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4" r:id="rId5"/>
  </p:sldMasterIdLst>
  <p:notesMasterIdLst>
    <p:notesMasterId r:id="rId100"/>
  </p:notesMasterIdLst>
  <p:handoutMasterIdLst>
    <p:handoutMasterId r:id="rId101"/>
  </p:handoutMasterIdLst>
  <p:sldIdLst>
    <p:sldId id="4286" r:id="rId6"/>
    <p:sldId id="4289" r:id="rId7"/>
    <p:sldId id="4270" r:id="rId8"/>
    <p:sldId id="4290" r:id="rId9"/>
    <p:sldId id="4273" r:id="rId10"/>
    <p:sldId id="264" r:id="rId11"/>
    <p:sldId id="4291" r:id="rId12"/>
    <p:sldId id="4274" r:id="rId13"/>
    <p:sldId id="4351" r:id="rId14"/>
    <p:sldId id="4347" r:id="rId15"/>
    <p:sldId id="4438" r:id="rId16"/>
    <p:sldId id="4348" r:id="rId17"/>
    <p:sldId id="4344" r:id="rId18"/>
    <p:sldId id="4281" r:id="rId19"/>
    <p:sldId id="4319" r:id="rId20"/>
    <p:sldId id="300" r:id="rId21"/>
    <p:sldId id="268" r:id="rId22"/>
    <p:sldId id="263" r:id="rId23"/>
    <p:sldId id="4283" r:id="rId24"/>
    <p:sldId id="4343" r:id="rId25"/>
    <p:sldId id="4276" r:id="rId26"/>
    <p:sldId id="4439" r:id="rId27"/>
    <p:sldId id="4353" r:id="rId28"/>
    <p:sldId id="4386" r:id="rId29"/>
    <p:sldId id="4387" r:id="rId30"/>
    <p:sldId id="4415" r:id="rId31"/>
    <p:sldId id="4416" r:id="rId32"/>
    <p:sldId id="4417" r:id="rId33"/>
    <p:sldId id="4420" r:id="rId34"/>
    <p:sldId id="4418" r:id="rId35"/>
    <p:sldId id="4393" r:id="rId36"/>
    <p:sldId id="4364" r:id="rId37"/>
    <p:sldId id="4394" r:id="rId38"/>
    <p:sldId id="4419" r:id="rId39"/>
    <p:sldId id="4440" r:id="rId40"/>
    <p:sldId id="4396" r:id="rId41"/>
    <p:sldId id="4368" r:id="rId42"/>
    <p:sldId id="4349" r:id="rId43"/>
    <p:sldId id="4352" r:id="rId44"/>
    <p:sldId id="260" r:id="rId45"/>
    <p:sldId id="578" r:id="rId46"/>
    <p:sldId id="586" r:id="rId47"/>
    <p:sldId id="579" r:id="rId48"/>
    <p:sldId id="4293" r:id="rId49"/>
    <p:sldId id="4375" r:id="rId50"/>
    <p:sldId id="4382" r:id="rId51"/>
    <p:sldId id="4335" r:id="rId52"/>
    <p:sldId id="4336" r:id="rId53"/>
    <p:sldId id="4388" r:id="rId54"/>
    <p:sldId id="4376" r:id="rId55"/>
    <p:sldId id="4423" r:id="rId56"/>
    <p:sldId id="4424" r:id="rId57"/>
    <p:sldId id="4426" r:id="rId58"/>
    <p:sldId id="4427" r:id="rId59"/>
    <p:sldId id="4389" r:id="rId60"/>
    <p:sldId id="4378" r:id="rId61"/>
    <p:sldId id="4325" r:id="rId62"/>
    <p:sldId id="4264" r:id="rId63"/>
    <p:sldId id="4265" r:id="rId64"/>
    <p:sldId id="4266" r:id="rId65"/>
    <p:sldId id="4397" r:id="rId66"/>
    <p:sldId id="4392" r:id="rId67"/>
    <p:sldId id="4395" r:id="rId68"/>
    <p:sldId id="4409" r:id="rId69"/>
    <p:sldId id="4411" r:id="rId70"/>
    <p:sldId id="4410" r:id="rId71"/>
    <p:sldId id="4421" r:id="rId72"/>
    <p:sldId id="4414" r:id="rId73"/>
    <p:sldId id="4413" r:id="rId74"/>
    <p:sldId id="4422" r:id="rId75"/>
    <p:sldId id="4314" r:id="rId76"/>
    <p:sldId id="258" r:id="rId77"/>
    <p:sldId id="4295" r:id="rId78"/>
    <p:sldId id="4304" r:id="rId79"/>
    <p:sldId id="4334" r:id="rId80"/>
    <p:sldId id="4429" r:id="rId81"/>
    <p:sldId id="4400" r:id="rId82"/>
    <p:sldId id="4402" r:id="rId83"/>
    <p:sldId id="4430" r:id="rId84"/>
    <p:sldId id="4431" r:id="rId85"/>
    <p:sldId id="4432" r:id="rId86"/>
    <p:sldId id="4433" r:id="rId87"/>
    <p:sldId id="4441" r:id="rId88"/>
    <p:sldId id="4434" r:id="rId89"/>
    <p:sldId id="4435" r:id="rId90"/>
    <p:sldId id="4383" r:id="rId91"/>
    <p:sldId id="4338" r:id="rId92"/>
    <p:sldId id="4384" r:id="rId93"/>
    <p:sldId id="4379" r:id="rId94"/>
    <p:sldId id="4307" r:id="rId95"/>
    <p:sldId id="4437" r:id="rId96"/>
    <p:sldId id="4436" r:id="rId97"/>
    <p:sldId id="262" r:id="rId98"/>
    <p:sldId id="4385"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1730F8CA-58E2-6FF7-1E7F-3B31EDFE17D5}" name="Anette Bengs" initials="AB" userId="S::anette.bengs@abo.fi::8438849d-b7fa-4a4a-92d9-09fec011e2a7" providerId="AD"/>
  <p188:author id="{ECD016D1-288D-A259-D4B6-D0F736265026}" name="Julie Wietrich" initials="JW" userId="S::julie.wietrich_eucen.eu#ext#@abofi.onmicrosoft.com::3fcd3b74-459f-498e-b8eb-4d1c560b26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san habes" initials="hh" lastIdx="1" clrIdx="0">
    <p:extLst>
      <p:ext uri="{19B8F6BF-5375-455C-9EA6-DF929625EA0E}">
        <p15:presenceInfo xmlns:p15="http://schemas.microsoft.com/office/powerpoint/2012/main" userId="7eca8c8f952415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07E"/>
    <a:srgbClr val="28AF95"/>
    <a:srgbClr val="92D050"/>
    <a:srgbClr val="6D6E6C"/>
    <a:srgbClr val="1188A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8/10/relationships/authors" Target="author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6553D-24BE-4F52-8431-89F50728E416}"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2D921CA1-DD28-449C-A594-2332A208E7E8}">
      <dgm:prSet phldrT="[Text]"/>
      <dgm:spPr/>
      <dgm:t>
        <a:bodyPr/>
        <a:lstStyle/>
        <a:p>
          <a:r>
            <a:rPr lang="hr-BA" dirty="0"/>
            <a:t>Resources</a:t>
          </a:r>
          <a:endParaRPr lang="en-US" dirty="0"/>
        </a:p>
      </dgm:t>
    </dgm:pt>
    <dgm:pt modelId="{5A2B42DE-205E-4D86-BA59-79B0B7AED00C}" type="parTrans" cxnId="{7AFEDD51-6DA1-4E3E-AB62-E476E5BD93A4}">
      <dgm:prSet/>
      <dgm:spPr/>
      <dgm:t>
        <a:bodyPr/>
        <a:lstStyle/>
        <a:p>
          <a:endParaRPr lang="en-US"/>
        </a:p>
      </dgm:t>
    </dgm:pt>
    <dgm:pt modelId="{D908E628-E48D-4C15-9BB9-2B47128EDFF4}" type="sibTrans" cxnId="{7AFEDD51-6DA1-4E3E-AB62-E476E5BD93A4}">
      <dgm:prSet/>
      <dgm:spPr/>
      <dgm:t>
        <a:bodyPr/>
        <a:lstStyle/>
        <a:p>
          <a:endParaRPr lang="en-US"/>
        </a:p>
      </dgm:t>
    </dgm:pt>
    <dgm:pt modelId="{79011BBD-29D8-41E5-AC99-623E5F0EF3CB}">
      <dgm:prSet phldrT="[Text]"/>
      <dgm:spPr/>
      <dgm:t>
        <a:bodyPr/>
        <a:lstStyle/>
        <a:p>
          <a:r>
            <a:rPr lang="hr-BA" dirty="0"/>
            <a:t>Access to Information</a:t>
          </a:r>
          <a:endParaRPr lang="en-US" dirty="0"/>
        </a:p>
      </dgm:t>
    </dgm:pt>
    <dgm:pt modelId="{6B60179A-B808-4048-BDCD-00A4B83AA340}" type="parTrans" cxnId="{E61AB7E8-3B76-4ABA-A4A7-59CA98A35B84}">
      <dgm:prSet/>
      <dgm:spPr/>
      <dgm:t>
        <a:bodyPr/>
        <a:lstStyle/>
        <a:p>
          <a:endParaRPr lang="en-US"/>
        </a:p>
      </dgm:t>
    </dgm:pt>
    <dgm:pt modelId="{A0300F34-B44A-4E95-BC5E-9A98D99C46DF}" type="sibTrans" cxnId="{E61AB7E8-3B76-4ABA-A4A7-59CA98A35B84}">
      <dgm:prSet/>
      <dgm:spPr/>
      <dgm:t>
        <a:bodyPr/>
        <a:lstStyle/>
        <a:p>
          <a:endParaRPr lang="en-US"/>
        </a:p>
      </dgm:t>
    </dgm:pt>
    <dgm:pt modelId="{ADF2157F-4B03-47BA-BA84-78D2E29517BD}">
      <dgm:prSet phldrT="[Text]"/>
      <dgm:spPr/>
      <dgm:t>
        <a:bodyPr/>
        <a:lstStyle/>
        <a:p>
          <a:r>
            <a:rPr lang="hr-BA" dirty="0"/>
            <a:t>Mutual Trust</a:t>
          </a:r>
          <a:endParaRPr lang="en-US" dirty="0"/>
        </a:p>
      </dgm:t>
    </dgm:pt>
    <dgm:pt modelId="{B84EB1C2-8390-4503-9D84-4CB860292838}" type="parTrans" cxnId="{78048ADE-D374-43AC-9B76-7A39C5BC8065}">
      <dgm:prSet/>
      <dgm:spPr/>
      <dgm:t>
        <a:bodyPr/>
        <a:lstStyle/>
        <a:p>
          <a:endParaRPr lang="en-US"/>
        </a:p>
      </dgm:t>
    </dgm:pt>
    <dgm:pt modelId="{F31DDF78-C335-4F0A-9AF0-FB3597B784C4}" type="sibTrans" cxnId="{78048ADE-D374-43AC-9B76-7A39C5BC8065}">
      <dgm:prSet/>
      <dgm:spPr/>
      <dgm:t>
        <a:bodyPr/>
        <a:lstStyle/>
        <a:p>
          <a:endParaRPr lang="en-US"/>
        </a:p>
      </dgm:t>
    </dgm:pt>
    <dgm:pt modelId="{AE5BF2B9-2A65-4C54-B585-4931607922FA}">
      <dgm:prSet phldrT="[Text]"/>
      <dgm:spPr/>
      <dgm:t>
        <a:bodyPr/>
        <a:lstStyle/>
        <a:p>
          <a:r>
            <a:rPr lang="hr-BA" dirty="0"/>
            <a:t>Setting Personal Limits</a:t>
          </a:r>
          <a:endParaRPr lang="en-US" dirty="0"/>
        </a:p>
      </dgm:t>
    </dgm:pt>
    <dgm:pt modelId="{4BC88425-9135-4A29-960E-83393EA3EF98}" type="parTrans" cxnId="{868738EB-BC32-4148-BD1B-D827320F5598}">
      <dgm:prSet/>
      <dgm:spPr/>
      <dgm:t>
        <a:bodyPr/>
        <a:lstStyle/>
        <a:p>
          <a:endParaRPr lang="en-US"/>
        </a:p>
      </dgm:t>
    </dgm:pt>
    <dgm:pt modelId="{5FA7F5C1-C9D1-4FCF-AA33-CD02E447FD8F}" type="sibTrans" cxnId="{868738EB-BC32-4148-BD1B-D827320F5598}">
      <dgm:prSet/>
      <dgm:spPr/>
      <dgm:t>
        <a:bodyPr/>
        <a:lstStyle/>
        <a:p>
          <a:endParaRPr lang="en-US"/>
        </a:p>
      </dgm:t>
    </dgm:pt>
    <dgm:pt modelId="{A4DD60CD-5CFB-42B2-8F8E-18B718D37BAA}">
      <dgm:prSet phldrT="[Text]"/>
      <dgm:spPr/>
      <dgm:t>
        <a:bodyPr/>
        <a:lstStyle/>
        <a:p>
          <a:r>
            <a:rPr lang="en-GB" dirty="0"/>
            <a:t>“Migrant as victim” narrative</a:t>
          </a:r>
          <a:endParaRPr lang="en-US" dirty="0"/>
        </a:p>
      </dgm:t>
    </dgm:pt>
    <dgm:pt modelId="{EAB815F9-E7B4-488C-A0B3-D0D1AE292E15}" type="parTrans" cxnId="{EE194B2C-C625-486E-A256-7BA900C48B3C}">
      <dgm:prSet/>
      <dgm:spPr/>
      <dgm:t>
        <a:bodyPr/>
        <a:lstStyle/>
        <a:p>
          <a:endParaRPr lang="en-US"/>
        </a:p>
      </dgm:t>
    </dgm:pt>
    <dgm:pt modelId="{DE82C824-CBEE-485A-9EB1-36864DC1F1BA}" type="sibTrans" cxnId="{EE194B2C-C625-486E-A256-7BA900C48B3C}">
      <dgm:prSet/>
      <dgm:spPr/>
      <dgm:t>
        <a:bodyPr/>
        <a:lstStyle/>
        <a:p>
          <a:endParaRPr lang="en-US"/>
        </a:p>
      </dgm:t>
    </dgm:pt>
    <dgm:pt modelId="{2307DDEC-20EE-4BA8-9EBE-F079945E8A8A}" type="pres">
      <dgm:prSet presAssocID="{0736553D-24BE-4F52-8431-89F50728E416}" presName="cycle" presStyleCnt="0">
        <dgm:presLayoutVars>
          <dgm:dir/>
          <dgm:resizeHandles val="exact"/>
        </dgm:presLayoutVars>
      </dgm:prSet>
      <dgm:spPr/>
    </dgm:pt>
    <dgm:pt modelId="{A0FD78DC-0F30-474B-87BB-A9C294372C01}" type="pres">
      <dgm:prSet presAssocID="{2D921CA1-DD28-449C-A594-2332A208E7E8}" presName="node" presStyleLbl="node1" presStyleIdx="0" presStyleCnt="5">
        <dgm:presLayoutVars>
          <dgm:bulletEnabled val="1"/>
        </dgm:presLayoutVars>
      </dgm:prSet>
      <dgm:spPr/>
    </dgm:pt>
    <dgm:pt modelId="{E5B41F70-1491-4B83-AFED-1D18BBC7390E}" type="pres">
      <dgm:prSet presAssocID="{2D921CA1-DD28-449C-A594-2332A208E7E8}" presName="spNode" presStyleCnt="0"/>
      <dgm:spPr/>
    </dgm:pt>
    <dgm:pt modelId="{8CC2B656-9555-46B3-B760-1F14A74BFE79}" type="pres">
      <dgm:prSet presAssocID="{D908E628-E48D-4C15-9BB9-2B47128EDFF4}" presName="sibTrans" presStyleLbl="sibTrans1D1" presStyleIdx="0" presStyleCnt="5"/>
      <dgm:spPr/>
    </dgm:pt>
    <dgm:pt modelId="{2F6270A8-DEDB-4EE6-96C8-86B45BEDD5AA}" type="pres">
      <dgm:prSet presAssocID="{79011BBD-29D8-41E5-AC99-623E5F0EF3CB}" presName="node" presStyleLbl="node1" presStyleIdx="1" presStyleCnt="5">
        <dgm:presLayoutVars>
          <dgm:bulletEnabled val="1"/>
        </dgm:presLayoutVars>
      </dgm:prSet>
      <dgm:spPr/>
    </dgm:pt>
    <dgm:pt modelId="{9C513706-F0EB-4434-8592-6203840B5181}" type="pres">
      <dgm:prSet presAssocID="{79011BBD-29D8-41E5-AC99-623E5F0EF3CB}" presName="spNode" presStyleCnt="0"/>
      <dgm:spPr/>
    </dgm:pt>
    <dgm:pt modelId="{752609CA-C876-476A-877B-1C05E0999307}" type="pres">
      <dgm:prSet presAssocID="{A0300F34-B44A-4E95-BC5E-9A98D99C46DF}" presName="sibTrans" presStyleLbl="sibTrans1D1" presStyleIdx="1" presStyleCnt="5"/>
      <dgm:spPr/>
    </dgm:pt>
    <dgm:pt modelId="{CF2A4648-259B-4C4F-8AF5-90FE096AD297}" type="pres">
      <dgm:prSet presAssocID="{ADF2157F-4B03-47BA-BA84-78D2E29517BD}" presName="node" presStyleLbl="node1" presStyleIdx="2" presStyleCnt="5">
        <dgm:presLayoutVars>
          <dgm:bulletEnabled val="1"/>
        </dgm:presLayoutVars>
      </dgm:prSet>
      <dgm:spPr/>
    </dgm:pt>
    <dgm:pt modelId="{7B27C3E8-7342-4E3C-94EA-3533AAC4AC74}" type="pres">
      <dgm:prSet presAssocID="{ADF2157F-4B03-47BA-BA84-78D2E29517BD}" presName="spNode" presStyleCnt="0"/>
      <dgm:spPr/>
    </dgm:pt>
    <dgm:pt modelId="{F0137045-B188-4AF4-9709-79175E1D60A8}" type="pres">
      <dgm:prSet presAssocID="{F31DDF78-C335-4F0A-9AF0-FB3597B784C4}" presName="sibTrans" presStyleLbl="sibTrans1D1" presStyleIdx="2" presStyleCnt="5"/>
      <dgm:spPr/>
    </dgm:pt>
    <dgm:pt modelId="{073A3D10-C87D-4375-A5F4-CC4D138C3536}" type="pres">
      <dgm:prSet presAssocID="{AE5BF2B9-2A65-4C54-B585-4931607922FA}" presName="node" presStyleLbl="node1" presStyleIdx="3" presStyleCnt="5">
        <dgm:presLayoutVars>
          <dgm:bulletEnabled val="1"/>
        </dgm:presLayoutVars>
      </dgm:prSet>
      <dgm:spPr/>
    </dgm:pt>
    <dgm:pt modelId="{3C359670-4DB1-489E-9421-6E2CBE757AA0}" type="pres">
      <dgm:prSet presAssocID="{AE5BF2B9-2A65-4C54-B585-4931607922FA}" presName="spNode" presStyleCnt="0"/>
      <dgm:spPr/>
    </dgm:pt>
    <dgm:pt modelId="{ADF2A2D1-7AC7-47CE-8FAC-B813BB3AF187}" type="pres">
      <dgm:prSet presAssocID="{5FA7F5C1-C9D1-4FCF-AA33-CD02E447FD8F}" presName="sibTrans" presStyleLbl="sibTrans1D1" presStyleIdx="3" presStyleCnt="5"/>
      <dgm:spPr/>
    </dgm:pt>
    <dgm:pt modelId="{996D00CB-7A34-4765-A142-72F6B3EF6880}" type="pres">
      <dgm:prSet presAssocID="{A4DD60CD-5CFB-42B2-8F8E-18B718D37BAA}" presName="node" presStyleLbl="node1" presStyleIdx="4" presStyleCnt="5">
        <dgm:presLayoutVars>
          <dgm:bulletEnabled val="1"/>
        </dgm:presLayoutVars>
      </dgm:prSet>
      <dgm:spPr/>
    </dgm:pt>
    <dgm:pt modelId="{7DF17B15-87C4-4B3E-A91A-550D0C41DF11}" type="pres">
      <dgm:prSet presAssocID="{A4DD60CD-5CFB-42B2-8F8E-18B718D37BAA}" presName="spNode" presStyleCnt="0"/>
      <dgm:spPr/>
    </dgm:pt>
    <dgm:pt modelId="{0F6FFE74-E98D-4C3A-BC79-6B35F180EC24}" type="pres">
      <dgm:prSet presAssocID="{DE82C824-CBEE-485A-9EB1-36864DC1F1BA}" presName="sibTrans" presStyleLbl="sibTrans1D1" presStyleIdx="4" presStyleCnt="5"/>
      <dgm:spPr/>
    </dgm:pt>
  </dgm:ptLst>
  <dgm:cxnLst>
    <dgm:cxn modelId="{B1E75501-14D4-4E64-985E-4D8C9427AB44}" type="presOf" srcId="{D908E628-E48D-4C15-9BB9-2B47128EDFF4}" destId="{8CC2B656-9555-46B3-B760-1F14A74BFE79}" srcOrd="0" destOrd="0" presId="urn:microsoft.com/office/officeart/2005/8/layout/cycle6"/>
    <dgm:cxn modelId="{418DFF05-FF35-421E-8E49-FB1808B5A71D}" type="presOf" srcId="{0736553D-24BE-4F52-8431-89F50728E416}" destId="{2307DDEC-20EE-4BA8-9EBE-F079945E8A8A}" srcOrd="0" destOrd="0" presId="urn:microsoft.com/office/officeart/2005/8/layout/cycle6"/>
    <dgm:cxn modelId="{EE194B2C-C625-486E-A256-7BA900C48B3C}" srcId="{0736553D-24BE-4F52-8431-89F50728E416}" destId="{A4DD60CD-5CFB-42B2-8F8E-18B718D37BAA}" srcOrd="4" destOrd="0" parTransId="{EAB815F9-E7B4-488C-A0B3-D0D1AE292E15}" sibTransId="{DE82C824-CBEE-485A-9EB1-36864DC1F1BA}"/>
    <dgm:cxn modelId="{3E0EBD3A-26F1-4C37-8127-454BF11DE885}" type="presOf" srcId="{ADF2157F-4B03-47BA-BA84-78D2E29517BD}" destId="{CF2A4648-259B-4C4F-8AF5-90FE096AD297}" srcOrd="0" destOrd="0" presId="urn:microsoft.com/office/officeart/2005/8/layout/cycle6"/>
    <dgm:cxn modelId="{831EAA3E-3D1C-426F-87E0-1155A34BA4CD}" type="presOf" srcId="{2D921CA1-DD28-449C-A594-2332A208E7E8}" destId="{A0FD78DC-0F30-474B-87BB-A9C294372C01}" srcOrd="0" destOrd="0" presId="urn:microsoft.com/office/officeart/2005/8/layout/cycle6"/>
    <dgm:cxn modelId="{7AFEDD51-6DA1-4E3E-AB62-E476E5BD93A4}" srcId="{0736553D-24BE-4F52-8431-89F50728E416}" destId="{2D921CA1-DD28-449C-A594-2332A208E7E8}" srcOrd="0" destOrd="0" parTransId="{5A2B42DE-205E-4D86-BA59-79B0B7AED00C}" sibTransId="{D908E628-E48D-4C15-9BB9-2B47128EDFF4}"/>
    <dgm:cxn modelId="{2A6A3269-F16B-4FFD-95DE-0BD40163CE4B}" type="presOf" srcId="{A0300F34-B44A-4E95-BC5E-9A98D99C46DF}" destId="{752609CA-C876-476A-877B-1C05E0999307}" srcOrd="0" destOrd="0" presId="urn:microsoft.com/office/officeart/2005/8/layout/cycle6"/>
    <dgm:cxn modelId="{0A2AA06E-FF3C-4C51-8B6B-1CCD06163B20}" type="presOf" srcId="{DE82C824-CBEE-485A-9EB1-36864DC1F1BA}" destId="{0F6FFE74-E98D-4C3A-BC79-6B35F180EC24}" srcOrd="0" destOrd="0" presId="urn:microsoft.com/office/officeart/2005/8/layout/cycle6"/>
    <dgm:cxn modelId="{A4B2C393-390F-410F-B092-02EA59FA3854}" type="presOf" srcId="{A4DD60CD-5CFB-42B2-8F8E-18B718D37BAA}" destId="{996D00CB-7A34-4765-A142-72F6B3EF6880}" srcOrd="0" destOrd="0" presId="urn:microsoft.com/office/officeart/2005/8/layout/cycle6"/>
    <dgm:cxn modelId="{9F9117A0-ED8D-48F2-B784-1C4C85E43821}" type="presOf" srcId="{5FA7F5C1-C9D1-4FCF-AA33-CD02E447FD8F}" destId="{ADF2A2D1-7AC7-47CE-8FAC-B813BB3AF187}" srcOrd="0" destOrd="0" presId="urn:microsoft.com/office/officeart/2005/8/layout/cycle6"/>
    <dgm:cxn modelId="{7FA49BDD-045F-4E22-8E03-C9FC8AE63962}" type="presOf" srcId="{79011BBD-29D8-41E5-AC99-623E5F0EF3CB}" destId="{2F6270A8-DEDB-4EE6-96C8-86B45BEDD5AA}" srcOrd="0" destOrd="0" presId="urn:microsoft.com/office/officeart/2005/8/layout/cycle6"/>
    <dgm:cxn modelId="{78048ADE-D374-43AC-9B76-7A39C5BC8065}" srcId="{0736553D-24BE-4F52-8431-89F50728E416}" destId="{ADF2157F-4B03-47BA-BA84-78D2E29517BD}" srcOrd="2" destOrd="0" parTransId="{B84EB1C2-8390-4503-9D84-4CB860292838}" sibTransId="{F31DDF78-C335-4F0A-9AF0-FB3597B784C4}"/>
    <dgm:cxn modelId="{31D1E6E3-3DC5-4560-857C-E24E27E0FA5D}" type="presOf" srcId="{F31DDF78-C335-4F0A-9AF0-FB3597B784C4}" destId="{F0137045-B188-4AF4-9709-79175E1D60A8}" srcOrd="0" destOrd="0" presId="urn:microsoft.com/office/officeart/2005/8/layout/cycle6"/>
    <dgm:cxn modelId="{E61AB7E8-3B76-4ABA-A4A7-59CA98A35B84}" srcId="{0736553D-24BE-4F52-8431-89F50728E416}" destId="{79011BBD-29D8-41E5-AC99-623E5F0EF3CB}" srcOrd="1" destOrd="0" parTransId="{6B60179A-B808-4048-BDCD-00A4B83AA340}" sibTransId="{A0300F34-B44A-4E95-BC5E-9A98D99C46DF}"/>
    <dgm:cxn modelId="{868738EB-BC32-4148-BD1B-D827320F5598}" srcId="{0736553D-24BE-4F52-8431-89F50728E416}" destId="{AE5BF2B9-2A65-4C54-B585-4931607922FA}" srcOrd="3" destOrd="0" parTransId="{4BC88425-9135-4A29-960E-83393EA3EF98}" sibTransId="{5FA7F5C1-C9D1-4FCF-AA33-CD02E447FD8F}"/>
    <dgm:cxn modelId="{19CDB8FC-FDFB-4B59-93B4-59587099637A}" type="presOf" srcId="{AE5BF2B9-2A65-4C54-B585-4931607922FA}" destId="{073A3D10-C87D-4375-A5F4-CC4D138C3536}" srcOrd="0" destOrd="0" presId="urn:microsoft.com/office/officeart/2005/8/layout/cycle6"/>
    <dgm:cxn modelId="{3DC787C5-43F3-4287-A7C3-DFE17B2E4DC8}" type="presParOf" srcId="{2307DDEC-20EE-4BA8-9EBE-F079945E8A8A}" destId="{A0FD78DC-0F30-474B-87BB-A9C294372C01}" srcOrd="0" destOrd="0" presId="urn:microsoft.com/office/officeart/2005/8/layout/cycle6"/>
    <dgm:cxn modelId="{7E491808-9E6F-4A3D-BDE9-8DCAD58B4A9A}" type="presParOf" srcId="{2307DDEC-20EE-4BA8-9EBE-F079945E8A8A}" destId="{E5B41F70-1491-4B83-AFED-1D18BBC7390E}" srcOrd="1" destOrd="0" presId="urn:microsoft.com/office/officeart/2005/8/layout/cycle6"/>
    <dgm:cxn modelId="{951C1875-4606-4B91-81A2-5D75C91F1190}" type="presParOf" srcId="{2307DDEC-20EE-4BA8-9EBE-F079945E8A8A}" destId="{8CC2B656-9555-46B3-B760-1F14A74BFE79}" srcOrd="2" destOrd="0" presId="urn:microsoft.com/office/officeart/2005/8/layout/cycle6"/>
    <dgm:cxn modelId="{D36682C5-1952-4012-88A6-95C2D29237E6}" type="presParOf" srcId="{2307DDEC-20EE-4BA8-9EBE-F079945E8A8A}" destId="{2F6270A8-DEDB-4EE6-96C8-86B45BEDD5AA}" srcOrd="3" destOrd="0" presId="urn:microsoft.com/office/officeart/2005/8/layout/cycle6"/>
    <dgm:cxn modelId="{47C9260A-BD6A-453E-94DA-835B19EC6E49}" type="presParOf" srcId="{2307DDEC-20EE-4BA8-9EBE-F079945E8A8A}" destId="{9C513706-F0EB-4434-8592-6203840B5181}" srcOrd="4" destOrd="0" presId="urn:microsoft.com/office/officeart/2005/8/layout/cycle6"/>
    <dgm:cxn modelId="{5979EB3F-AFBB-4523-A597-B63AF8E5B88E}" type="presParOf" srcId="{2307DDEC-20EE-4BA8-9EBE-F079945E8A8A}" destId="{752609CA-C876-476A-877B-1C05E0999307}" srcOrd="5" destOrd="0" presId="urn:microsoft.com/office/officeart/2005/8/layout/cycle6"/>
    <dgm:cxn modelId="{6EFE11A0-F8F4-4031-B4EA-0B1B6B17BF83}" type="presParOf" srcId="{2307DDEC-20EE-4BA8-9EBE-F079945E8A8A}" destId="{CF2A4648-259B-4C4F-8AF5-90FE096AD297}" srcOrd="6" destOrd="0" presId="urn:microsoft.com/office/officeart/2005/8/layout/cycle6"/>
    <dgm:cxn modelId="{E54E1FC3-5193-4E11-B7EE-130E1F2EBBEC}" type="presParOf" srcId="{2307DDEC-20EE-4BA8-9EBE-F079945E8A8A}" destId="{7B27C3E8-7342-4E3C-94EA-3533AAC4AC74}" srcOrd="7" destOrd="0" presId="urn:microsoft.com/office/officeart/2005/8/layout/cycle6"/>
    <dgm:cxn modelId="{34A57905-C74F-48D1-A030-CF005082F1BE}" type="presParOf" srcId="{2307DDEC-20EE-4BA8-9EBE-F079945E8A8A}" destId="{F0137045-B188-4AF4-9709-79175E1D60A8}" srcOrd="8" destOrd="0" presId="urn:microsoft.com/office/officeart/2005/8/layout/cycle6"/>
    <dgm:cxn modelId="{A2668F10-5CC2-499E-8A01-586081080D90}" type="presParOf" srcId="{2307DDEC-20EE-4BA8-9EBE-F079945E8A8A}" destId="{073A3D10-C87D-4375-A5F4-CC4D138C3536}" srcOrd="9" destOrd="0" presId="urn:microsoft.com/office/officeart/2005/8/layout/cycle6"/>
    <dgm:cxn modelId="{69DD37C6-049F-4D9A-BE4F-22F023566300}" type="presParOf" srcId="{2307DDEC-20EE-4BA8-9EBE-F079945E8A8A}" destId="{3C359670-4DB1-489E-9421-6E2CBE757AA0}" srcOrd="10" destOrd="0" presId="urn:microsoft.com/office/officeart/2005/8/layout/cycle6"/>
    <dgm:cxn modelId="{DB30B17C-1679-4A95-9CC1-8A802806CCC4}" type="presParOf" srcId="{2307DDEC-20EE-4BA8-9EBE-F079945E8A8A}" destId="{ADF2A2D1-7AC7-47CE-8FAC-B813BB3AF187}" srcOrd="11" destOrd="0" presId="urn:microsoft.com/office/officeart/2005/8/layout/cycle6"/>
    <dgm:cxn modelId="{921EB719-CC10-4E53-8383-CE320BA4610F}" type="presParOf" srcId="{2307DDEC-20EE-4BA8-9EBE-F079945E8A8A}" destId="{996D00CB-7A34-4765-A142-72F6B3EF6880}" srcOrd="12" destOrd="0" presId="urn:microsoft.com/office/officeart/2005/8/layout/cycle6"/>
    <dgm:cxn modelId="{0C6C1CA3-7F87-4CF3-B1AA-DA522BD79F30}" type="presParOf" srcId="{2307DDEC-20EE-4BA8-9EBE-F079945E8A8A}" destId="{7DF17B15-87C4-4B3E-A91A-550D0C41DF11}" srcOrd="13" destOrd="0" presId="urn:microsoft.com/office/officeart/2005/8/layout/cycle6"/>
    <dgm:cxn modelId="{07040562-D321-4FE7-8245-6DA33EE002A1}" type="presParOf" srcId="{2307DDEC-20EE-4BA8-9EBE-F079945E8A8A}" destId="{0F6FFE74-E98D-4C3A-BC79-6B35F180EC24}"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D78DC-0F30-474B-87BB-A9C294372C01}">
      <dsp:nvSpPr>
        <dsp:cNvPr id="0" name=""/>
        <dsp:cNvSpPr/>
      </dsp:nvSpPr>
      <dsp:spPr>
        <a:xfrm>
          <a:off x="4103414" y="3229"/>
          <a:ext cx="1851570" cy="1203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hr-BA" sz="2100" kern="1200" dirty="0"/>
            <a:t>Resources</a:t>
          </a:r>
          <a:endParaRPr lang="en-US" sz="2100" kern="1200" dirty="0"/>
        </a:p>
      </dsp:txBody>
      <dsp:txXfrm>
        <a:off x="4162165" y="61980"/>
        <a:ext cx="1734068" cy="1086018"/>
      </dsp:txXfrm>
    </dsp:sp>
    <dsp:sp modelId="{8CC2B656-9555-46B3-B760-1F14A74BFE79}">
      <dsp:nvSpPr>
        <dsp:cNvPr id="0" name=""/>
        <dsp:cNvSpPr/>
      </dsp:nvSpPr>
      <dsp:spPr>
        <a:xfrm>
          <a:off x="2622546" y="604990"/>
          <a:ext cx="4813307" cy="4813307"/>
        </a:xfrm>
        <a:custGeom>
          <a:avLst/>
          <a:gdLst/>
          <a:ahLst/>
          <a:cxnLst/>
          <a:rect l="0" t="0" r="0" b="0"/>
          <a:pathLst>
            <a:path>
              <a:moveTo>
                <a:pt x="3345185" y="190544"/>
              </a:moveTo>
              <a:arcTo wR="2406653" hR="2406653" stAng="17577172" swAng="1963641"/>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6270A8-DEDB-4EE6-96C8-86B45BEDD5AA}">
      <dsp:nvSpPr>
        <dsp:cNvPr id="0" name=""/>
        <dsp:cNvSpPr/>
      </dsp:nvSpPr>
      <dsp:spPr>
        <a:xfrm>
          <a:off x="6392278" y="1666186"/>
          <a:ext cx="1851570" cy="120352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hr-BA" sz="2100" kern="1200" dirty="0"/>
            <a:t>Access to Information</a:t>
          </a:r>
          <a:endParaRPr lang="en-US" sz="2100" kern="1200" dirty="0"/>
        </a:p>
      </dsp:txBody>
      <dsp:txXfrm>
        <a:off x="6451029" y="1724937"/>
        <a:ext cx="1734068" cy="1086018"/>
      </dsp:txXfrm>
    </dsp:sp>
    <dsp:sp modelId="{752609CA-C876-476A-877B-1C05E0999307}">
      <dsp:nvSpPr>
        <dsp:cNvPr id="0" name=""/>
        <dsp:cNvSpPr/>
      </dsp:nvSpPr>
      <dsp:spPr>
        <a:xfrm>
          <a:off x="2622546" y="604990"/>
          <a:ext cx="4813307" cy="4813307"/>
        </a:xfrm>
        <a:custGeom>
          <a:avLst/>
          <a:gdLst/>
          <a:ahLst/>
          <a:cxnLst/>
          <a:rect l="0" t="0" r="0" b="0"/>
          <a:pathLst>
            <a:path>
              <a:moveTo>
                <a:pt x="4809978" y="2280111"/>
              </a:moveTo>
              <a:arcTo wR="2406653" hR="2406653" stAng="21419160" swAng="2197919"/>
            </a:path>
          </a:pathLst>
        </a:custGeom>
        <a:noFill/>
        <a:ln w="6350" cap="flat" cmpd="sng" algn="ctr">
          <a:solidFill>
            <a:schemeClr val="accent5">
              <a:hueOff val="-1689636"/>
              <a:satOff val="-4355"/>
              <a:lumOff val="-2941"/>
              <a:alphaOff val="0"/>
            </a:schemeClr>
          </a:solidFill>
          <a:prstDash val="solid"/>
          <a:miter lim="800000"/>
        </a:ln>
        <a:effectLst/>
      </dsp:spPr>
      <dsp:style>
        <a:lnRef idx="1">
          <a:scrgbClr r="0" g="0" b="0"/>
        </a:lnRef>
        <a:fillRef idx="0">
          <a:scrgbClr r="0" g="0" b="0"/>
        </a:fillRef>
        <a:effectRef idx="0">
          <a:scrgbClr r="0" g="0" b="0"/>
        </a:effectRef>
        <a:fontRef idx="minor"/>
      </dsp:style>
    </dsp:sp>
    <dsp:sp modelId="{CF2A4648-259B-4C4F-8AF5-90FE096AD297}">
      <dsp:nvSpPr>
        <dsp:cNvPr id="0" name=""/>
        <dsp:cNvSpPr/>
      </dsp:nvSpPr>
      <dsp:spPr>
        <a:xfrm>
          <a:off x="5518010" y="4356907"/>
          <a:ext cx="1851570" cy="12035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hr-BA" sz="2100" kern="1200" dirty="0"/>
            <a:t>Mutual Trust</a:t>
          </a:r>
          <a:endParaRPr lang="en-US" sz="2100" kern="1200" dirty="0"/>
        </a:p>
      </dsp:txBody>
      <dsp:txXfrm>
        <a:off x="5576761" y="4415658"/>
        <a:ext cx="1734068" cy="1086018"/>
      </dsp:txXfrm>
    </dsp:sp>
    <dsp:sp modelId="{F0137045-B188-4AF4-9709-79175E1D60A8}">
      <dsp:nvSpPr>
        <dsp:cNvPr id="0" name=""/>
        <dsp:cNvSpPr/>
      </dsp:nvSpPr>
      <dsp:spPr>
        <a:xfrm>
          <a:off x="2622546" y="604990"/>
          <a:ext cx="4813307" cy="4813307"/>
        </a:xfrm>
        <a:custGeom>
          <a:avLst/>
          <a:gdLst/>
          <a:ahLst/>
          <a:cxnLst/>
          <a:rect l="0" t="0" r="0" b="0"/>
          <a:pathLst>
            <a:path>
              <a:moveTo>
                <a:pt x="2885887" y="4765110"/>
              </a:moveTo>
              <a:arcTo wR="2406653" hR="2406653" stAng="4710839" swAng="1378321"/>
            </a:path>
          </a:pathLst>
        </a:custGeom>
        <a:noFill/>
        <a:ln w="6350" cap="flat" cmpd="sng" algn="ctr">
          <a:solidFill>
            <a:schemeClr val="accent5">
              <a:hueOff val="-3379271"/>
              <a:satOff val="-8710"/>
              <a:lumOff val="-5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073A3D10-C87D-4375-A5F4-CC4D138C3536}">
      <dsp:nvSpPr>
        <dsp:cNvPr id="0" name=""/>
        <dsp:cNvSpPr/>
      </dsp:nvSpPr>
      <dsp:spPr>
        <a:xfrm>
          <a:off x="2688819" y="4356907"/>
          <a:ext cx="1851570" cy="120352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hr-BA" sz="2100" kern="1200" dirty="0"/>
            <a:t>Setting Personal Limits</a:t>
          </a:r>
          <a:endParaRPr lang="en-US" sz="2100" kern="1200" dirty="0"/>
        </a:p>
      </dsp:txBody>
      <dsp:txXfrm>
        <a:off x="2747570" y="4415658"/>
        <a:ext cx="1734068" cy="1086018"/>
      </dsp:txXfrm>
    </dsp:sp>
    <dsp:sp modelId="{ADF2A2D1-7AC7-47CE-8FAC-B813BB3AF187}">
      <dsp:nvSpPr>
        <dsp:cNvPr id="0" name=""/>
        <dsp:cNvSpPr/>
      </dsp:nvSpPr>
      <dsp:spPr>
        <a:xfrm>
          <a:off x="2622546" y="604990"/>
          <a:ext cx="4813307" cy="4813307"/>
        </a:xfrm>
        <a:custGeom>
          <a:avLst/>
          <a:gdLst/>
          <a:ahLst/>
          <a:cxnLst/>
          <a:rect l="0" t="0" r="0" b="0"/>
          <a:pathLst>
            <a:path>
              <a:moveTo>
                <a:pt x="402518" y="3739104"/>
              </a:moveTo>
              <a:arcTo wR="2406653" hR="2406653" stAng="8782921" swAng="2197919"/>
            </a:path>
          </a:pathLst>
        </a:custGeom>
        <a:noFill/>
        <a:ln w="6350" cap="flat" cmpd="sng" algn="ctr">
          <a:solidFill>
            <a:schemeClr val="accent5">
              <a:hueOff val="-5068907"/>
              <a:satOff val="-13064"/>
              <a:lumOff val="-8824"/>
              <a:alphaOff val="0"/>
            </a:schemeClr>
          </a:solidFill>
          <a:prstDash val="solid"/>
          <a:miter lim="800000"/>
        </a:ln>
        <a:effectLst/>
      </dsp:spPr>
      <dsp:style>
        <a:lnRef idx="1">
          <a:scrgbClr r="0" g="0" b="0"/>
        </a:lnRef>
        <a:fillRef idx="0">
          <a:scrgbClr r="0" g="0" b="0"/>
        </a:fillRef>
        <a:effectRef idx="0">
          <a:scrgbClr r="0" g="0" b="0"/>
        </a:effectRef>
        <a:fontRef idx="minor"/>
      </dsp:style>
    </dsp:sp>
    <dsp:sp modelId="{996D00CB-7A34-4765-A142-72F6B3EF6880}">
      <dsp:nvSpPr>
        <dsp:cNvPr id="0" name=""/>
        <dsp:cNvSpPr/>
      </dsp:nvSpPr>
      <dsp:spPr>
        <a:xfrm>
          <a:off x="1814550" y="1666186"/>
          <a:ext cx="1851570" cy="1203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“Migrant as victim” narrative</a:t>
          </a:r>
          <a:endParaRPr lang="en-US" sz="2100" kern="1200" dirty="0"/>
        </a:p>
      </dsp:txBody>
      <dsp:txXfrm>
        <a:off x="1873301" y="1724937"/>
        <a:ext cx="1734068" cy="1086018"/>
      </dsp:txXfrm>
    </dsp:sp>
    <dsp:sp modelId="{0F6FFE74-E98D-4C3A-BC79-6B35F180EC24}">
      <dsp:nvSpPr>
        <dsp:cNvPr id="0" name=""/>
        <dsp:cNvSpPr/>
      </dsp:nvSpPr>
      <dsp:spPr>
        <a:xfrm>
          <a:off x="2622546" y="604990"/>
          <a:ext cx="4813307" cy="4813307"/>
        </a:xfrm>
        <a:custGeom>
          <a:avLst/>
          <a:gdLst/>
          <a:ahLst/>
          <a:cxnLst/>
          <a:rect l="0" t="0" r="0" b="0"/>
          <a:pathLst>
            <a:path>
              <a:moveTo>
                <a:pt x="418989" y="1049755"/>
              </a:moveTo>
              <a:arcTo wR="2406653" hR="2406653" stAng="12859187" swAng="1963641"/>
            </a:path>
          </a:pathLst>
        </a:cu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3F378C-9F81-4D28-A19D-55B41F040517}" type="datetimeFigureOut">
              <a:rPr lang="en-US" smtClean="0"/>
              <a:t>6/30/22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1The nature of socio-psychological barriers to peaceful conflict resolution and ways to overcome them, Daniel Bar-Tal &amp; Eran Halperin, conflict &amp; communication online, Vol. 12, No. 2, 2013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FE6951-14FC-4DA6-AFAA-01EFE206C731}" type="slidenum">
              <a:rPr lang="en-US" smtClean="0"/>
              <a:t>‹#›</a:t>
            </a:fld>
            <a:endParaRPr lang="en-US"/>
          </a:p>
        </p:txBody>
      </p:sp>
    </p:spTree>
    <p:extLst>
      <p:ext uri="{BB962C8B-B14F-4D97-AF65-F5344CB8AC3E}">
        <p14:creationId xmlns:p14="http://schemas.microsoft.com/office/powerpoint/2010/main" val="1687310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6A616-95E2-48CD-A8A9-64B32649CED2}" type="datetimeFigureOut">
              <a:rPr lang="en-US" smtClean="0"/>
              <a:t>6/30/22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1The nature of socio-psychological barriers to peaceful conflict resolution and ways to overcome them, Daniel Bar-Tal &amp; Eran Halperin, conflict &amp; communication online, Vol. 12, No. 2, 2013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8A739-3C27-4271-BCDB-FF30AA2E0297}" type="slidenum">
              <a:rPr lang="en-US" smtClean="0"/>
              <a:t>‹#›</a:t>
            </a:fld>
            <a:endParaRPr lang="en-US"/>
          </a:p>
        </p:txBody>
      </p:sp>
    </p:spTree>
    <p:extLst>
      <p:ext uri="{BB962C8B-B14F-4D97-AF65-F5344CB8AC3E}">
        <p14:creationId xmlns:p14="http://schemas.microsoft.com/office/powerpoint/2010/main" val="27674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8A739-3C27-4271-BCDB-FF30AA2E0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99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8A739-3C27-4271-BCDB-FF30AA2E0297}" type="slidenum">
              <a:rPr lang="en-US" smtClean="0"/>
              <a:t>37</a:t>
            </a:fld>
            <a:endParaRPr lang="en-US"/>
          </a:p>
        </p:txBody>
      </p:sp>
    </p:spTree>
    <p:extLst>
      <p:ext uri="{BB962C8B-B14F-4D97-AF65-F5344CB8AC3E}">
        <p14:creationId xmlns:p14="http://schemas.microsoft.com/office/powerpoint/2010/main" val="240710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8A739-3C27-4271-BCDB-FF30AA2E0297}" type="slidenum">
              <a:rPr lang="en-US" smtClean="0"/>
              <a:t>50</a:t>
            </a:fld>
            <a:endParaRPr lang="en-US"/>
          </a:p>
        </p:txBody>
      </p:sp>
    </p:spTree>
    <p:extLst>
      <p:ext uri="{BB962C8B-B14F-4D97-AF65-F5344CB8AC3E}">
        <p14:creationId xmlns:p14="http://schemas.microsoft.com/office/powerpoint/2010/main" val="95118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8A739-3C27-4271-BCDB-FF30AA2E0297}" type="slidenum">
              <a:rPr lang="en-US" smtClean="0"/>
              <a:t>83</a:t>
            </a:fld>
            <a:endParaRPr lang="en-US"/>
          </a:p>
        </p:txBody>
      </p:sp>
    </p:spTree>
    <p:extLst>
      <p:ext uri="{BB962C8B-B14F-4D97-AF65-F5344CB8AC3E}">
        <p14:creationId xmlns:p14="http://schemas.microsoft.com/office/powerpoint/2010/main" val="56785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CE44-91B1-49DC-BFD2-BAD631101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1E603A-A31C-4763-88CC-1A561D59F0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26F09E-E749-4E79-806D-15B9147D7F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54C3C68-B0DC-4B52-9588-B4C5F5725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A00D0-F532-4005-B7FB-30AE0AAF150F}"/>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116873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4363-A929-4E9A-921F-6EF78E632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89B3EC-B0FF-48E5-9F07-519B97688D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2552-0453-43F2-9329-45EC61DF204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5743A40-4C46-4349-8464-EC1212673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02667-83E8-4DE9-AEC8-97C50D0D759B}"/>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47909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244B6E-D371-4F79-B559-B2C8D1933C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FE2AEE-1FA6-4AD6-BFBC-F5C8821EC8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CF1F1-149A-4D2A-B710-20B65FB313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EBEF44-F339-4145-B138-958BB18D9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FE507-41E3-4050-AA6E-8B9C407257CD}"/>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101961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1BA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2" name="TextBox 11">
            <a:extLst>
              <a:ext uri="{FF2B5EF4-FFF2-40B4-BE49-F238E27FC236}">
                <a16:creationId xmlns:a16="http://schemas.microsoft.com/office/drawing/2014/main" id="{FEEEBC58-7CED-7A41-97CB-9D6B168CD4D6}"/>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id="{F55403A8-2113-FC47-B2D2-19915CF177A0}"/>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885787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9" name="Picture 18" descr="Icon&#10;&#10;Description automatically generated">
            <a:extLst>
              <a:ext uri="{FF2B5EF4-FFF2-40B4-BE49-F238E27FC236}">
                <a16:creationId xmlns:a16="http://schemas.microsoft.com/office/drawing/2014/main" id="{10DC2F06-5F2E-8245-82B0-075B40465A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64379" y="0"/>
            <a:ext cx="4573621" cy="5830784"/>
          </a:xfrm>
          <a:prstGeom prst="rect">
            <a:avLst/>
          </a:prstGeom>
        </p:spPr>
      </p:pic>
      <p:sp>
        <p:nvSpPr>
          <p:cNvPr id="20" name="TextBox 19">
            <a:extLst>
              <a:ext uri="{FF2B5EF4-FFF2-40B4-BE49-F238E27FC236}">
                <a16:creationId xmlns:a16="http://schemas.microsoft.com/office/drawing/2014/main" id="{383E37E1-6A96-684C-BA8A-A42C3A7B7C50}"/>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365516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1" name="TextBox 10">
            <a:extLst>
              <a:ext uri="{FF2B5EF4-FFF2-40B4-BE49-F238E27FC236}">
                <a16:creationId xmlns:a16="http://schemas.microsoft.com/office/drawing/2014/main" id="{929748EA-C0A8-F14F-B190-91F53E5FFAB9}"/>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id="{E844C1E4-5685-3A4E-A559-324CB47798BE}"/>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2788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1188A3"/>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28AF95"/>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6D6E6C"/>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a:t>1</a:t>
            </a:r>
          </a:p>
        </p:txBody>
      </p:sp>
      <p:sp>
        <p:nvSpPr>
          <p:cNvPr id="33" name="Rectangle 32">
            <a:extLst>
              <a:ext uri="{FF2B5EF4-FFF2-40B4-BE49-F238E27FC236}">
                <a16:creationId xmlns:a16="http://schemas.microsoft.com/office/drawing/2014/main" id="{D61EA96D-CBBA-164C-B6A9-08FC40BAD1F5}"/>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Box 33">
            <a:extLst>
              <a:ext uri="{FF2B5EF4-FFF2-40B4-BE49-F238E27FC236}">
                <a16:creationId xmlns:a16="http://schemas.microsoft.com/office/drawing/2014/main" id="{D9B8F009-F456-474D-8AEB-A89D432DE398}"/>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334427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C6A7F"/>
                </a:solidFill>
                <a:latin typeface="+mn-lt"/>
              </a:defRPr>
            </a:lvl1pPr>
          </a:lstStyle>
          <a:p>
            <a:pPr lvl="0"/>
            <a:r>
              <a:rPr lang="en-US"/>
              <a:t>Heading</a:t>
            </a:r>
          </a:p>
        </p:txBody>
      </p:sp>
      <p:sp>
        <p:nvSpPr>
          <p:cNvPr id="12" name="TextBox 11">
            <a:extLst>
              <a:ext uri="{FF2B5EF4-FFF2-40B4-BE49-F238E27FC236}">
                <a16:creationId xmlns:a16="http://schemas.microsoft.com/office/drawing/2014/main" id="{643C4327-63B8-524C-A365-730E163C0C3B}"/>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id="{037DCDAB-9B29-724B-9E94-12531E00608A}"/>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9199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ote slide - Green">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F555827B-445F-124C-B488-0368396C6165}"/>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35" name="Rectangle 34">
            <a:extLst>
              <a:ext uri="{FF2B5EF4-FFF2-40B4-BE49-F238E27FC236}">
                <a16:creationId xmlns:a16="http://schemas.microsoft.com/office/drawing/2014/main" id="{03222646-8EC8-EF43-AB87-0FAB8C3CF236}"/>
              </a:ext>
            </a:extLst>
          </p:cNvPr>
          <p:cNvSpPr/>
          <p:nvPr userDrawn="1"/>
        </p:nvSpPr>
        <p:spPr>
          <a:xfrm rot="16200000" flipV="1">
            <a:off x="11704000"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7180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4" name="TextBox 13">
            <a:extLst>
              <a:ext uri="{FF2B5EF4-FFF2-40B4-BE49-F238E27FC236}">
                <a16:creationId xmlns:a16="http://schemas.microsoft.com/office/drawing/2014/main" id="{8A289134-02EC-A240-9EEE-8EFCD9FB6E42}"/>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5" name="Rectangle 14">
            <a:extLst>
              <a:ext uri="{FF2B5EF4-FFF2-40B4-BE49-F238E27FC236}">
                <a16:creationId xmlns:a16="http://schemas.microsoft.com/office/drawing/2014/main" id="{241BD9DB-1AE0-F046-B1C4-9F1995D778AF}"/>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22116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1188A3"/>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1BA19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8CBF4B"/>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18" name="Rectangle 17">
            <a:extLst>
              <a:ext uri="{FF2B5EF4-FFF2-40B4-BE49-F238E27FC236}">
                <a16:creationId xmlns:a16="http://schemas.microsoft.com/office/drawing/2014/main" id="{DFDA3578-22C0-F242-8A92-BC35DC710088}"/>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9" name="TextBox 18">
            <a:extLst>
              <a:ext uri="{FF2B5EF4-FFF2-40B4-BE49-F238E27FC236}">
                <a16:creationId xmlns:a16="http://schemas.microsoft.com/office/drawing/2014/main" id="{D239D4DF-F916-8E4B-8BDF-169B917E8A1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231471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27ED-08EB-4AA2-8039-4471467BD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B1B5F5-1779-474A-9F41-063CB554D5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29AA8-AD84-4CD3-9D29-0CF65B38E1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95838D-7270-4750-8B53-8E3FA1AAF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CDA35-2515-4BB3-884E-B71D22FE6890}"/>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623700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 name="TextBox 10">
            <a:extLst>
              <a:ext uri="{FF2B5EF4-FFF2-40B4-BE49-F238E27FC236}">
                <a16:creationId xmlns:a16="http://schemas.microsoft.com/office/drawing/2014/main" id="{0C498D20-F272-6C4B-9750-0950D632CA51}"/>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4" name="Rectangle 13">
            <a:extLst>
              <a:ext uri="{FF2B5EF4-FFF2-40B4-BE49-F238E27FC236}">
                <a16:creationId xmlns:a16="http://schemas.microsoft.com/office/drawing/2014/main" id="{BBD57239-5828-B540-8237-86617E1D76BC}"/>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39386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C6A7F"/>
                </a:solidFill>
                <a:latin typeface="+mn-lt"/>
              </a:defRPr>
            </a:lvl1pPr>
          </a:lstStyle>
          <a:p>
            <a:pPr lvl="0"/>
            <a:r>
              <a:rPr lang="en-US"/>
              <a:t>Heading</a:t>
            </a:r>
          </a:p>
        </p:txBody>
      </p:sp>
      <p:sp>
        <p:nvSpPr>
          <p:cNvPr id="12" name="TextBox 11">
            <a:extLst>
              <a:ext uri="{FF2B5EF4-FFF2-40B4-BE49-F238E27FC236}">
                <a16:creationId xmlns:a16="http://schemas.microsoft.com/office/drawing/2014/main" id="{9181B267-E1F8-1B41-B67E-37FFFE577389}"/>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id="{FB91A324-8B30-A940-95B5-F8962EEFE5FC}"/>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081490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vider Slide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5307EF-A9F6-C245-9FFC-6B90094787FE}"/>
              </a:ext>
            </a:extLst>
          </p:cNvPr>
          <p:cNvSpPr/>
          <p:nvPr userDrawn="1"/>
        </p:nvSpPr>
        <p:spPr>
          <a:xfrm>
            <a:off x="241300" y="228600"/>
            <a:ext cx="11696700" cy="569531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3">
            <a:extLst>
              <a:ext uri="{FF2B5EF4-FFF2-40B4-BE49-F238E27FC236}">
                <a16:creationId xmlns:a16="http://schemas.microsoft.com/office/drawing/2014/main" id="{81CC2CF4-3D74-1342-B102-040122CEDC27}"/>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a:t>Divider</a:t>
            </a:r>
          </a:p>
        </p:txBody>
      </p:sp>
      <p:sp>
        <p:nvSpPr>
          <p:cNvPr id="4" name="Text Placeholder 23">
            <a:extLst>
              <a:ext uri="{FF2B5EF4-FFF2-40B4-BE49-F238E27FC236}">
                <a16:creationId xmlns:a16="http://schemas.microsoft.com/office/drawing/2014/main" id="{2F429012-D47B-B64E-8AF8-BA57CA77242D}"/>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a:t>01</a:t>
            </a:r>
          </a:p>
        </p:txBody>
      </p:sp>
      <p:sp>
        <p:nvSpPr>
          <p:cNvPr id="5" name="Rectangle 4">
            <a:extLst>
              <a:ext uri="{FF2B5EF4-FFF2-40B4-BE49-F238E27FC236}">
                <a16:creationId xmlns:a16="http://schemas.microsoft.com/office/drawing/2014/main" id="{282ED7C5-FFAE-834F-8F3A-BCF13F87526A}"/>
              </a:ext>
            </a:extLst>
          </p:cNvPr>
          <p:cNvSpPr/>
          <p:nvPr userDrawn="1"/>
        </p:nvSpPr>
        <p:spPr>
          <a:xfrm rot="5400000" flipV="1">
            <a:off x="1375154" y="1210306"/>
            <a:ext cx="1008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C2D9E6FA-4BF8-7846-B1D4-0E7D141B58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64379" y="0"/>
            <a:ext cx="4573621" cy="5830784"/>
          </a:xfrm>
          <a:prstGeom prst="rect">
            <a:avLst/>
          </a:prstGeom>
        </p:spPr>
      </p:pic>
      <p:sp>
        <p:nvSpPr>
          <p:cNvPr id="7" name="TextBox 6">
            <a:extLst>
              <a:ext uri="{FF2B5EF4-FFF2-40B4-BE49-F238E27FC236}">
                <a16:creationId xmlns:a16="http://schemas.microsoft.com/office/drawing/2014/main" id="{40C42B48-7BA4-D244-BEDC-1A195F5794A4}"/>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8" name="Rectangle 7">
            <a:extLst>
              <a:ext uri="{FF2B5EF4-FFF2-40B4-BE49-F238E27FC236}">
                <a16:creationId xmlns:a16="http://schemas.microsoft.com/office/drawing/2014/main" id="{2E665F5D-41F2-AB4E-9E9D-89A3F85D709E}"/>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477066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a:t>Overview Slide</a:t>
            </a:r>
          </a:p>
        </p:txBody>
      </p:sp>
      <p:pic>
        <p:nvPicPr>
          <p:cNvPr id="20" name="Picture 19" descr="Icon&#10;&#10;Description automatically generated with low confidence">
            <a:extLst>
              <a:ext uri="{FF2B5EF4-FFF2-40B4-BE49-F238E27FC236}">
                <a16:creationId xmlns:a16="http://schemas.microsoft.com/office/drawing/2014/main" id="{D783A9DB-2D88-B44A-A367-1AE86EBEE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36"/>
          <a:stretch/>
        </p:blipFill>
        <p:spPr>
          <a:xfrm flipH="1">
            <a:off x="511072" y="5180330"/>
            <a:ext cx="1726075" cy="1615575"/>
          </a:xfrm>
          <a:prstGeom prst="rect">
            <a:avLst/>
          </a:prstGeom>
        </p:spPr>
      </p:pic>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753035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Slide with Photo -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D6B0E9-3995-4243-A4DE-8287096F2210}"/>
              </a:ext>
            </a:extLst>
          </p:cNvPr>
          <p:cNvSpPr/>
          <p:nvPr/>
        </p:nvSpPr>
        <p:spPr>
          <a:xfrm flipV="1">
            <a:off x="1356632" y="-2"/>
            <a:ext cx="5495430" cy="6892757"/>
          </a:xfrm>
          <a:prstGeom prst="rect">
            <a:avLst/>
          </a:prstGeom>
          <a:solidFill>
            <a:srgbClr val="1BA1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2" name="Rectangle 11">
            <a:extLst>
              <a:ext uri="{FF2B5EF4-FFF2-40B4-BE49-F238E27FC236}">
                <a16:creationId xmlns:a16="http://schemas.microsoft.com/office/drawing/2014/main" id="{EA59638F-34C3-0548-9D75-7451924D31F1}"/>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4" name="Picture Placeholder 17">
            <a:extLst>
              <a:ext uri="{FF2B5EF4-FFF2-40B4-BE49-F238E27FC236}">
                <a16:creationId xmlns:a16="http://schemas.microsoft.com/office/drawing/2014/main" id="{51437F97-A714-BA4E-86C2-B5AFBA0061E8}"/>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8" name="Text Placeholder 17">
            <a:extLst>
              <a:ext uri="{FF2B5EF4-FFF2-40B4-BE49-F238E27FC236}">
                <a16:creationId xmlns:a16="http://schemas.microsoft.com/office/drawing/2014/main" id="{4CA7736D-49F3-1646-98AF-4946FF89300F}"/>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Rectangle 18">
            <a:extLst>
              <a:ext uri="{FF2B5EF4-FFF2-40B4-BE49-F238E27FC236}">
                <a16:creationId xmlns:a16="http://schemas.microsoft.com/office/drawing/2014/main" id="{5F13410A-2185-7C40-9186-1A1897ED3B11}"/>
              </a:ext>
            </a:extLst>
          </p:cNvPr>
          <p:cNvSpPr/>
          <p:nvPr userDrawn="1"/>
        </p:nvSpPr>
        <p:spPr>
          <a:xfrm>
            <a:off x="1802710" y="1292864"/>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30B2EA7-6F50-764D-9D0C-326E1B7C847C}"/>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9" name="TextBox 8">
            <a:extLst>
              <a:ext uri="{FF2B5EF4-FFF2-40B4-BE49-F238E27FC236}">
                <a16:creationId xmlns:a16="http://schemas.microsoft.com/office/drawing/2014/main" id="{2FC376DF-08BD-8147-8B6C-C5A2D8D4A480}"/>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801483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1188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2" name="TextBox 11">
            <a:extLst>
              <a:ext uri="{FF2B5EF4-FFF2-40B4-BE49-F238E27FC236}">
                <a16:creationId xmlns:a16="http://schemas.microsoft.com/office/drawing/2014/main" id="{FEEEBC58-7CED-7A41-97CB-9D6B168CD4D6}"/>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id="{F55403A8-2113-FC47-B2D2-19915CF177A0}"/>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4275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738425" y="3186"/>
            <a:ext cx="6113637" cy="6892757"/>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987487" y="1419861"/>
            <a:ext cx="5622464" cy="5334722"/>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010710" y="1165788"/>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987487" y="405005"/>
            <a:ext cx="4716425"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815603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4" name="TextBox 13">
            <a:extLst>
              <a:ext uri="{FF2B5EF4-FFF2-40B4-BE49-F238E27FC236}">
                <a16:creationId xmlns:a16="http://schemas.microsoft.com/office/drawing/2014/main" id="{A862BC62-5A59-434C-94C9-A0321E45ADA9}"/>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5" name="Rectangle 14">
            <a:extLst>
              <a:ext uri="{FF2B5EF4-FFF2-40B4-BE49-F238E27FC236}">
                <a16:creationId xmlns:a16="http://schemas.microsoft.com/office/drawing/2014/main" id="{F0CE46C9-7CF5-AC49-81D3-87EA00B1EF7D}"/>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841418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96863" y="0"/>
            <a:ext cx="4739368" cy="6932300"/>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AAE09A10-520B-2742-962C-FBBAFB7F73D3}"/>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Box 23">
            <a:extLst>
              <a:ext uri="{FF2B5EF4-FFF2-40B4-BE49-F238E27FC236}">
                <a16:creationId xmlns:a16="http://schemas.microsoft.com/office/drawing/2014/main" id="{14DAC745-3799-644F-B869-63BC88587110}"/>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pic>
        <p:nvPicPr>
          <p:cNvPr id="26" name="Picture 25" descr="Logo&#10;&#10;Description automatically generated">
            <a:extLst>
              <a:ext uri="{FF2B5EF4-FFF2-40B4-BE49-F238E27FC236}">
                <a16:creationId xmlns:a16="http://schemas.microsoft.com/office/drawing/2014/main" id="{83C30E9D-06D7-7B41-848A-77274E4130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6153" y="529155"/>
            <a:ext cx="4351633" cy="863553"/>
          </a:xfrm>
          <a:prstGeom prst="rect">
            <a:avLst/>
          </a:prstGeom>
        </p:spPr>
      </p:pic>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2298163" y="1331352"/>
            <a:ext cx="3195486" cy="731140"/>
          </a:xfrm>
        </p:spPr>
        <p:txBody>
          <a:bodyPr anchor="ctr">
            <a:normAutofit/>
          </a:bodyPr>
          <a:lstStyle>
            <a:lvl1pPr marL="0" indent="0" algn="l">
              <a:buNone/>
              <a:defRPr sz="2800" baseline="0">
                <a:solidFill>
                  <a:schemeClr val="bg1"/>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2298163" y="521776"/>
            <a:ext cx="3195485" cy="837258"/>
          </a:xfrm>
        </p:spPr>
        <p:txBody>
          <a:bodyPr anchor="ctr">
            <a:normAutofit/>
          </a:bodyPr>
          <a:lstStyle>
            <a:lvl1pPr marL="0" indent="0" algn="l">
              <a:buNone/>
              <a:defRPr sz="5000" baseline="0">
                <a:solidFill>
                  <a:schemeClr val="bg1"/>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221517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C6A7F"/>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1188A3"/>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28AF95"/>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1BA19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1188A3"/>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8CBF4B"/>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1188A3"/>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1BA19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8CBF4B"/>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28AF95"/>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1188A3"/>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
        <p:nvSpPr>
          <p:cNvPr id="32" name="TextBox 31">
            <a:extLst>
              <a:ext uri="{FF2B5EF4-FFF2-40B4-BE49-F238E27FC236}">
                <a16:creationId xmlns:a16="http://schemas.microsoft.com/office/drawing/2014/main" id="{ADAA5A98-DDDC-A343-8E05-1576FA0BC2E9}"/>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34" name="Rectangle 33">
            <a:extLst>
              <a:ext uri="{FF2B5EF4-FFF2-40B4-BE49-F238E27FC236}">
                <a16:creationId xmlns:a16="http://schemas.microsoft.com/office/drawing/2014/main" id="{48BFF227-8CDE-7245-99E7-DA040891FAC2}"/>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6049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12B66-7A91-46C6-92C8-7180C0C5EF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B0D325-D854-4FF1-AFE5-4D92597C8A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53E661-CC91-416A-A745-8E2A8D17ECA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6D61AF3-3BAD-4599-B779-64E3DB59D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B0AFF-07E0-4DAD-A29C-EDB2E6E3274F}"/>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459385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60823"/>
            <a:ext cx="12192000" cy="5119711"/>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498562" y="2329610"/>
            <a:ext cx="5278651" cy="697353"/>
          </a:xfrm>
        </p:spPr>
        <p:txBody>
          <a:bodyPr>
            <a:noAutofit/>
          </a:bodyPr>
          <a:lstStyle>
            <a:lvl1pPr marL="0" indent="0" algn="r">
              <a:buNone/>
              <a:defRPr sz="5400" b="1" baseline="0">
                <a:solidFill>
                  <a:schemeClr val="bg1"/>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498562" y="1711087"/>
            <a:ext cx="5278651" cy="697353"/>
          </a:xfrm>
        </p:spPr>
        <p:txBody>
          <a:bodyPr>
            <a:normAutofit/>
          </a:bodyPr>
          <a:lstStyle>
            <a:lvl1pPr marL="0" indent="0" algn="r">
              <a:buNone/>
              <a:defRPr sz="3600" b="0" i="0">
                <a:solidFill>
                  <a:schemeClr val="bg1"/>
                </a:solidFill>
                <a:latin typeface="+mn-lt"/>
              </a:defRPr>
            </a:lvl1pPr>
          </a:lstStyle>
          <a:p>
            <a:pPr lvl="0"/>
            <a:r>
              <a:rPr lang="en-US"/>
              <a:t>Cover Design 1</a:t>
            </a:r>
          </a:p>
        </p:txBody>
      </p:sp>
      <p:pic>
        <p:nvPicPr>
          <p:cNvPr id="12" name="Picture 11" descr="Logo&#10;&#10;Description automatically generated">
            <a:extLst>
              <a:ext uri="{FF2B5EF4-FFF2-40B4-BE49-F238E27FC236}">
                <a16:creationId xmlns:a16="http://schemas.microsoft.com/office/drawing/2014/main" id="{E201ABE5-6E0B-8E42-8271-7CD9DA96C3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1445" y="5413664"/>
            <a:ext cx="4975768" cy="987409"/>
          </a:xfrm>
          <a:prstGeom prst="rect">
            <a:avLst/>
          </a:prstGeom>
        </p:spPr>
      </p:pic>
      <p:pic>
        <p:nvPicPr>
          <p:cNvPr id="3" name="Picture 2" descr="Icon&#10;&#10;Description automatically generated with low confidence">
            <a:extLst>
              <a:ext uri="{FF2B5EF4-FFF2-40B4-BE49-F238E27FC236}">
                <a16:creationId xmlns:a16="http://schemas.microsoft.com/office/drawing/2014/main" id="{BCC1C071-0DAE-0844-AE69-3FD6FB58CC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91700"/>
          <a:stretch/>
        </p:blipFill>
        <p:spPr>
          <a:xfrm>
            <a:off x="0" y="-60823"/>
            <a:ext cx="7089569" cy="5474487"/>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13315" y="575028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215000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ver Slide 2">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id="{9C90B270-106D-4F46-915D-DD932CDE6DA2}"/>
              </a:ext>
            </a:extLst>
          </p:cNvPr>
          <p:cNvSpPr>
            <a:spLocks noGrp="1"/>
          </p:cNvSpPr>
          <p:nvPr userDrawn="1">
            <p:ph type="pic" sz="quarter" idx="17"/>
          </p:nvPr>
        </p:nvSpPr>
        <p:spPr>
          <a:xfrm>
            <a:off x="2" y="2138363"/>
            <a:ext cx="12191999" cy="3387725"/>
          </a:xfrm>
          <a:custGeom>
            <a:avLst/>
            <a:gdLst>
              <a:gd name="connsiteX0" fmla="*/ 0 w 12191999"/>
              <a:gd name="connsiteY0" fmla="*/ 0 h 3387725"/>
              <a:gd name="connsiteX1" fmla="*/ 10769601 w 12191999"/>
              <a:gd name="connsiteY1" fmla="*/ 0 h 3387725"/>
              <a:gd name="connsiteX2" fmla="*/ 10769601 w 12191999"/>
              <a:gd name="connsiteY2" fmla="*/ 793096 h 3387725"/>
              <a:gd name="connsiteX3" fmla="*/ 12191999 w 12191999"/>
              <a:gd name="connsiteY3" fmla="*/ 793096 h 3387725"/>
              <a:gd name="connsiteX4" fmla="*/ 12191999 w 12191999"/>
              <a:gd name="connsiteY4" fmla="*/ 1128782 h 3387725"/>
              <a:gd name="connsiteX5" fmla="*/ 10769601 w 12191999"/>
              <a:gd name="connsiteY5" fmla="*/ 1128782 h 3387725"/>
              <a:gd name="connsiteX6" fmla="*/ 10769601 w 12191999"/>
              <a:gd name="connsiteY6" fmla="*/ 2541306 h 3387725"/>
              <a:gd name="connsiteX7" fmla="*/ 12191999 w 12191999"/>
              <a:gd name="connsiteY7" fmla="*/ 2541306 h 3387725"/>
              <a:gd name="connsiteX8" fmla="*/ 12191999 w 12191999"/>
              <a:gd name="connsiteY8" fmla="*/ 3387725 h 3387725"/>
              <a:gd name="connsiteX9" fmla="*/ 1422400 w 12191999"/>
              <a:gd name="connsiteY9" fmla="*/ 3387725 h 3387725"/>
              <a:gd name="connsiteX10" fmla="*/ 1422400 w 12191999"/>
              <a:gd name="connsiteY10" fmla="*/ 577943 h 3387725"/>
              <a:gd name="connsiteX11" fmla="*/ 0 w 12191999"/>
              <a:gd name="connsiteY11" fmla="*/ 577943 h 338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3387725">
                <a:moveTo>
                  <a:pt x="0" y="0"/>
                </a:moveTo>
                <a:lnTo>
                  <a:pt x="10769601" y="0"/>
                </a:lnTo>
                <a:lnTo>
                  <a:pt x="10769601" y="793096"/>
                </a:lnTo>
                <a:lnTo>
                  <a:pt x="12191999" y="793096"/>
                </a:lnTo>
                <a:lnTo>
                  <a:pt x="12191999" y="1128782"/>
                </a:lnTo>
                <a:lnTo>
                  <a:pt x="10769601" y="1128782"/>
                </a:lnTo>
                <a:lnTo>
                  <a:pt x="10769601" y="2541306"/>
                </a:lnTo>
                <a:lnTo>
                  <a:pt x="12191999" y="2541306"/>
                </a:lnTo>
                <a:lnTo>
                  <a:pt x="12191999" y="3387725"/>
                </a:lnTo>
                <a:lnTo>
                  <a:pt x="1422400" y="3387725"/>
                </a:lnTo>
                <a:lnTo>
                  <a:pt x="1422400" y="577943"/>
                </a:lnTo>
                <a:lnTo>
                  <a:pt x="0" y="577943"/>
                </a:lnTo>
                <a:close/>
              </a:path>
            </a:pathLst>
          </a:custGeom>
        </p:spPr>
        <p:txBody>
          <a:bodyPr wrap="square">
            <a:noAutofit/>
          </a:bodyPr>
          <a:lstStyle/>
          <a:p>
            <a:endParaRPr lang="en-US"/>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746" r="9500"/>
          <a:stretch/>
        </p:blipFill>
        <p:spPr>
          <a:xfrm>
            <a:off x="10333703" y="6381135"/>
            <a:ext cx="1779639" cy="431333"/>
          </a:xfrm>
          <a:prstGeom prst="rect">
            <a:avLst/>
          </a:prstGeom>
        </p:spPr>
      </p:pic>
      <p:sp>
        <p:nvSpPr>
          <p:cNvPr id="25" name="Text Placeholder 23">
            <a:extLst>
              <a:ext uri="{FF2B5EF4-FFF2-40B4-BE49-F238E27FC236}">
                <a16:creationId xmlns:a16="http://schemas.microsoft.com/office/drawing/2014/main" id="{6C4974ED-581C-0040-84AA-E1AD4A9EF8BB}"/>
              </a:ext>
            </a:extLst>
          </p:cNvPr>
          <p:cNvSpPr>
            <a:spLocks noGrp="1"/>
          </p:cNvSpPr>
          <p:nvPr>
            <p:ph type="body" sz="quarter" idx="15" hasCustomPrompt="1"/>
          </p:nvPr>
        </p:nvSpPr>
        <p:spPr>
          <a:xfrm>
            <a:off x="0" y="3485497"/>
            <a:ext cx="12192000" cy="775681"/>
          </a:xfrm>
        </p:spPr>
        <p:txBody>
          <a:bodyPr>
            <a:noAutofit/>
          </a:bodyPr>
          <a:lstStyle>
            <a:lvl1pPr marL="0" indent="0" algn="ctr">
              <a:buNone/>
              <a:defRPr sz="5400" b="1" baseline="0">
                <a:solidFill>
                  <a:schemeClr val="bg1"/>
                </a:solidFill>
                <a:latin typeface="+mn-lt"/>
              </a:defRPr>
            </a:lvl1pPr>
          </a:lstStyle>
          <a:p>
            <a:pPr lvl="0"/>
            <a:r>
              <a:rPr lang="en-US"/>
              <a:t>POWERPOINT</a:t>
            </a:r>
          </a:p>
        </p:txBody>
      </p:sp>
      <p:sp>
        <p:nvSpPr>
          <p:cNvPr id="26" name="Text Placeholder 23">
            <a:extLst>
              <a:ext uri="{FF2B5EF4-FFF2-40B4-BE49-F238E27FC236}">
                <a16:creationId xmlns:a16="http://schemas.microsoft.com/office/drawing/2014/main" id="{65B91323-87B1-C540-B4E2-E06289C6A769}"/>
              </a:ext>
            </a:extLst>
          </p:cNvPr>
          <p:cNvSpPr>
            <a:spLocks noGrp="1"/>
          </p:cNvSpPr>
          <p:nvPr>
            <p:ph type="body" sz="quarter" idx="16" hasCustomPrompt="1"/>
          </p:nvPr>
        </p:nvSpPr>
        <p:spPr>
          <a:xfrm>
            <a:off x="0" y="4191990"/>
            <a:ext cx="12192000" cy="775681"/>
          </a:xfrm>
        </p:spPr>
        <p:txBody>
          <a:bodyPr>
            <a:normAutofit/>
          </a:bodyPr>
          <a:lstStyle>
            <a:lvl1pPr marL="0" indent="0" algn="ctr">
              <a:buNone/>
              <a:defRPr sz="3600">
                <a:solidFill>
                  <a:schemeClr val="bg1"/>
                </a:solidFill>
                <a:latin typeface="+mn-lt"/>
              </a:defRPr>
            </a:lvl1pPr>
          </a:lstStyle>
          <a:p>
            <a:pPr lvl="0"/>
            <a:r>
              <a:rPr lang="en-US"/>
              <a:t>Cover Design2</a:t>
            </a:r>
          </a:p>
        </p:txBody>
      </p:sp>
      <p:pic>
        <p:nvPicPr>
          <p:cNvPr id="40" name="Picture 39" descr="Logo&#10;&#10;Description automatically generated">
            <a:extLst>
              <a:ext uri="{FF2B5EF4-FFF2-40B4-BE49-F238E27FC236}">
                <a16:creationId xmlns:a16="http://schemas.microsoft.com/office/drawing/2014/main" id="{5EBB9E3C-4176-B642-BC27-E33000776B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97914" y="1229033"/>
            <a:ext cx="3298137" cy="654494"/>
          </a:xfrm>
          <a:prstGeom prst="rect">
            <a:avLst/>
          </a:prstGeom>
        </p:spPr>
      </p:pic>
      <p:sp>
        <p:nvSpPr>
          <p:cNvPr id="51" name="Rectangle 50">
            <a:extLst>
              <a:ext uri="{FF2B5EF4-FFF2-40B4-BE49-F238E27FC236}">
                <a16:creationId xmlns:a16="http://schemas.microsoft.com/office/drawing/2014/main" id="{739C024E-54AF-A645-849B-FBEF03A409E8}"/>
              </a:ext>
            </a:extLst>
          </p:cNvPr>
          <p:cNvSpPr/>
          <p:nvPr userDrawn="1"/>
        </p:nvSpPr>
        <p:spPr>
          <a:xfrm>
            <a:off x="0" y="2716306"/>
            <a:ext cx="1422400" cy="4141694"/>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0545B11-B0EB-1B4D-A4A1-FEBDC4829721}"/>
              </a:ext>
            </a:extLst>
          </p:cNvPr>
          <p:cNvSpPr/>
          <p:nvPr userDrawn="1"/>
        </p:nvSpPr>
        <p:spPr>
          <a:xfrm>
            <a:off x="10769602" y="0"/>
            <a:ext cx="1422400" cy="2931459"/>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6D22EDD-8B51-874F-8ADB-8487714C64A2}"/>
              </a:ext>
            </a:extLst>
          </p:cNvPr>
          <p:cNvSpPr/>
          <p:nvPr userDrawn="1"/>
        </p:nvSpPr>
        <p:spPr>
          <a:xfrm>
            <a:off x="10769602" y="3267145"/>
            <a:ext cx="1422400" cy="1412524"/>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535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2829309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C6A7F"/>
                </a:solidFill>
                <a:latin typeface="Calibri" panose="020F0502020204030204" pitchFamily="34" charset="0"/>
                <a:cs typeface="Calibri" panose="020F0502020204030204" pitchFamily="34" charset="0"/>
              </a:defRPr>
            </a:lvl1pPr>
          </a:lstStyle>
          <a:p>
            <a:pPr lvl="0"/>
            <a:r>
              <a:rPr lang="en-US"/>
              <a:t>Heading</a:t>
            </a:r>
          </a:p>
        </p:txBody>
      </p:sp>
      <p:sp>
        <p:nvSpPr>
          <p:cNvPr id="33" name="Oval 32">
            <a:extLst>
              <a:ext uri="{FF2B5EF4-FFF2-40B4-BE49-F238E27FC236}">
                <a16:creationId xmlns:a16="http://schemas.microsoft.com/office/drawing/2014/main" id="{7EB02BD7-70AD-D749-AB02-A773D9584280}"/>
              </a:ext>
            </a:extLst>
          </p:cNvPr>
          <p:cNvSpPr/>
          <p:nvPr/>
        </p:nvSpPr>
        <p:spPr>
          <a:xfrm>
            <a:off x="117242" y="1527963"/>
            <a:ext cx="4045290" cy="389036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2591581" y="1527963"/>
            <a:ext cx="4045290" cy="3890364"/>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5235599" y="1527963"/>
            <a:ext cx="4045290" cy="3890364"/>
          </a:xfrm>
          <a:prstGeom prst="ellipse">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7907904" y="1527963"/>
            <a:ext cx="4045290" cy="389036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847975" y="1406823"/>
            <a:ext cx="1925642" cy="185189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3322314" y="1406823"/>
            <a:ext cx="1925642" cy="1851894"/>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5966332" y="1406823"/>
            <a:ext cx="1925642" cy="1851894"/>
          </a:xfrm>
          <a:prstGeom prst="ellipse">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8638637" y="1406823"/>
            <a:ext cx="1925642" cy="185189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1006570" y="1544251"/>
            <a:ext cx="1601442" cy="154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3469277" y="1609147"/>
            <a:ext cx="1601442" cy="154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6128432" y="1562714"/>
            <a:ext cx="1601442" cy="1540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8800737" y="1562714"/>
            <a:ext cx="1601442" cy="154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2217510" y="4860564"/>
            <a:ext cx="1335828" cy="1284670"/>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4760117" y="4868963"/>
            <a:ext cx="1335828" cy="1284670"/>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7405867" y="4868963"/>
            <a:ext cx="1335828" cy="1284670"/>
          </a:xfrm>
          <a:prstGeom prst="ellipse">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213355" y="4868963"/>
            <a:ext cx="1335828" cy="1284670"/>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1285664" y="1938055"/>
            <a:ext cx="1055698" cy="1073020"/>
          </a:xfrm>
        </p:spPr>
        <p:txBody>
          <a:bodyPr/>
          <a:lstStyle>
            <a:lvl1pPr algn="ctr">
              <a:buNone/>
              <a:defRPr sz="4800" b="1" i="0" spc="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3781384" y="1940651"/>
            <a:ext cx="1055698" cy="1073020"/>
          </a:xfrm>
        </p:spPr>
        <p:txBody>
          <a:bodyPr/>
          <a:lstStyle>
            <a:lvl1pPr algn="ctr">
              <a:buNone/>
              <a:defRPr sz="4800" b="1" i="0" spc="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6404021" y="1954009"/>
            <a:ext cx="1055698" cy="1073020"/>
          </a:xfrm>
        </p:spPr>
        <p:txBody>
          <a:bodyPr/>
          <a:lstStyle>
            <a:lvl1pPr algn="ctr">
              <a:buNone/>
              <a:defRPr sz="4800" b="1" i="0" spc="0">
                <a:solidFill>
                  <a:srgbClr val="28AF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073609" y="2002703"/>
            <a:ext cx="1055698" cy="1073020"/>
          </a:xfrm>
        </p:spPr>
        <p:txBody>
          <a:bodyPr/>
          <a:lstStyle>
            <a:lvl1pPr algn="ctr">
              <a:buNone/>
              <a:defRPr sz="4800" b="1" i="0" spc="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402413" y="2815787"/>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3326353" y="2840417"/>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5581611" y="2844885"/>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8289917" y="2826087"/>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Box 49">
            <a:extLst>
              <a:ext uri="{FF2B5EF4-FFF2-40B4-BE49-F238E27FC236}">
                <a16:creationId xmlns:a16="http://schemas.microsoft.com/office/drawing/2014/main" id="{29D474F6-150F-834A-BB32-3AF67DA1998E}"/>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C6A7F"/>
                </a:solidFill>
                <a:latin typeface="+mj-lt"/>
                <a:ea typeface="Lato Medium" panose="020F0502020204030203" pitchFamily="34" charset="0"/>
                <a:cs typeface="Calibri" panose="020F0502020204030204" pitchFamily="34" charset="0"/>
              </a:rPr>
              <a:t>Inclusion Through Mediation</a:t>
            </a:r>
          </a:p>
        </p:txBody>
      </p:sp>
      <p:sp>
        <p:nvSpPr>
          <p:cNvPr id="51" name="Rectangle 50">
            <a:extLst>
              <a:ext uri="{FF2B5EF4-FFF2-40B4-BE49-F238E27FC236}">
                <a16:creationId xmlns:a16="http://schemas.microsoft.com/office/drawing/2014/main" id="{D060F3F6-4C3F-3C4B-932F-B7BD7FBD92A7}"/>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067389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661999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264795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ur Journey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C6A7F"/>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18" name="TextBox 17">
            <a:extLst>
              <a:ext uri="{FF2B5EF4-FFF2-40B4-BE49-F238E27FC236}">
                <a16:creationId xmlns:a16="http://schemas.microsoft.com/office/drawing/2014/main" id="{FD08B2CC-4979-4848-AA8C-0A1B4B69F8C6}"/>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0" name="Rectangle 19">
            <a:extLst>
              <a:ext uri="{FF2B5EF4-FFF2-40B4-BE49-F238E27FC236}">
                <a16:creationId xmlns:a16="http://schemas.microsoft.com/office/drawing/2014/main" id="{853A056D-7DA8-CA43-BD26-DAFD3209780A}"/>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68093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CBF4B">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30211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691100"/>
            <a:ext cx="10183945" cy="1475800"/>
            <a:chOff x="4009760" y="5382199"/>
            <a:chExt cx="20367890" cy="295159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009760" y="5382199"/>
              <a:ext cx="2887204" cy="2951599"/>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8" name="TextBox 17">
            <a:extLst>
              <a:ext uri="{FF2B5EF4-FFF2-40B4-BE49-F238E27FC236}">
                <a16:creationId xmlns:a16="http://schemas.microsoft.com/office/drawing/2014/main" id="{0736D8C8-35B9-E44E-AAE8-C6E80ED2B0AD}"/>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9" name="Rectangle 18">
            <a:extLst>
              <a:ext uri="{FF2B5EF4-FFF2-40B4-BE49-F238E27FC236}">
                <a16:creationId xmlns:a16="http://schemas.microsoft.com/office/drawing/2014/main" id="{A81152B3-A02C-0A41-A45E-03342C78C7A9}"/>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83456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4D2F298-F143-9740-AAB0-DC67FBF5DC8C}"/>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2F30AE37-8612-1542-9EF8-54C24BD4C33D}"/>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2869790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2351-547A-41F8-AA93-DAC4C4EA5A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2C471-5C3E-4D19-9753-6E14BC73A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F7C295-3405-4590-9F2C-4AF0CB1A25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39FC32-A399-44D5-91ED-8DDE0D59171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01A561D-13AD-4BC3-9E28-CF15C358B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58545-7F2F-45DA-9E04-D35F5EEDFCDB}"/>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905654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28AF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28AF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AED07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28AF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5D68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6" name="Rectangle 25">
            <a:extLst>
              <a:ext uri="{FF2B5EF4-FFF2-40B4-BE49-F238E27FC236}">
                <a16:creationId xmlns:a16="http://schemas.microsoft.com/office/drawing/2014/main" id="{4C1E2E13-99E6-1D46-AE7D-C39F3176DF6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7A1273BD-7075-EA46-B6F8-94A6D91FB39F}"/>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AED07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3206816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928805"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97190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6630446"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28AF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6671879"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28AF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189458"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236577"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9396408"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944352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931352" y="4880563"/>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918655" y="4385889"/>
            <a:ext cx="2061046" cy="335052"/>
          </a:xfrm>
        </p:spPr>
        <p:txBody>
          <a:bodyPr/>
          <a:lstStyle>
            <a:lvl1pPr algn="ctr">
              <a:buNone/>
              <a:defRPr sz="2000" b="1" i="0" spc="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3672399" y="4874313"/>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3659702" y="4379639"/>
            <a:ext cx="2061046" cy="335052"/>
          </a:xfrm>
        </p:spPr>
        <p:txBody>
          <a:bodyPr/>
          <a:lstStyle>
            <a:lvl1pPr algn="ctr">
              <a:buNone/>
              <a:defRPr sz="2000" b="1" i="0" spc="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6373475" y="4865859"/>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360778" y="4371185"/>
            <a:ext cx="2061046" cy="335052"/>
          </a:xfrm>
        </p:spPr>
        <p:txBody>
          <a:bodyPr/>
          <a:lstStyle>
            <a:lvl1pPr algn="ctr">
              <a:buNone/>
              <a:defRPr sz="2000" b="1" i="0" spc="0">
                <a:solidFill>
                  <a:srgbClr val="28AF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9142804" y="4859609"/>
            <a:ext cx="2061046"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9130107" y="4364935"/>
            <a:ext cx="2061046" cy="335052"/>
          </a:xfrm>
        </p:spPr>
        <p:txBody>
          <a:bodyPr/>
          <a:lstStyle>
            <a:lvl1pPr algn="ctr">
              <a:buNone/>
              <a:defRPr sz="2000" b="1" i="0" spc="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6" name="Rectangle 25">
            <a:extLst>
              <a:ext uri="{FF2B5EF4-FFF2-40B4-BE49-F238E27FC236}">
                <a16:creationId xmlns:a16="http://schemas.microsoft.com/office/drawing/2014/main" id="{4C1E2E13-99E6-1D46-AE7D-C39F3176DF6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7A1273BD-7075-EA46-B6F8-94A6D91FB39F}"/>
              </a:ext>
            </a:extLst>
          </p:cNvPr>
          <p:cNvSpPr txBox="1"/>
          <p:nvPr userDrawn="1"/>
        </p:nvSpPr>
        <p:spPr>
          <a:xfrm>
            <a:off x="127250" y="6366961"/>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3668794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1534831"/>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1188A3"/>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1534831"/>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1BA19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1534831"/>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28AF95"/>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1534831"/>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CBF4B"/>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1534831"/>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AED07E">
              <a:alpha val="80000"/>
            </a:srgbClr>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2777667"/>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2282993"/>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2771417"/>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2276743"/>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2762963"/>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2268289"/>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2756713"/>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2262039"/>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2745138"/>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2250464"/>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1" name="Rectangle 20">
            <a:extLst>
              <a:ext uri="{FF2B5EF4-FFF2-40B4-BE49-F238E27FC236}">
                <a16:creationId xmlns:a16="http://schemas.microsoft.com/office/drawing/2014/main" id="{6E0AA75E-BDA5-164B-BCEE-416AB7EB207E}"/>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E8F78608-E00E-EC4C-A889-2DB48630BF2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22787161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B061-FE50-4E73-BACA-9FD4A054E3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9EB742-93D9-4DBD-9FB2-2CED84DE5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3A2CAF-9C98-40D1-B057-30681BF1B76F}"/>
              </a:ext>
            </a:extLst>
          </p:cNvPr>
          <p:cNvSpPr>
            <a:spLocks noGrp="1"/>
          </p:cNvSpPr>
          <p:nvPr>
            <p:ph type="dt" sz="half" idx="10"/>
          </p:nvPr>
        </p:nvSpPr>
        <p:spPr/>
        <p:txBody>
          <a:bodyPr/>
          <a:lstStyle/>
          <a:p>
            <a:fld id="{7552B708-B7EA-41A0-B016-AB5427862392}" type="datetimeFigureOut">
              <a:rPr lang="en-US" smtClean="0"/>
              <a:t>6/30/22</a:t>
            </a:fld>
            <a:endParaRPr lang="en-US"/>
          </a:p>
        </p:txBody>
      </p:sp>
      <p:sp>
        <p:nvSpPr>
          <p:cNvPr id="5" name="Footer Placeholder 4">
            <a:extLst>
              <a:ext uri="{FF2B5EF4-FFF2-40B4-BE49-F238E27FC236}">
                <a16:creationId xmlns:a16="http://schemas.microsoft.com/office/drawing/2014/main" id="{A59324FE-47A9-4EDD-9849-4C71D38CE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4BDE7-BE58-4914-8686-8F14A3D4F623}"/>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3276523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75F5-87C9-47DC-9D02-496B82572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66E38A-DDBC-4AEF-9815-005955652E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57B2D-CEE1-4D5B-B5C6-14EA99BF7AA2}"/>
              </a:ext>
            </a:extLst>
          </p:cNvPr>
          <p:cNvSpPr>
            <a:spLocks noGrp="1"/>
          </p:cNvSpPr>
          <p:nvPr>
            <p:ph type="dt" sz="half" idx="10"/>
          </p:nvPr>
        </p:nvSpPr>
        <p:spPr/>
        <p:txBody>
          <a:bodyPr/>
          <a:lstStyle/>
          <a:p>
            <a:fld id="{7552B708-B7EA-41A0-B016-AB5427862392}" type="datetimeFigureOut">
              <a:rPr lang="en-US" smtClean="0"/>
              <a:t>6/30/22</a:t>
            </a:fld>
            <a:endParaRPr lang="en-US"/>
          </a:p>
        </p:txBody>
      </p:sp>
      <p:sp>
        <p:nvSpPr>
          <p:cNvPr id="5" name="Footer Placeholder 4">
            <a:extLst>
              <a:ext uri="{FF2B5EF4-FFF2-40B4-BE49-F238E27FC236}">
                <a16:creationId xmlns:a16="http://schemas.microsoft.com/office/drawing/2014/main" id="{32104A90-EF59-4A1A-A507-321A2F187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A8F06-BA6E-4A20-935E-7D7074A6B5C1}"/>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24739873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4BA2-CF97-4B7F-AB03-F1CD19A117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E4D1D-F759-4889-9A90-D750E82462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C3CD1B-057D-4341-B4FF-7136347C4038}"/>
              </a:ext>
            </a:extLst>
          </p:cNvPr>
          <p:cNvSpPr>
            <a:spLocks noGrp="1"/>
          </p:cNvSpPr>
          <p:nvPr>
            <p:ph type="dt" sz="half" idx="10"/>
          </p:nvPr>
        </p:nvSpPr>
        <p:spPr/>
        <p:txBody>
          <a:bodyPr/>
          <a:lstStyle/>
          <a:p>
            <a:fld id="{7552B708-B7EA-41A0-B016-AB5427862392}" type="datetimeFigureOut">
              <a:rPr lang="en-US" smtClean="0"/>
              <a:t>6/30/22</a:t>
            </a:fld>
            <a:endParaRPr lang="en-US"/>
          </a:p>
        </p:txBody>
      </p:sp>
      <p:sp>
        <p:nvSpPr>
          <p:cNvPr id="5" name="Footer Placeholder 4">
            <a:extLst>
              <a:ext uri="{FF2B5EF4-FFF2-40B4-BE49-F238E27FC236}">
                <a16:creationId xmlns:a16="http://schemas.microsoft.com/office/drawing/2014/main" id="{8AA68A3D-BD55-4428-BE2A-6E217D2A1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B633C-7DBB-4E5C-BFEF-49A770AA5EE7}"/>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917206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50E8-B763-4304-BF00-BDBB836CF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854965-651D-4AA0-9614-ED38574B9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1A08DC-246F-4FFA-8761-EE8C093A21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427F5F-8E68-4423-A8F5-BDB7BF6C6B89}"/>
              </a:ext>
            </a:extLst>
          </p:cNvPr>
          <p:cNvSpPr>
            <a:spLocks noGrp="1"/>
          </p:cNvSpPr>
          <p:nvPr>
            <p:ph type="dt" sz="half" idx="10"/>
          </p:nvPr>
        </p:nvSpPr>
        <p:spPr/>
        <p:txBody>
          <a:bodyPr/>
          <a:lstStyle/>
          <a:p>
            <a:fld id="{7552B708-B7EA-41A0-B016-AB5427862392}" type="datetimeFigureOut">
              <a:rPr lang="en-US" smtClean="0"/>
              <a:t>6/30/22</a:t>
            </a:fld>
            <a:endParaRPr lang="en-US"/>
          </a:p>
        </p:txBody>
      </p:sp>
      <p:sp>
        <p:nvSpPr>
          <p:cNvPr id="6" name="Footer Placeholder 5">
            <a:extLst>
              <a:ext uri="{FF2B5EF4-FFF2-40B4-BE49-F238E27FC236}">
                <a16:creationId xmlns:a16="http://schemas.microsoft.com/office/drawing/2014/main" id="{68863688-DDC0-4E1F-84F2-F0CA4A5D52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B3B09A-3F70-4164-B8DF-42146B129EE5}"/>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2061913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1A7F-2D78-4298-A6BC-3D528EDE9A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2C6B25-6C11-4617-A164-30FBBC7795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F4EFE4-CC14-43D6-B01A-155F0EC3EE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A197FB-466D-4B57-85D7-B14B3295DC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F0767B-626B-4A25-9AF3-25DE34D460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04BD39-81F2-4B5D-9354-8EC5756BC007}"/>
              </a:ext>
            </a:extLst>
          </p:cNvPr>
          <p:cNvSpPr>
            <a:spLocks noGrp="1"/>
          </p:cNvSpPr>
          <p:nvPr>
            <p:ph type="dt" sz="half" idx="10"/>
          </p:nvPr>
        </p:nvSpPr>
        <p:spPr/>
        <p:txBody>
          <a:bodyPr/>
          <a:lstStyle/>
          <a:p>
            <a:fld id="{7552B708-B7EA-41A0-B016-AB5427862392}" type="datetimeFigureOut">
              <a:rPr lang="en-US" smtClean="0"/>
              <a:t>6/30/22</a:t>
            </a:fld>
            <a:endParaRPr lang="en-US"/>
          </a:p>
        </p:txBody>
      </p:sp>
      <p:sp>
        <p:nvSpPr>
          <p:cNvPr id="8" name="Footer Placeholder 7">
            <a:extLst>
              <a:ext uri="{FF2B5EF4-FFF2-40B4-BE49-F238E27FC236}">
                <a16:creationId xmlns:a16="http://schemas.microsoft.com/office/drawing/2014/main" id="{24BBF7A5-24B0-4B3D-85CE-325191EB63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988F0F-E91A-4538-9279-777739AF6521}"/>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3817002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479D-20D7-4EE3-8AE4-B6074B7360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64A324-C643-4F05-8D4C-B331878B37F9}"/>
              </a:ext>
            </a:extLst>
          </p:cNvPr>
          <p:cNvSpPr>
            <a:spLocks noGrp="1"/>
          </p:cNvSpPr>
          <p:nvPr>
            <p:ph type="dt" sz="half" idx="10"/>
          </p:nvPr>
        </p:nvSpPr>
        <p:spPr/>
        <p:txBody>
          <a:bodyPr/>
          <a:lstStyle/>
          <a:p>
            <a:fld id="{7552B708-B7EA-41A0-B016-AB5427862392}" type="datetimeFigureOut">
              <a:rPr lang="en-US" smtClean="0"/>
              <a:t>6/30/22</a:t>
            </a:fld>
            <a:endParaRPr lang="en-US"/>
          </a:p>
        </p:txBody>
      </p:sp>
      <p:sp>
        <p:nvSpPr>
          <p:cNvPr id="4" name="Footer Placeholder 3">
            <a:extLst>
              <a:ext uri="{FF2B5EF4-FFF2-40B4-BE49-F238E27FC236}">
                <a16:creationId xmlns:a16="http://schemas.microsoft.com/office/drawing/2014/main" id="{429CE6D7-EAD3-4122-A296-57D57E3C29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E7A8B-35B2-4824-8C22-E997291BADFC}"/>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693435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55FE35-2962-464C-91F3-13FA94CB621B}"/>
              </a:ext>
            </a:extLst>
          </p:cNvPr>
          <p:cNvSpPr>
            <a:spLocks noGrp="1"/>
          </p:cNvSpPr>
          <p:nvPr>
            <p:ph type="dt" sz="half" idx="10"/>
          </p:nvPr>
        </p:nvSpPr>
        <p:spPr/>
        <p:txBody>
          <a:bodyPr/>
          <a:lstStyle/>
          <a:p>
            <a:fld id="{7552B708-B7EA-41A0-B016-AB5427862392}" type="datetimeFigureOut">
              <a:rPr lang="en-US" smtClean="0"/>
              <a:t>6/30/22</a:t>
            </a:fld>
            <a:endParaRPr lang="en-US"/>
          </a:p>
        </p:txBody>
      </p:sp>
      <p:sp>
        <p:nvSpPr>
          <p:cNvPr id="3" name="Footer Placeholder 2">
            <a:extLst>
              <a:ext uri="{FF2B5EF4-FFF2-40B4-BE49-F238E27FC236}">
                <a16:creationId xmlns:a16="http://schemas.microsoft.com/office/drawing/2014/main" id="{7822C3F3-3F0D-44DA-8CA4-664A3C166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6FB141-E0C4-4E0F-9075-2509ADE30FD4}"/>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353398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14ED-05A5-4B12-A66F-DE7EFB37B3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B6B6F6-BBEE-4168-AFC7-05823309C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91DC0B-A84E-4A8C-9F89-C46C0AAA0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0200E8-3F05-4E98-A485-EBCD34E828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6B2F77-C6C1-44EA-8820-9C87BBE12A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76CD5F-1A39-4D83-B8DE-3FEF90708D9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31767F8-3142-46BC-AB5D-C9FA3599BC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26B1A6-6294-4F21-877E-2E49DC7667ED}"/>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6309332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7B36-DCFD-40F9-A303-410738FF2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24072-33F9-4EDE-B37D-7B40B44CF7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121FDD-63A8-48CD-8EB4-20877B81B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3B69AB-749F-435C-B977-D9FC8483B8AB}"/>
              </a:ext>
            </a:extLst>
          </p:cNvPr>
          <p:cNvSpPr>
            <a:spLocks noGrp="1"/>
          </p:cNvSpPr>
          <p:nvPr>
            <p:ph type="dt" sz="half" idx="10"/>
          </p:nvPr>
        </p:nvSpPr>
        <p:spPr/>
        <p:txBody>
          <a:bodyPr/>
          <a:lstStyle/>
          <a:p>
            <a:fld id="{7552B708-B7EA-41A0-B016-AB5427862392}" type="datetimeFigureOut">
              <a:rPr lang="en-US" smtClean="0"/>
              <a:t>6/30/22</a:t>
            </a:fld>
            <a:endParaRPr lang="en-US"/>
          </a:p>
        </p:txBody>
      </p:sp>
      <p:sp>
        <p:nvSpPr>
          <p:cNvPr id="6" name="Footer Placeholder 5">
            <a:extLst>
              <a:ext uri="{FF2B5EF4-FFF2-40B4-BE49-F238E27FC236}">
                <a16:creationId xmlns:a16="http://schemas.microsoft.com/office/drawing/2014/main" id="{1FB9FB29-CDE2-47D7-8019-B809FB8BE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FAE1C-FB65-407C-A51A-915C558B08A5}"/>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3868735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E9B-8D8A-4C41-BE55-947FCBD98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30231F-4839-40C2-8BC0-12EDDBEC61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C08449-82E9-4A84-B9A9-12D1202307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1B286B-BD17-40EC-95F6-5B8659B5DF76}"/>
              </a:ext>
            </a:extLst>
          </p:cNvPr>
          <p:cNvSpPr>
            <a:spLocks noGrp="1"/>
          </p:cNvSpPr>
          <p:nvPr>
            <p:ph type="dt" sz="half" idx="10"/>
          </p:nvPr>
        </p:nvSpPr>
        <p:spPr/>
        <p:txBody>
          <a:bodyPr/>
          <a:lstStyle/>
          <a:p>
            <a:fld id="{7552B708-B7EA-41A0-B016-AB5427862392}" type="datetimeFigureOut">
              <a:rPr lang="en-US" smtClean="0"/>
              <a:t>6/30/22</a:t>
            </a:fld>
            <a:endParaRPr lang="en-US"/>
          </a:p>
        </p:txBody>
      </p:sp>
      <p:sp>
        <p:nvSpPr>
          <p:cNvPr id="6" name="Footer Placeholder 5">
            <a:extLst>
              <a:ext uri="{FF2B5EF4-FFF2-40B4-BE49-F238E27FC236}">
                <a16:creationId xmlns:a16="http://schemas.microsoft.com/office/drawing/2014/main" id="{2210DFF9-FC9C-4929-A57A-A3A9DB805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109C0-54DD-454B-935F-BB21642D1EEC}"/>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846221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5737A-5071-45C4-B64D-55F3B2B44C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C54164-95A3-47D4-BDD6-D4C3C070C3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A21C8-AC71-4327-9332-83FF6F79E39B}"/>
              </a:ext>
            </a:extLst>
          </p:cNvPr>
          <p:cNvSpPr>
            <a:spLocks noGrp="1"/>
          </p:cNvSpPr>
          <p:nvPr>
            <p:ph type="dt" sz="half" idx="10"/>
          </p:nvPr>
        </p:nvSpPr>
        <p:spPr/>
        <p:txBody>
          <a:bodyPr/>
          <a:lstStyle/>
          <a:p>
            <a:fld id="{7552B708-B7EA-41A0-B016-AB5427862392}" type="datetimeFigureOut">
              <a:rPr lang="en-US" smtClean="0"/>
              <a:t>6/30/22</a:t>
            </a:fld>
            <a:endParaRPr lang="en-US"/>
          </a:p>
        </p:txBody>
      </p:sp>
      <p:sp>
        <p:nvSpPr>
          <p:cNvPr id="5" name="Footer Placeholder 4">
            <a:extLst>
              <a:ext uri="{FF2B5EF4-FFF2-40B4-BE49-F238E27FC236}">
                <a16:creationId xmlns:a16="http://schemas.microsoft.com/office/drawing/2014/main" id="{30EA85CC-0824-45D3-A81E-D47610A9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AF704-C9D4-4F4C-A4FA-21D062D68149}"/>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4120537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C8B551-A886-4A4A-A9DC-4EEED31356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64BE9A-6B07-4EAD-94C7-C8FF7986BE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9DACB-C2DE-4544-A6CE-7ED134DA90D7}"/>
              </a:ext>
            </a:extLst>
          </p:cNvPr>
          <p:cNvSpPr>
            <a:spLocks noGrp="1"/>
          </p:cNvSpPr>
          <p:nvPr>
            <p:ph type="dt" sz="half" idx="10"/>
          </p:nvPr>
        </p:nvSpPr>
        <p:spPr/>
        <p:txBody>
          <a:bodyPr/>
          <a:lstStyle/>
          <a:p>
            <a:fld id="{7552B708-B7EA-41A0-B016-AB5427862392}" type="datetimeFigureOut">
              <a:rPr lang="en-US" smtClean="0"/>
              <a:t>6/30/22</a:t>
            </a:fld>
            <a:endParaRPr lang="en-US"/>
          </a:p>
        </p:txBody>
      </p:sp>
      <p:sp>
        <p:nvSpPr>
          <p:cNvPr id="5" name="Footer Placeholder 4">
            <a:extLst>
              <a:ext uri="{FF2B5EF4-FFF2-40B4-BE49-F238E27FC236}">
                <a16:creationId xmlns:a16="http://schemas.microsoft.com/office/drawing/2014/main" id="{03E3FF32-5B12-48A8-90BD-4FC052874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3350F-FB91-46BD-9046-643347F1EDA3}"/>
              </a:ext>
            </a:extLst>
          </p:cNvPr>
          <p:cNvSpPr>
            <a:spLocks noGrp="1"/>
          </p:cNvSpPr>
          <p:nvPr>
            <p:ph type="sldNum" sz="quarter" idx="12"/>
          </p:nvPr>
        </p:nvSpPr>
        <p:spPr/>
        <p:txBody>
          <a:bodyPr/>
          <a:lstStyle/>
          <a:p>
            <a:fld id="{CE24C511-50F2-4DED-BB0E-026C16345B02}" type="slidenum">
              <a:rPr lang="en-US" smtClean="0"/>
              <a:t>‹#›</a:t>
            </a:fld>
            <a:endParaRPr lang="en-US"/>
          </a:p>
        </p:txBody>
      </p:sp>
    </p:spTree>
    <p:extLst>
      <p:ext uri="{BB962C8B-B14F-4D97-AF65-F5344CB8AC3E}">
        <p14:creationId xmlns:p14="http://schemas.microsoft.com/office/powerpoint/2010/main" val="483792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464195" y="140957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C6A7F"/>
                </a:solidFill>
                <a:latin typeface="+mn-lt"/>
              </a:defRPr>
            </a:lvl1pPr>
          </a:lstStyle>
          <a:p>
            <a:pPr lvl="0"/>
            <a:r>
              <a:rPr lang="en-US"/>
              <a:t>Heading</a:t>
            </a:r>
          </a:p>
        </p:txBody>
      </p:sp>
      <p:sp>
        <p:nvSpPr>
          <p:cNvPr id="12" name="TextBox 11">
            <a:extLst>
              <a:ext uri="{FF2B5EF4-FFF2-40B4-BE49-F238E27FC236}">
                <a16:creationId xmlns:a16="http://schemas.microsoft.com/office/drawing/2014/main" id="{9181B267-E1F8-1B41-B67E-37FFFE577389}"/>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id="{FB91A324-8B30-A940-95B5-F8962EEFE5FC}"/>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6664751" y="2714919"/>
            <a:ext cx="5527249" cy="2070353"/>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Tree>
    <p:extLst>
      <p:ext uri="{BB962C8B-B14F-4D97-AF65-F5344CB8AC3E}">
        <p14:creationId xmlns:p14="http://schemas.microsoft.com/office/powerpoint/2010/main" val="2508649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 point icon Graph B">
    <p:spTree>
      <p:nvGrpSpPr>
        <p:cNvPr id="1" name=""/>
        <p:cNvGrpSpPr/>
        <p:nvPr/>
      </p:nvGrpSpPr>
      <p:grpSpPr>
        <a:xfrm>
          <a:off x="0" y="0"/>
          <a:ext cx="0" cy="0"/>
          <a:chOff x="0" y="0"/>
          <a:chExt cx="0" cy="0"/>
        </a:xfrm>
      </p:grpSpPr>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3733916" y="1537216"/>
            <a:ext cx="4743146" cy="4284137"/>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28AF95"/>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4337942" y="3205190"/>
            <a:ext cx="3721976" cy="2017259"/>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47129" y="2581573"/>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1" name="Rectangle 20">
            <a:extLst>
              <a:ext uri="{FF2B5EF4-FFF2-40B4-BE49-F238E27FC236}">
                <a16:creationId xmlns:a16="http://schemas.microsoft.com/office/drawing/2014/main" id="{6E0AA75E-BDA5-164B-BCEE-416AB7EB207E}"/>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E8F78608-E00E-EC4C-A889-2DB48630BF2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117819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50F0-14E6-4C87-969C-9B7082F770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829AA1-8D1C-4588-8CAC-6E8C844339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0E7EC14-1376-4AB1-93F4-FD83729F84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3D5DB3-6D69-41AE-AC66-6975102FC890}"/>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70630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14A76-CC39-4D8F-8A8F-AEA07A95388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BB0D7F0-03CD-4F5B-B7C1-567AB8E75E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0DE8C2-11F7-4D40-9854-DA6C0F856C44}"/>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179962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AAEB3-63FB-4ABC-BE19-8EAFC943E0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E21FDC-E12E-43B6-A61B-812C63BD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61D72E-0CC1-4BD7-AEDF-28D69C52A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AEBE91-C3F4-40BB-BA4C-58C2C1083DB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A4752D7-D906-436C-BD79-7F675DD8A3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13694-5040-45A3-9219-E1FB03DECFE6}"/>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32021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EC97-D821-4335-9FF7-3C67C951B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FF2508-BBFF-480A-AFA0-2B7A0E068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9EFEA-74AC-4426-AF85-D98D8DA29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2629FC-AE3F-4FF9-B1F7-96A55C72B94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EC11E56-6FDB-4B2B-B5BB-47A072032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22C49F-480A-4D98-896E-9C82077170A8}"/>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2004061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08B887-2C91-471E-8ECA-B682391FA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DEA80B-5B11-4E1C-93B6-DC8BD0FDB7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842A7-81E5-411F-86B3-63AC80A6C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DE4FB32-51F6-494F-BE71-76F30076C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289CA3-4E5B-4A7F-9510-55C43D13D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DE1F8-15A7-492D-87D6-8E5C6932B774}" type="slidenum">
              <a:rPr lang="en-US" smtClean="0"/>
              <a:t>‹#›</a:t>
            </a:fld>
            <a:endParaRPr lang="en-US"/>
          </a:p>
        </p:txBody>
      </p:sp>
    </p:spTree>
    <p:extLst>
      <p:ext uri="{BB962C8B-B14F-4D97-AF65-F5344CB8AC3E}">
        <p14:creationId xmlns:p14="http://schemas.microsoft.com/office/powerpoint/2010/main" val="3091352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8" r:id="rId16"/>
    <p:sldLayoutId id="2147483669" r:id="rId17"/>
    <p:sldLayoutId id="2147483670" r:id="rId18"/>
    <p:sldLayoutId id="2147483672" r:id="rId19"/>
    <p:sldLayoutId id="2147483674" r:id="rId20"/>
    <p:sldLayoutId id="2147483675" r:id="rId21"/>
    <p:sldLayoutId id="2147483676" r:id="rId22"/>
    <p:sldLayoutId id="2147483677" r:id="rId23"/>
    <p:sldLayoutId id="2147483692" r:id="rId24"/>
    <p:sldLayoutId id="2147483696" r:id="rId25"/>
    <p:sldLayoutId id="2147483697" r:id="rId26"/>
    <p:sldLayoutId id="2147483699" r:id="rId27"/>
    <p:sldLayoutId id="2147483700" r:id="rId28"/>
    <p:sldLayoutId id="2147483701" r:id="rId29"/>
    <p:sldLayoutId id="2147483702" r:id="rId30"/>
    <p:sldLayoutId id="2147483703" r:id="rId31"/>
    <p:sldLayoutId id="2147483706" r:id="rId32"/>
    <p:sldLayoutId id="2147483707" r:id="rId33"/>
    <p:sldLayoutId id="2147483709" r:id="rId34"/>
    <p:sldLayoutId id="2147483710" r:id="rId35"/>
    <p:sldLayoutId id="2147483711" r:id="rId36"/>
    <p:sldLayoutId id="2147483712" r:id="rId37"/>
    <p:sldLayoutId id="2147483713" r:id="rId38"/>
    <p:sldLayoutId id="2147483728" r:id="rId39"/>
    <p:sldLayoutId id="2147483729" r:id="rId40"/>
    <p:sldLayoutId id="2147483730" r:id="rId41"/>
    <p:sldLayoutId id="2147483731" r:id="rId4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95870B-7DC6-4153-8C0E-1A0922001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10F481-953A-46B0-B1A8-6AF01435E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212F6-7E19-456B-B5EB-53C7F3EA5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2B708-B7EA-41A0-B016-AB5427862392}" type="datetimeFigureOut">
              <a:rPr lang="en-US" smtClean="0"/>
              <a:t>6/30/22</a:t>
            </a:fld>
            <a:endParaRPr lang="en-US"/>
          </a:p>
        </p:txBody>
      </p:sp>
      <p:sp>
        <p:nvSpPr>
          <p:cNvPr id="5" name="Footer Placeholder 4">
            <a:extLst>
              <a:ext uri="{FF2B5EF4-FFF2-40B4-BE49-F238E27FC236}">
                <a16:creationId xmlns:a16="http://schemas.microsoft.com/office/drawing/2014/main" id="{43C7E2D1-1BCD-4247-A2CC-DFD81B050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A2891F-62B1-413E-B6E4-68B85CE72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4C511-50F2-4DED-BB0E-026C16345B02}" type="slidenum">
              <a:rPr lang="en-US" smtClean="0"/>
              <a:t>‹#›</a:t>
            </a:fld>
            <a:endParaRPr lang="en-US"/>
          </a:p>
        </p:txBody>
      </p:sp>
    </p:spTree>
    <p:extLst>
      <p:ext uri="{BB962C8B-B14F-4D97-AF65-F5344CB8AC3E}">
        <p14:creationId xmlns:p14="http://schemas.microsoft.com/office/powerpoint/2010/main" val="20796774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YaYxAyV6HZA" TargetMode="External"/><Relationship Id="rId1" Type="http://schemas.openxmlformats.org/officeDocument/2006/relationships/slideLayout" Target="../slideLayouts/slideLayout25.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eurobug.co.uk/bridges-not-walls-migration/" TargetMode="External"/><Relationship Id="rId2" Type="http://schemas.openxmlformats.org/officeDocument/2006/relationships/slideLayout" Target="../slideLayouts/slideLayout32.xml"/><Relationship Id="rId1" Type="http://schemas.openxmlformats.org/officeDocument/2006/relationships/video" Target="https://www.youtube.com/embed/zQyYUIuPa6k?feature=oembed" TargetMode="Externa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40.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41.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unhcr.org/5df9f0417.pdf" TargetMode="External"/><Relationship Id="rId1" Type="http://schemas.openxmlformats.org/officeDocument/2006/relationships/slideLayout" Target="../slideLayouts/slideLayout35.xml"/><Relationship Id="rId5" Type="http://schemas.openxmlformats.org/officeDocument/2006/relationships/image" Target="../media/image48.sv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4.xml"/><Relationship Id="rId1" Type="http://schemas.openxmlformats.org/officeDocument/2006/relationships/video" Target="https://www.youtube.com/embed/E3YmRKQ19Ts?start=4&amp;feature=oembed" TargetMode="Externa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hyperlink" Target="https://mylifeasarefugee.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unicef.org/eca/stories/refugee-and-migrant-children-create-mural-promote-unity-peace-and-friendship-greece" TargetMode="External"/><Relationship Id="rId1" Type="http://schemas.openxmlformats.org/officeDocument/2006/relationships/slideLayout" Target="../slideLayouts/slideLayout26.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www.irishtimes.com/life-and-style/people/racism-is-a-problem-in-ireland-but-it-s-minimal-in-carrick-on-shannon-1.4756995" TargetMode="External"/><Relationship Id="rId1" Type="http://schemas.openxmlformats.org/officeDocument/2006/relationships/slideLayout" Target="../slideLayouts/slideLayout18.xml"/><Relationship Id="rId5" Type="http://schemas.openxmlformats.org/officeDocument/2006/relationships/image" Target="../media/image59.svg"/><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2" Type="http://schemas.openxmlformats.org/officeDocument/2006/relationships/hyperlink" Target="https://www.immigrantcouncil.ie/campaign/migrant-councillor-internship-scheme"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rte.ie/lifestyle/fashion/2021/1011/1253040-meet-the-west-african-women-setting-up-shop-in-the-gaeltacht/?fbclid=IwAR0VqptHJM_WfIwQ3dAePVBBFGLr44KNZxaqDdwhqvAOO7FZMsJQcWaqh6E" TargetMode="External"/><Relationship Id="rId1" Type="http://schemas.openxmlformats.org/officeDocument/2006/relationships/slideLayout" Target="../slideLayouts/slideLayout17.xml"/><Relationship Id="rId5" Type="http://schemas.openxmlformats.org/officeDocument/2006/relationships/image" Target="../media/image63.svg"/><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www.facebook.com/KilkennyDay/posts/352650033262974" TargetMode="External"/><Relationship Id="rId1" Type="http://schemas.openxmlformats.org/officeDocument/2006/relationships/slideLayout" Target="../slideLayouts/slideLayout18.xml"/><Relationship Id="rId5" Type="http://schemas.openxmlformats.org/officeDocument/2006/relationships/image" Target="../media/image66.sv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hyperlink" Target="https://en.dailypakistan.com.pk/03-May-2018/truck-art-the-pride-of-pakistan" TargetMode="External"/><Relationship Id="rId2" Type="http://schemas.openxmlformats.org/officeDocument/2006/relationships/image" Target="../media/image67.jpe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hyperlink" Target="https://www.irex.org/sites/default/files/node/resource/conflict-resolution-and-peer-mediation-toolkit.pdf" TargetMode="External"/><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3" Type="http://schemas.openxmlformats.org/officeDocument/2006/relationships/hyperlink" Target="https://k12engagement.unl.edu/strategy-briefs/Peer%20Mediation_0.pdf" TargetMode="External"/><Relationship Id="rId2" Type="http://schemas.openxmlformats.org/officeDocument/2006/relationships/image" Target="../media/image72.jpe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hyperlink" Target="https://www.mediatethurston.org/10reasons.html" TargetMode="Externa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hyperlink" Target="https://www.mediatethurston.org/10reasons.html" TargetMode="Externa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5.xml"/><Relationship Id="rId5" Type="http://schemas.openxmlformats.org/officeDocument/2006/relationships/image" Target="../media/image92.png"/><Relationship Id="rId4" Type="http://schemas.openxmlformats.org/officeDocument/2006/relationships/image" Target="../media/image91.png"/></Relationships>
</file>

<file path=ppt/slides/_rels/slide8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s://www.irishtimes.com/news/social-affairs/undocumented-and-asylum-seekers-can-regularise-status-via-once-in-a-generation-scheme-1.4745369" TargetMode="Externa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hyperlink" Target="https://www.letshelpdirectprovision.com/initiatives/lets-match-mums" TargetMode="External"/><Relationship Id="rId2" Type="http://schemas.openxmlformats.org/officeDocument/2006/relationships/image" Target="../media/image95.jpe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14.xml"/><Relationship Id="rId1" Type="http://schemas.openxmlformats.org/officeDocument/2006/relationships/video" Target="https://www.youtube.com/embed/Nk3LWgRFnYU?feature=oembed" TargetMode="External"/><Relationship Id="rId5" Type="http://schemas.openxmlformats.org/officeDocument/2006/relationships/image" Target="../media/image98.svg"/><Relationship Id="rId4" Type="http://schemas.openxmlformats.org/officeDocument/2006/relationships/image" Target="../media/image97.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3" Type="http://schemas.openxmlformats.org/officeDocument/2006/relationships/image" Target="../media/image100.svg"/><Relationship Id="rId2" Type="http://schemas.openxmlformats.org/officeDocument/2006/relationships/image" Target="../media/image99.png"/><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png"/><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4.xml.rels><?xml version="1.0" encoding="UTF-8" standalone="yes"?>
<Relationships xmlns="http://schemas.openxmlformats.org/package/2006/relationships"><Relationship Id="rId2" Type="http://schemas.openxmlformats.org/officeDocument/2006/relationships/hyperlink" Target="http://www.includemeproject.eu/"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2898248" y="177335"/>
            <a:ext cx="9089769" cy="697353"/>
          </a:xfrm>
        </p:spPr>
        <p:txBody>
          <a:bodyPr/>
          <a:lstStyle/>
          <a:p>
            <a:r>
              <a:rPr lang="hr-BA"/>
              <a:t>OPEN EDUCATION RESOURCES</a:t>
            </a:r>
            <a:endParaRPr lang="en-US"/>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6630565" y="1031278"/>
            <a:ext cx="5278651" cy="697353"/>
          </a:xfrm>
        </p:spPr>
        <p:txBody>
          <a:bodyPr>
            <a:normAutofit fontScale="70000" lnSpcReduction="20000"/>
          </a:bodyPr>
          <a:lstStyle/>
          <a:p>
            <a:r>
              <a:rPr lang="en-US" dirty="0"/>
              <a:t>Include Me Innovative Training Course </a:t>
            </a:r>
          </a:p>
        </p:txBody>
      </p:sp>
      <p:sp>
        <p:nvSpPr>
          <p:cNvPr id="5" name="TextBox 4">
            <a:extLst>
              <a:ext uri="{FF2B5EF4-FFF2-40B4-BE49-F238E27FC236}">
                <a16:creationId xmlns:a16="http://schemas.microsoft.com/office/drawing/2014/main" id="{BDE2F728-18CA-46BF-A233-43972A4F6F85}"/>
              </a:ext>
            </a:extLst>
          </p:cNvPr>
          <p:cNvSpPr txBox="1"/>
          <p:nvPr/>
        </p:nvSpPr>
        <p:spPr>
          <a:xfrm>
            <a:off x="203982" y="6457890"/>
            <a:ext cx="11784035" cy="400110"/>
          </a:xfrm>
          <a:prstGeom prst="rect">
            <a:avLst/>
          </a:prstGeom>
          <a:noFill/>
        </p:spPr>
        <p:txBody>
          <a:bodyPr wrap="square">
            <a:spAutoFit/>
          </a:bodyPr>
          <a:lstStyle/>
          <a:p>
            <a:pPr algn="ctr"/>
            <a:r>
              <a:rPr lang="en-GB" sz="1000">
                <a:solidFill>
                  <a:schemeClr val="tx2">
                    <a:lumMod val="50000"/>
                  </a:schemeClr>
                </a:solidFill>
              </a:rPr>
              <a:t>This programme  has been funded with support from the European Commission. The author is solely responsible for this publication (communication) and the Commission accepts no responsibility for any  use that may be made of the information contained therein 2020-1- FI01-KA203-066490 </a:t>
            </a:r>
          </a:p>
        </p:txBody>
      </p:sp>
      <p:sp>
        <p:nvSpPr>
          <p:cNvPr id="2" name="TextBox 1">
            <a:extLst>
              <a:ext uri="{FF2B5EF4-FFF2-40B4-BE49-F238E27FC236}">
                <a16:creationId xmlns:a16="http://schemas.microsoft.com/office/drawing/2014/main" id="{2C96D075-2D4B-4DE7-BBD3-9DA2A1D5B572}"/>
              </a:ext>
            </a:extLst>
          </p:cNvPr>
          <p:cNvSpPr txBox="1"/>
          <p:nvPr/>
        </p:nvSpPr>
        <p:spPr>
          <a:xfrm>
            <a:off x="4855800" y="2038988"/>
            <a:ext cx="7053416" cy="1200329"/>
          </a:xfrm>
          <a:prstGeom prst="rect">
            <a:avLst/>
          </a:prstGeom>
          <a:noFill/>
        </p:spPr>
        <p:txBody>
          <a:bodyPr wrap="square" rtlCol="0">
            <a:spAutoFit/>
          </a:bodyPr>
          <a:lstStyle/>
          <a:p>
            <a:pPr algn="r"/>
            <a:r>
              <a:rPr lang="hr-BA" sz="3600">
                <a:solidFill>
                  <a:srgbClr val="92D050"/>
                </a:solidFill>
              </a:rPr>
              <a:t>MODULE 1:</a:t>
            </a:r>
            <a:r>
              <a:rPr lang="hr-BA" sz="3600">
                <a:solidFill>
                  <a:schemeClr val="bg1"/>
                </a:solidFill>
              </a:rPr>
              <a:t> Introduction to Community Mediation</a:t>
            </a:r>
            <a:endParaRPr lang="en-US" sz="3600">
              <a:solidFill>
                <a:schemeClr val="bg1"/>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7DA8B6-8659-48FE-ACF1-2FAB2F48AEF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70444" y="403151"/>
            <a:ext cx="10851111" cy="3508437"/>
          </a:xfrm>
          <a:prstGeom prst="rect">
            <a:avLst/>
          </a:prstGeom>
          <a:ln>
            <a:noFill/>
          </a:ln>
          <a:effectLst>
            <a:outerShdw blurRad="292100" dist="139700" dir="2700000" algn="tl" rotWithShape="0">
              <a:srgbClr val="333333">
                <a:alpha val="65000"/>
              </a:srgbClr>
            </a:outerShdw>
          </a:effectLst>
        </p:spPr>
      </p:pic>
      <p:sp>
        <p:nvSpPr>
          <p:cNvPr id="3" name="Text Placeholder 3">
            <a:extLst>
              <a:ext uri="{FF2B5EF4-FFF2-40B4-BE49-F238E27FC236}">
                <a16:creationId xmlns:a16="http://schemas.microsoft.com/office/drawing/2014/main" id="{DA85ABA3-21C7-4AD3-9872-6555455A685B}"/>
              </a:ext>
            </a:extLst>
          </p:cNvPr>
          <p:cNvSpPr txBox="1">
            <a:spLocks/>
          </p:cNvSpPr>
          <p:nvPr/>
        </p:nvSpPr>
        <p:spPr>
          <a:xfrm>
            <a:off x="670444" y="4853709"/>
            <a:ext cx="4569060" cy="2129586"/>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4400" b="1" i="1" dirty="0">
                <a:solidFill>
                  <a:srgbClr val="1188A3"/>
                </a:solidFill>
                <a:latin typeface="+mj-lt"/>
                <a:ea typeface="+mj-ea"/>
                <a:cs typeface="+mj-cs"/>
              </a:rPr>
              <a:t>Cultural diversity</a:t>
            </a:r>
            <a:endParaRPr lang="hr-BA" sz="4400" b="1" i="1" dirty="0">
              <a:solidFill>
                <a:srgbClr val="1188A3"/>
              </a:solidFill>
              <a:latin typeface="+mj-lt"/>
              <a:ea typeface="+mj-ea"/>
              <a:cs typeface="+mj-cs"/>
            </a:endParaRPr>
          </a:p>
          <a:p>
            <a:pPr>
              <a:spcBef>
                <a:spcPct val="0"/>
              </a:spcBef>
              <a:spcAft>
                <a:spcPts val="600"/>
              </a:spcAft>
              <a:buNone/>
            </a:pPr>
            <a:endParaRPr lang="en-US" sz="4400" dirty="0">
              <a:solidFill>
                <a:schemeClr val="bg1"/>
              </a:solidFill>
              <a:latin typeface="+mj-lt"/>
              <a:ea typeface="+mj-ea"/>
              <a:cs typeface="+mj-cs"/>
            </a:endParaRPr>
          </a:p>
        </p:txBody>
      </p:sp>
      <p:sp>
        <p:nvSpPr>
          <p:cNvPr id="7" name="TextBox 6">
            <a:extLst>
              <a:ext uri="{FF2B5EF4-FFF2-40B4-BE49-F238E27FC236}">
                <a16:creationId xmlns:a16="http://schemas.microsoft.com/office/drawing/2014/main" id="{8AA6312C-3861-417B-A416-1B983606D8F1}"/>
              </a:ext>
            </a:extLst>
          </p:cNvPr>
          <p:cNvSpPr txBox="1"/>
          <p:nvPr/>
        </p:nvSpPr>
        <p:spPr>
          <a:xfrm>
            <a:off x="5486080" y="4228848"/>
            <a:ext cx="5674105" cy="2129599"/>
          </a:xfrm>
          <a:prstGeom prst="rect">
            <a:avLst/>
          </a:prstGeom>
          <a:noFill/>
        </p:spPr>
        <p:txBody>
          <a:bodyPr vert="horz" lIns="91440" tIns="45720" rIns="91440" bIns="45720" rtlCol="0" anchor="t">
            <a:normAutofit/>
          </a:bodyPr>
          <a:lstStyle/>
          <a:p>
            <a:pPr>
              <a:lnSpc>
                <a:spcPct val="90000"/>
              </a:lnSpc>
              <a:spcAft>
                <a:spcPts val="600"/>
              </a:spcAft>
            </a:pPr>
            <a:r>
              <a:rPr lang="en-US" sz="2400" dirty="0">
                <a:solidFill>
                  <a:srgbClr val="7F7F7F"/>
                </a:solidFill>
              </a:rPr>
              <a:t>Cultural diversity is where a society or group is made up of many different people. These people are from different countries, races and religions, and have different interests, skills and beliefs. </a:t>
            </a:r>
            <a:r>
              <a:rPr lang="en-US" sz="2400" baseline="30000" dirty="0">
                <a:solidFill>
                  <a:srgbClr val="7F7F7F"/>
                </a:solidFill>
              </a:rPr>
              <a:t>1 </a:t>
            </a:r>
          </a:p>
          <a:p>
            <a:pPr indent="-228600">
              <a:lnSpc>
                <a:spcPct val="90000"/>
              </a:lnSpc>
              <a:spcAft>
                <a:spcPts val="600"/>
              </a:spcAft>
              <a:buFont typeface="Arial" panose="020B0604020202020204" pitchFamily="34" charset="0"/>
              <a:buChar char="•"/>
            </a:pPr>
            <a:endParaRPr lang="en-US" sz="2400" dirty="0">
              <a:solidFill>
                <a:schemeClr val="bg1"/>
              </a:solidFill>
            </a:endParaRPr>
          </a:p>
        </p:txBody>
      </p:sp>
      <p:sp>
        <p:nvSpPr>
          <p:cNvPr id="48" name="TextBox 47">
            <a:extLst>
              <a:ext uri="{FF2B5EF4-FFF2-40B4-BE49-F238E27FC236}">
                <a16:creationId xmlns:a16="http://schemas.microsoft.com/office/drawing/2014/main" id="{C0CC4FDF-D9FF-4B3E-923F-5660C61C3096}"/>
              </a:ext>
            </a:extLst>
          </p:cNvPr>
          <p:cNvSpPr txBox="1"/>
          <p:nvPr/>
        </p:nvSpPr>
        <p:spPr>
          <a:xfrm>
            <a:off x="5486080" y="6223150"/>
            <a:ext cx="6096000" cy="463397"/>
          </a:xfrm>
          <a:prstGeom prst="rect">
            <a:avLst/>
          </a:prstGeom>
          <a:noFill/>
        </p:spPr>
        <p:txBody>
          <a:bodyPr wrap="square">
            <a:spAutoFit/>
          </a:bodyPr>
          <a:lstStyle/>
          <a:p>
            <a:pPr>
              <a:lnSpc>
                <a:spcPct val="150000"/>
              </a:lnSpc>
              <a:spcAft>
                <a:spcPts val="600"/>
              </a:spcAft>
            </a:pPr>
            <a:r>
              <a:rPr lang="en-US" sz="1100" baseline="30000">
                <a:solidFill>
                  <a:srgbClr val="7F7F7F"/>
                </a:solidFill>
                <a:effectLst/>
                <a:latin typeface="Calibri" panose="020F0502020204030204" pitchFamily="34" charset="0"/>
                <a:ea typeface="Calibri" panose="020F0502020204030204" pitchFamily="34" charset="0"/>
                <a:cs typeface="Arial" panose="020B0604020202020204" pitchFamily="34" charset="0"/>
              </a:rPr>
              <a:t>1</a:t>
            </a:r>
            <a:r>
              <a:rPr lang="en-US" sz="1100">
                <a:solidFill>
                  <a:srgbClr val="7F7F7F"/>
                </a:solidFill>
                <a:effectLst/>
                <a:latin typeface="Calibri" panose="020F0502020204030204" pitchFamily="34" charset="0"/>
                <a:ea typeface="Calibri" panose="020F0502020204030204" pitchFamily="34" charset="0"/>
                <a:cs typeface="Arial" panose="020B0604020202020204" pitchFamily="34" charset="0"/>
              </a:rPr>
              <a:t> </a:t>
            </a:r>
            <a:r>
              <a:rPr lang="en-US" sz="1100" err="1">
                <a:solidFill>
                  <a:srgbClr val="7F7F7F"/>
                </a:solidFill>
                <a:effectLst/>
                <a:latin typeface="Calibri" panose="020F0502020204030204" pitchFamily="34" charset="0"/>
                <a:ea typeface="Calibri" panose="020F0502020204030204" pitchFamily="34" charset="0"/>
                <a:cs typeface="Arial" panose="020B0604020202020204" pitchFamily="34" charset="0"/>
              </a:rPr>
              <a:t>Twose</a:t>
            </a:r>
            <a:r>
              <a:rPr lang="en-US" sz="1100">
                <a:solidFill>
                  <a:srgbClr val="7F7F7F"/>
                </a:solidFill>
                <a:effectLst/>
                <a:latin typeface="Calibri" panose="020F0502020204030204" pitchFamily="34" charset="0"/>
                <a:ea typeface="Calibri" panose="020F0502020204030204" pitchFamily="34" charset="0"/>
                <a:cs typeface="Arial" panose="020B0604020202020204" pitchFamily="34" charset="0"/>
              </a:rPr>
              <a:t>, Rebecca. 2021. The Importance of Cultural Diversity</a:t>
            </a:r>
            <a:r>
              <a:rPr lang="en-US">
                <a:solidFill>
                  <a:srgbClr val="7F7F7F"/>
                </a:solidFill>
                <a:effectLst/>
                <a:latin typeface="Calibri" panose="020F0502020204030204" pitchFamily="34" charset="0"/>
                <a:ea typeface="Calibri" panose="020F0502020204030204" pitchFamily="34" charset="0"/>
                <a:cs typeface="Arial" panose="020B0604020202020204" pitchFamily="34" charset="0"/>
              </a:rPr>
              <a:t>.</a:t>
            </a:r>
            <a:endParaRPr lang="en-US" sz="2000">
              <a:solidFill>
                <a:srgbClr val="7F7F7F"/>
              </a:solidFill>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97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1156F6B-3AD6-4076-82AC-2D569A86026B}"/>
              </a:ext>
            </a:extLst>
          </p:cNvPr>
          <p:cNvGrpSpPr/>
          <p:nvPr/>
        </p:nvGrpSpPr>
        <p:grpSpPr>
          <a:xfrm>
            <a:off x="1099540" y="3271520"/>
            <a:ext cx="9182380" cy="3212347"/>
            <a:chOff x="1800580" y="3428999"/>
            <a:chExt cx="8195404" cy="2953268"/>
          </a:xfrm>
        </p:grpSpPr>
        <p:pic>
          <p:nvPicPr>
            <p:cNvPr id="5" name="Picture 4" descr="A group of people wearing clothing&#10;&#10;Description automatically generated with medium confidence">
              <a:extLst>
                <a:ext uri="{FF2B5EF4-FFF2-40B4-BE49-F238E27FC236}">
                  <a16:creationId xmlns:a16="http://schemas.microsoft.com/office/drawing/2014/main" id="{E114886E-CFA8-4154-9F0B-5407B4294D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2640" y="3428999"/>
              <a:ext cx="4113344" cy="2953267"/>
            </a:xfrm>
            <a:prstGeom prst="rect">
              <a:avLst/>
            </a:prstGeom>
          </p:spPr>
        </p:pic>
        <p:pic>
          <p:nvPicPr>
            <p:cNvPr id="3" name="Picture 2" descr="A group of people in clothing&#10;&#10;Description automatically generated with medium confidence">
              <a:extLst>
                <a:ext uri="{FF2B5EF4-FFF2-40B4-BE49-F238E27FC236}">
                  <a16:creationId xmlns:a16="http://schemas.microsoft.com/office/drawing/2014/main" id="{0242AD6F-44D4-4366-933B-DF6C4ED754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00580" y="3429000"/>
              <a:ext cx="4224300" cy="2953267"/>
            </a:xfrm>
            <a:prstGeom prst="rect">
              <a:avLst/>
            </a:prstGeom>
          </p:spPr>
        </p:pic>
      </p:grpSp>
      <p:sp>
        <p:nvSpPr>
          <p:cNvPr id="15" name="Text Placeholder 14">
            <a:extLst>
              <a:ext uri="{FF2B5EF4-FFF2-40B4-BE49-F238E27FC236}">
                <a16:creationId xmlns:a16="http://schemas.microsoft.com/office/drawing/2014/main" id="{11A3BC37-A457-064E-9438-4BCC0446A178}"/>
              </a:ext>
            </a:extLst>
          </p:cNvPr>
          <p:cNvSpPr>
            <a:spLocks noGrp="1"/>
          </p:cNvSpPr>
          <p:nvPr>
            <p:ph type="body" sz="quarter" idx="18"/>
          </p:nvPr>
        </p:nvSpPr>
        <p:spPr>
          <a:xfrm>
            <a:off x="476662" y="1474182"/>
            <a:ext cx="11110446" cy="5095484"/>
          </a:xfrm>
        </p:spPr>
        <p:txBody>
          <a:bodyPr>
            <a:normAutofit/>
          </a:bodyPr>
          <a:lstStyle/>
          <a:p>
            <a:pPr marL="0" indent="0">
              <a:lnSpc>
                <a:spcPct val="100000"/>
              </a:lnSpc>
            </a:pPr>
            <a:r>
              <a:rPr lang="hr-BA" dirty="0">
                <a:solidFill>
                  <a:srgbClr val="1188A3"/>
                </a:solidFill>
              </a:rPr>
              <a:t>M</a:t>
            </a:r>
            <a:r>
              <a:rPr lang="en-US" dirty="0">
                <a:solidFill>
                  <a:srgbClr val="1188A3"/>
                </a:solidFill>
              </a:rPr>
              <a:t>ULTICULTURALISM </a:t>
            </a:r>
            <a:r>
              <a:rPr lang="en-US" dirty="0"/>
              <a:t>is a system of beliefs and </a:t>
            </a:r>
            <a:r>
              <a:rPr lang="hr-BA" dirty="0"/>
              <a:t>behaviours</a:t>
            </a:r>
            <a:r>
              <a:rPr lang="en-US" dirty="0"/>
              <a:t> that recogni</a:t>
            </a:r>
            <a:r>
              <a:rPr lang="hr-BA" dirty="0"/>
              <a:t>s</a:t>
            </a:r>
            <a:r>
              <a:rPr lang="en-US" dirty="0"/>
              <a:t>es and respects the presence of all diverse groups in an organization or society, acknowledges and values their socio-cultural differences, and encourages and enables their continued contribution within an inclusive cultural context </a:t>
            </a:r>
            <a:r>
              <a:rPr lang="hr-BA" dirty="0"/>
              <a:t>that</a:t>
            </a:r>
            <a:r>
              <a:rPr lang="en-US" dirty="0"/>
              <a:t> empowers all within the organization or society.</a:t>
            </a:r>
            <a:endParaRPr lang="hr-BA" dirty="0"/>
          </a:p>
          <a:p>
            <a:pPr marL="0" indent="0">
              <a:lnSpc>
                <a:spcPct val="120000"/>
              </a:lnSpc>
            </a:pPr>
            <a:endParaRPr lang="hr-BA" dirty="0"/>
          </a:p>
        </p:txBody>
      </p:sp>
      <p:sp>
        <p:nvSpPr>
          <p:cNvPr id="14" name="Text Placeholder 13">
            <a:extLst>
              <a:ext uri="{FF2B5EF4-FFF2-40B4-BE49-F238E27FC236}">
                <a16:creationId xmlns:a16="http://schemas.microsoft.com/office/drawing/2014/main" id="{6F3EE22E-65D9-BB48-A761-52A004C04996}"/>
              </a:ext>
            </a:extLst>
          </p:cNvPr>
          <p:cNvSpPr>
            <a:spLocks noGrp="1"/>
          </p:cNvSpPr>
          <p:nvPr>
            <p:ph type="body" sz="quarter" idx="16"/>
          </p:nvPr>
        </p:nvSpPr>
        <p:spPr/>
        <p:txBody>
          <a:bodyPr>
            <a:normAutofit lnSpcReduction="10000"/>
          </a:bodyPr>
          <a:lstStyle/>
          <a:p>
            <a:r>
              <a:rPr lang="en-US" dirty="0"/>
              <a:t>Some key definitions that are important to understand</a:t>
            </a:r>
          </a:p>
        </p:txBody>
      </p:sp>
    </p:spTree>
    <p:extLst>
      <p:ext uri="{BB962C8B-B14F-4D97-AF65-F5344CB8AC3E}">
        <p14:creationId xmlns:p14="http://schemas.microsoft.com/office/powerpoint/2010/main" val="2496220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27B64FE-FA16-42E5-AD52-78F77BAC95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7231" y="1565622"/>
            <a:ext cx="4799440" cy="4023360"/>
          </a:xfrm>
          <a:prstGeom prst="rect">
            <a:avLst/>
          </a:prstGeom>
        </p:spPr>
      </p:pic>
      <p:sp>
        <p:nvSpPr>
          <p:cNvPr id="15" name="Text Placeholder 14">
            <a:extLst>
              <a:ext uri="{FF2B5EF4-FFF2-40B4-BE49-F238E27FC236}">
                <a16:creationId xmlns:a16="http://schemas.microsoft.com/office/drawing/2014/main" id="{11A3BC37-A457-064E-9438-4BCC0446A178}"/>
              </a:ext>
            </a:extLst>
          </p:cNvPr>
          <p:cNvSpPr>
            <a:spLocks noGrp="1"/>
          </p:cNvSpPr>
          <p:nvPr>
            <p:ph type="body" sz="quarter" idx="18"/>
          </p:nvPr>
        </p:nvSpPr>
        <p:spPr>
          <a:xfrm>
            <a:off x="307993" y="1565622"/>
            <a:ext cx="7454247" cy="5095484"/>
          </a:xfrm>
        </p:spPr>
        <p:txBody>
          <a:bodyPr>
            <a:normAutofit lnSpcReduction="10000"/>
          </a:bodyPr>
          <a:lstStyle/>
          <a:p>
            <a:pPr marL="0" indent="0">
              <a:lnSpc>
                <a:spcPct val="100000"/>
              </a:lnSpc>
            </a:pPr>
            <a:r>
              <a:rPr lang="en-US" b="1" dirty="0">
                <a:solidFill>
                  <a:srgbClr val="28AF95"/>
                </a:solidFill>
              </a:rPr>
              <a:t>INCLUSION - </a:t>
            </a:r>
            <a:r>
              <a:rPr lang="en-US" dirty="0">
                <a:solidFill>
                  <a:srgbClr val="28AF95"/>
                </a:solidFill>
              </a:rPr>
              <a:t>According to </a:t>
            </a:r>
            <a:r>
              <a:rPr lang="hr-BA" dirty="0">
                <a:solidFill>
                  <a:srgbClr val="28AF95"/>
                </a:solidFill>
              </a:rPr>
              <a:t>the </a:t>
            </a:r>
            <a:r>
              <a:rPr lang="en-US" dirty="0">
                <a:solidFill>
                  <a:srgbClr val="28AF95"/>
                </a:solidFill>
              </a:rPr>
              <a:t>UN Department of Economic and Social Affairs, social inclusion is the process by which efforts are made to ensure equal opportunities – that everyone, regardless of their background, can achieve their full potential in life. Such efforts include policies and actions that promote equal access to (public) services as well as enable </a:t>
            </a:r>
            <a:r>
              <a:rPr lang="hr-BA" dirty="0">
                <a:solidFill>
                  <a:srgbClr val="28AF95"/>
                </a:solidFill>
              </a:rPr>
              <a:t>citizens’</a:t>
            </a:r>
            <a:r>
              <a:rPr lang="en-US" dirty="0">
                <a:solidFill>
                  <a:srgbClr val="28AF95"/>
                </a:solidFill>
              </a:rPr>
              <a:t> participation in the decision-making processes that affect their lives. </a:t>
            </a:r>
            <a:endParaRPr lang="hr-BA" dirty="0">
              <a:solidFill>
                <a:srgbClr val="28AF95"/>
              </a:solidFill>
            </a:endParaRPr>
          </a:p>
          <a:p>
            <a:pPr marL="0" indent="0">
              <a:lnSpc>
                <a:spcPct val="100000"/>
              </a:lnSpc>
            </a:pPr>
            <a:r>
              <a:rPr lang="en-US" b="1" dirty="0">
                <a:solidFill>
                  <a:srgbClr val="92D050"/>
                </a:solidFill>
              </a:rPr>
              <a:t>INTEGRATION</a:t>
            </a:r>
            <a:r>
              <a:rPr lang="hr-BA" b="1" dirty="0">
                <a:solidFill>
                  <a:srgbClr val="92D050"/>
                </a:solidFill>
              </a:rPr>
              <a:t> </a:t>
            </a:r>
            <a:r>
              <a:rPr lang="en-US" b="1" dirty="0">
                <a:solidFill>
                  <a:srgbClr val="92D050"/>
                </a:solidFill>
              </a:rPr>
              <a:t>- </a:t>
            </a:r>
            <a:r>
              <a:rPr lang="en-US" dirty="0"/>
              <a:t>According to the Council of European Union (2004), integration is a dynamic, long-term, and continuous two-way process of mutual accommodation, not a static outcome. It demands the participation not only of immigrants and their descendants but </a:t>
            </a:r>
            <a:r>
              <a:rPr lang="hr-BA" dirty="0"/>
              <a:t>of every resident.</a:t>
            </a:r>
            <a:endParaRPr lang="en-US" dirty="0">
              <a:highlight>
                <a:srgbClr val="FFFF00"/>
              </a:highlight>
            </a:endParaRPr>
          </a:p>
        </p:txBody>
      </p:sp>
      <p:sp>
        <p:nvSpPr>
          <p:cNvPr id="14" name="Text Placeholder 13">
            <a:extLst>
              <a:ext uri="{FF2B5EF4-FFF2-40B4-BE49-F238E27FC236}">
                <a16:creationId xmlns:a16="http://schemas.microsoft.com/office/drawing/2014/main" id="{6F3EE22E-65D9-BB48-A761-52A004C04996}"/>
              </a:ext>
            </a:extLst>
          </p:cNvPr>
          <p:cNvSpPr>
            <a:spLocks noGrp="1"/>
          </p:cNvSpPr>
          <p:nvPr>
            <p:ph type="body" sz="quarter" idx="16"/>
          </p:nvPr>
        </p:nvSpPr>
        <p:spPr/>
        <p:txBody>
          <a:bodyPr>
            <a:normAutofit lnSpcReduction="10000"/>
          </a:bodyPr>
          <a:lstStyle/>
          <a:p>
            <a:r>
              <a:rPr lang="en-US" dirty="0"/>
              <a:t>Some key definitions that are important to understand</a:t>
            </a:r>
          </a:p>
        </p:txBody>
      </p:sp>
    </p:spTree>
    <p:extLst>
      <p:ext uri="{BB962C8B-B14F-4D97-AF65-F5344CB8AC3E}">
        <p14:creationId xmlns:p14="http://schemas.microsoft.com/office/powerpoint/2010/main" val="374876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D71F70-3EBF-F24E-83D1-31D583765A5C}"/>
              </a:ext>
            </a:extLst>
          </p:cNvPr>
          <p:cNvSpPr>
            <a:spLocks noGrp="1"/>
          </p:cNvSpPr>
          <p:nvPr>
            <p:ph type="body" sz="quarter" idx="20"/>
          </p:nvPr>
        </p:nvSpPr>
        <p:spPr>
          <a:xfrm>
            <a:off x="724927" y="1567743"/>
            <a:ext cx="4414631" cy="3722513"/>
          </a:xfrm>
        </p:spPr>
        <p:txBody>
          <a:bodyPr/>
          <a:lstStyle/>
          <a:p>
            <a:r>
              <a:rPr lang="en-US" sz="2200" dirty="0"/>
              <a:t>Mediation is a “voluntary, structured process whereby a mediator facilitates communication between the parties to a conflict, enabling them to take responsibility for finding a solution to their conflict.” </a:t>
            </a:r>
            <a:endParaRPr lang="hr-BA" sz="2200" dirty="0"/>
          </a:p>
          <a:p>
            <a:r>
              <a:rPr lang="hr-BA" sz="2200" i="1" dirty="0">
                <a:solidFill>
                  <a:srgbClr val="1188A3"/>
                </a:solidFill>
              </a:rPr>
              <a:t>T</a:t>
            </a:r>
            <a:r>
              <a:rPr lang="en-US" sz="2200" i="1" dirty="0">
                <a:solidFill>
                  <a:srgbClr val="1188A3"/>
                </a:solidFill>
              </a:rPr>
              <a:t>he goals of community mediation</a:t>
            </a:r>
            <a:r>
              <a:rPr lang="hr-BA" sz="2200" i="1" dirty="0">
                <a:solidFill>
                  <a:srgbClr val="1188A3"/>
                </a:solidFill>
              </a:rPr>
              <a:t> are </a:t>
            </a:r>
            <a:r>
              <a:rPr lang="en-US" sz="2200" i="1" dirty="0">
                <a:solidFill>
                  <a:srgbClr val="1188A3"/>
                </a:solidFill>
              </a:rPr>
              <a:t>to support community members in resolving current conflicts, build conflict resolution competency among participants and, ultimately, contribute to more peaceful communities.</a:t>
            </a:r>
          </a:p>
          <a:p>
            <a:endParaRPr lang="en-US" dirty="0"/>
          </a:p>
          <a:p>
            <a:endParaRPr lang="en-US" dirty="0"/>
          </a:p>
        </p:txBody>
      </p:sp>
      <p:sp>
        <p:nvSpPr>
          <p:cNvPr id="5" name="Text Placeholder 4">
            <a:extLst>
              <a:ext uri="{FF2B5EF4-FFF2-40B4-BE49-F238E27FC236}">
                <a16:creationId xmlns:a16="http://schemas.microsoft.com/office/drawing/2014/main" id="{3E0D8B55-7E10-8940-9079-865F2121B19F}"/>
              </a:ext>
            </a:extLst>
          </p:cNvPr>
          <p:cNvSpPr>
            <a:spLocks noGrp="1"/>
          </p:cNvSpPr>
          <p:nvPr>
            <p:ph type="body" sz="quarter" idx="22"/>
          </p:nvPr>
        </p:nvSpPr>
        <p:spPr>
          <a:xfrm>
            <a:off x="724927" y="634521"/>
            <a:ext cx="5158622" cy="857158"/>
          </a:xfrm>
        </p:spPr>
        <p:txBody>
          <a:bodyPr/>
          <a:lstStyle/>
          <a:p>
            <a:r>
              <a:rPr lang="en-US" dirty="0"/>
              <a:t>What is mediation? </a:t>
            </a:r>
          </a:p>
          <a:p>
            <a:endParaRPr lang="en-US" dirty="0"/>
          </a:p>
        </p:txBody>
      </p:sp>
      <p:sp>
        <p:nvSpPr>
          <p:cNvPr id="6" name="Text Placeholder 5">
            <a:extLst>
              <a:ext uri="{FF2B5EF4-FFF2-40B4-BE49-F238E27FC236}">
                <a16:creationId xmlns:a16="http://schemas.microsoft.com/office/drawing/2014/main" id="{3A9994AF-6799-0541-992F-FFF81CEFC21E}"/>
              </a:ext>
            </a:extLst>
          </p:cNvPr>
          <p:cNvSpPr>
            <a:spLocks noGrp="1"/>
          </p:cNvSpPr>
          <p:nvPr>
            <p:ph type="body" sz="quarter" idx="23"/>
          </p:nvPr>
        </p:nvSpPr>
        <p:spPr>
          <a:xfrm>
            <a:off x="6096000" y="792176"/>
            <a:ext cx="5244662" cy="5745259"/>
          </a:xfrm>
        </p:spPr>
        <p:txBody>
          <a:bodyPr>
            <a:normAutofit/>
          </a:bodyPr>
          <a:lstStyle/>
          <a:p>
            <a:r>
              <a:rPr lang="en-US" sz="3000" b="1" dirty="0"/>
              <a:t>What is community mediation?</a:t>
            </a:r>
            <a:endParaRPr lang="hr-BA" sz="3000" b="1" dirty="0"/>
          </a:p>
          <a:p>
            <a:endParaRPr lang="en-US" sz="100" b="1" dirty="0"/>
          </a:p>
          <a:p>
            <a:pPr>
              <a:lnSpc>
                <a:spcPct val="100000"/>
              </a:lnSpc>
            </a:pPr>
            <a:r>
              <a:rPr lang="en-US" sz="2200" dirty="0">
                <a:solidFill>
                  <a:srgbClr val="1188A3"/>
                </a:solidFill>
              </a:rPr>
              <a:t>Community mediation offers constructive processes for resolving differences and conflicts between individuals, groups and organizations within communities.</a:t>
            </a:r>
            <a:endParaRPr lang="hr-BA" sz="2200" dirty="0">
              <a:solidFill>
                <a:srgbClr val="1188A3"/>
              </a:solidFill>
            </a:endParaRPr>
          </a:p>
          <a:p>
            <a:pPr>
              <a:lnSpc>
                <a:spcPct val="100000"/>
              </a:lnSpc>
            </a:pPr>
            <a:endParaRPr lang="hr-BA" sz="2200" dirty="0">
              <a:solidFill>
                <a:srgbClr val="1188A3"/>
              </a:solidFill>
            </a:endParaRPr>
          </a:p>
          <a:p>
            <a:pPr>
              <a:lnSpc>
                <a:spcPct val="100000"/>
              </a:lnSpc>
            </a:pPr>
            <a:r>
              <a:rPr lang="en-US" sz="2200" dirty="0"/>
              <a:t>Participants’ control the process and create their own alternatives to avoidance, destructive confrontation, prolonged litigation or violence. </a:t>
            </a:r>
          </a:p>
          <a:p>
            <a:endParaRPr lang="en-US" dirty="0"/>
          </a:p>
        </p:txBody>
      </p:sp>
    </p:spTree>
    <p:extLst>
      <p:ext uri="{BB962C8B-B14F-4D97-AF65-F5344CB8AC3E}">
        <p14:creationId xmlns:p14="http://schemas.microsoft.com/office/powerpoint/2010/main" val="129551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BAA23-CB40-9F43-9ED1-29AFE717C5AE}"/>
              </a:ext>
            </a:extLst>
          </p:cNvPr>
          <p:cNvSpPr>
            <a:spLocks noGrp="1"/>
          </p:cNvSpPr>
          <p:nvPr>
            <p:ph type="body" sz="quarter" idx="16"/>
          </p:nvPr>
        </p:nvSpPr>
        <p:spPr/>
        <p:txBody>
          <a:bodyPr>
            <a:normAutofit lnSpcReduction="10000"/>
          </a:bodyPr>
          <a:lstStyle/>
          <a:p>
            <a:r>
              <a:rPr lang="en-US" dirty="0"/>
              <a:t>Understanding Community Mediation </a:t>
            </a:r>
          </a:p>
          <a:p>
            <a:endParaRPr lang="en-US" dirty="0"/>
          </a:p>
        </p:txBody>
      </p:sp>
      <p:pic>
        <p:nvPicPr>
          <p:cNvPr id="4" name="Picture 3">
            <a:hlinkClick r:id="rId2"/>
            <a:extLst>
              <a:ext uri="{FF2B5EF4-FFF2-40B4-BE49-F238E27FC236}">
                <a16:creationId xmlns:a16="http://schemas.microsoft.com/office/drawing/2014/main" id="{10120A15-EE6E-47D9-83C8-08EE3B7B2A7B}"/>
              </a:ext>
            </a:extLst>
          </p:cNvPr>
          <p:cNvPicPr/>
          <p:nvPr/>
        </p:nvPicPr>
        <p:blipFill>
          <a:blip r:embed="rId3" cstate="screen">
            <a:extLst>
              <a:ext uri="{28A0092B-C50C-407E-A947-70E740481C1C}">
                <a14:useLocalDpi xmlns:a14="http://schemas.microsoft.com/office/drawing/2010/main"/>
              </a:ext>
            </a:extLst>
          </a:blip>
          <a:stretch>
            <a:fillRect/>
          </a:stretch>
        </p:blipFill>
        <p:spPr>
          <a:xfrm>
            <a:off x="3330802" y="2051169"/>
            <a:ext cx="8126484" cy="41538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8C3CD20D-6D2D-484E-A34B-1A8520B859E2}"/>
              </a:ext>
            </a:extLst>
          </p:cNvPr>
          <p:cNvSpPr txBox="1"/>
          <p:nvPr/>
        </p:nvSpPr>
        <p:spPr>
          <a:xfrm>
            <a:off x="734714" y="2418457"/>
            <a:ext cx="1922761" cy="1077218"/>
          </a:xfrm>
          <a:prstGeom prst="rect">
            <a:avLst/>
          </a:prstGeom>
          <a:noFill/>
        </p:spPr>
        <p:txBody>
          <a:bodyPr wrap="square" rtlCol="0">
            <a:spAutoFit/>
          </a:bodyPr>
          <a:lstStyle/>
          <a:p>
            <a:r>
              <a:rPr lang="hr-BA" sz="3200" i="1" dirty="0">
                <a:solidFill>
                  <a:schemeClr val="bg1"/>
                </a:solidFill>
              </a:rPr>
              <a:t>Click to watch</a:t>
            </a:r>
            <a:endParaRPr lang="en-US" sz="3200" i="1" dirty="0">
              <a:solidFill>
                <a:schemeClr val="bg1"/>
              </a:solidFill>
            </a:endParaRPr>
          </a:p>
        </p:txBody>
      </p:sp>
      <p:pic>
        <p:nvPicPr>
          <p:cNvPr id="7" name="Graphic 6" descr="Arrow: Slight curve outline">
            <a:extLst>
              <a:ext uri="{FF2B5EF4-FFF2-40B4-BE49-F238E27FC236}">
                <a16:creationId xmlns:a16="http://schemas.microsoft.com/office/drawing/2014/main" id="{4397B367-F9F8-4E97-ABA7-7415DF5641F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835414">
            <a:off x="1325459" y="3561457"/>
            <a:ext cx="1922761" cy="1077218"/>
          </a:xfrm>
          <a:prstGeom prst="rect">
            <a:avLst/>
          </a:prstGeom>
        </p:spPr>
      </p:pic>
      <p:sp>
        <p:nvSpPr>
          <p:cNvPr id="8" name="TextBox 7">
            <a:extLst>
              <a:ext uri="{FF2B5EF4-FFF2-40B4-BE49-F238E27FC236}">
                <a16:creationId xmlns:a16="http://schemas.microsoft.com/office/drawing/2014/main" id="{997CCC04-EBB4-4031-9C62-73B6BCD5B190}"/>
              </a:ext>
            </a:extLst>
          </p:cNvPr>
          <p:cNvSpPr txBox="1"/>
          <p:nvPr/>
        </p:nvSpPr>
        <p:spPr>
          <a:xfrm>
            <a:off x="5059680" y="6353294"/>
            <a:ext cx="6096000" cy="369332"/>
          </a:xfrm>
          <a:prstGeom prst="rect">
            <a:avLst/>
          </a:prstGeom>
          <a:noFill/>
        </p:spPr>
        <p:txBody>
          <a:bodyPr wrap="square">
            <a:spAutoFit/>
          </a:bodyPr>
          <a:lstStyle/>
          <a:p>
            <a:r>
              <a:rPr lang="en-US" dirty="0">
                <a:hlinkClick r:id="rId2"/>
              </a:rPr>
              <a:t>https://www.youtube.com/watch?v=YaYxAyV6HZA</a:t>
            </a:r>
            <a:endParaRPr lang="en-US" dirty="0"/>
          </a:p>
        </p:txBody>
      </p:sp>
    </p:spTree>
    <p:extLst>
      <p:ext uri="{BB962C8B-B14F-4D97-AF65-F5344CB8AC3E}">
        <p14:creationId xmlns:p14="http://schemas.microsoft.com/office/powerpoint/2010/main" val="226809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9C7923-A40C-42A6-AC34-01C3BCD7F3FE}"/>
              </a:ext>
            </a:extLst>
          </p:cNvPr>
          <p:cNvSpPr>
            <a:spLocks noGrp="1"/>
          </p:cNvSpPr>
          <p:nvPr>
            <p:ph type="body" sz="quarter" idx="18"/>
          </p:nvPr>
        </p:nvSpPr>
        <p:spPr>
          <a:xfrm>
            <a:off x="734714" y="1576036"/>
            <a:ext cx="10808102" cy="3867704"/>
          </a:xfrm>
        </p:spPr>
        <p:txBody>
          <a:bodyPr>
            <a:normAutofit/>
          </a:bodyPr>
          <a:lstStyle/>
          <a:p>
            <a:pPr marL="0" indent="0" algn="just"/>
            <a:r>
              <a:rPr lang="hr-BA" sz="2800" i="1" dirty="0">
                <a:effectLst/>
                <a:ea typeface="Calibri" panose="020F0502020204030204" pitchFamily="34" charset="0"/>
                <a:cs typeface="Arial" panose="020B0604020202020204" pitchFamily="34" charset="0"/>
              </a:rPr>
              <a:t>The mediator is distinguished as a disinterested, non-aligned third person, facilitating communication</a:t>
            </a:r>
            <a:r>
              <a:rPr lang="sv-SE" sz="2800" i="1" dirty="0">
                <a:ea typeface="Calibri" panose="020F0502020204030204" pitchFamily="34" charset="0"/>
                <a:cs typeface="Arial" panose="020B0604020202020204" pitchFamily="34" charset="0"/>
              </a:rPr>
              <a:t> </a:t>
            </a:r>
            <a:r>
              <a:rPr lang="hr-BA" sz="2800" i="1" dirty="0">
                <a:effectLst/>
                <a:ea typeface="Calibri" panose="020F0502020204030204" pitchFamily="34" charset="0"/>
                <a:cs typeface="Arial" panose="020B0604020202020204" pitchFamily="34" charset="0"/>
              </a:rPr>
              <a:t>between the parties that lead to their own consensual joint decision-making. </a:t>
            </a:r>
          </a:p>
          <a:p>
            <a:pPr marL="0" indent="0"/>
            <a:endParaRPr lang="hr-BA" sz="2800" i="1" dirty="0">
              <a:cs typeface="Arial" panose="020B0604020202020204" pitchFamily="34" charset="0"/>
            </a:endParaRPr>
          </a:p>
          <a:p>
            <a:pPr marL="0" indent="0"/>
            <a:r>
              <a:rPr lang="en-IE" sz="2800" i="1" dirty="0">
                <a:cs typeface="Arial" panose="020B0604020202020204" pitchFamily="34" charset="0"/>
              </a:rPr>
              <a:t>In</a:t>
            </a:r>
            <a:r>
              <a:rPr lang="hr-BA" sz="2800" i="1" dirty="0">
                <a:cs typeface="Arial" panose="020B0604020202020204" pitchFamily="34" charset="0"/>
              </a:rPr>
              <a:t>, </a:t>
            </a:r>
            <a:r>
              <a:rPr lang="en-IE" sz="2800" i="1" dirty="0">
                <a:cs typeface="Arial" panose="020B0604020202020204" pitchFamily="34" charset="0"/>
              </a:rPr>
              <a:t>the context of this project, </a:t>
            </a:r>
            <a:r>
              <a:rPr lang="hr-BA" sz="2800" i="1" dirty="0">
                <a:cs typeface="Arial" panose="020B0604020202020204" pitchFamily="34" charset="0"/>
              </a:rPr>
              <a:t>an inclusion </a:t>
            </a:r>
            <a:r>
              <a:rPr lang="en-IE" sz="2800" i="1" dirty="0">
                <a:cs typeface="Arial" panose="020B0604020202020204" pitchFamily="34" charset="0"/>
              </a:rPr>
              <a:t>Mediator is not someone who is</a:t>
            </a:r>
            <a:r>
              <a:rPr lang="hr-BA" sz="2800" i="1" dirty="0">
                <a:cs typeface="Arial" panose="020B0604020202020204" pitchFamily="34" charset="0"/>
              </a:rPr>
              <a:t> </a:t>
            </a:r>
            <a:r>
              <a:rPr lang="en-IE" sz="2800" i="1" dirty="0">
                <a:cs typeface="Arial" panose="020B0604020202020204" pitchFamily="34" charset="0"/>
              </a:rPr>
              <a:t>necessarily providing legal mediation, but rather a non-formal process of negotiation, support, consultation of the involved parties, and overall COMMUNICATION.</a:t>
            </a:r>
          </a:p>
          <a:p>
            <a:endParaRPr lang="en-US" sz="1800" dirty="0">
              <a:latin typeface="Times New Roman" panose="02020603050405020304" pitchFamily="18" charset="0"/>
              <a:ea typeface="Calibri" panose="020F0502020204030204" pitchFamily="34" charset="0"/>
              <a:cs typeface="Arial" panose="020B0604020202020204" pitchFamily="34" charset="0"/>
            </a:endParaRPr>
          </a:p>
          <a:p>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n-US" sz="1800" dirty="0">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A5967884-EBA1-4FA7-976E-2CAB73C624A7}"/>
              </a:ext>
            </a:extLst>
          </p:cNvPr>
          <p:cNvSpPr>
            <a:spLocks noGrp="1"/>
          </p:cNvSpPr>
          <p:nvPr>
            <p:ph type="body" sz="quarter" idx="16"/>
          </p:nvPr>
        </p:nvSpPr>
        <p:spPr/>
        <p:txBody>
          <a:bodyPr>
            <a:normAutofit lnSpcReduction="10000"/>
          </a:bodyPr>
          <a:lstStyle/>
          <a:p>
            <a:pPr algn="ctr"/>
            <a:r>
              <a:rPr lang="en-US" dirty="0">
                <a:ea typeface="Calibri" panose="020F0502020204030204" pitchFamily="34" charset="0"/>
                <a:cs typeface="Arial" panose="020B0604020202020204" pitchFamily="34" charset="0"/>
              </a:rPr>
              <a:t>Who is a mediator? </a:t>
            </a:r>
          </a:p>
          <a:p>
            <a:endParaRPr lang="en-US" dirty="0"/>
          </a:p>
        </p:txBody>
      </p:sp>
    </p:spTree>
    <p:extLst>
      <p:ext uri="{BB962C8B-B14F-4D97-AF65-F5344CB8AC3E}">
        <p14:creationId xmlns:p14="http://schemas.microsoft.com/office/powerpoint/2010/main" val="1582413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F466784-224D-8242-8480-EF34917B7B0E}"/>
              </a:ext>
            </a:extLst>
          </p:cNvPr>
          <p:cNvSpPr>
            <a:spLocks noGrp="1"/>
          </p:cNvSpPr>
          <p:nvPr>
            <p:ph type="body" sz="quarter" idx="13"/>
          </p:nvPr>
        </p:nvSpPr>
        <p:spPr>
          <a:xfrm>
            <a:off x="558371" y="1322667"/>
            <a:ext cx="4786796" cy="4967199"/>
          </a:xfrm>
        </p:spPr>
        <p:txBody>
          <a:bodyPr>
            <a:normAutofit fontScale="40000" lnSpcReduction="20000"/>
          </a:bodyPr>
          <a:lstStyle/>
          <a:p>
            <a:r>
              <a:rPr lang="hr-BA" sz="6300" dirty="0"/>
              <a:t>„</a:t>
            </a:r>
            <a:r>
              <a:rPr lang="en-GB" sz="6300" i="1" dirty="0"/>
              <a:t>I, as a migrant, wanted to give it back to Ireland and my community. In order to do that, we decided to create an </a:t>
            </a:r>
            <a:r>
              <a:rPr lang="en-GB" sz="6300" i="1" dirty="0">
                <a:hlinkClick r:id="rId3"/>
              </a:rPr>
              <a:t>international project</a:t>
            </a:r>
            <a:r>
              <a:rPr lang="en-GB" sz="6300" i="1" dirty="0"/>
              <a:t> about integration and bringing the communities together. </a:t>
            </a:r>
            <a:r>
              <a:rPr lang="en-GB" sz="6300" b="1" i="1" dirty="0"/>
              <a:t>The main aim</a:t>
            </a:r>
            <a:r>
              <a:rPr lang="en-GB" sz="6300" i="1" dirty="0"/>
              <a:t> of this international youth exchange was to clarify the fact that migrants should not be abused, but understood and supported</a:t>
            </a:r>
            <a:r>
              <a:rPr lang="hr-BA" sz="6300" i="1" dirty="0"/>
              <a:t>”</a:t>
            </a:r>
            <a:r>
              <a:rPr lang="en-GB" sz="6300" i="1" dirty="0"/>
              <a:t> instead.” </a:t>
            </a:r>
            <a:endParaRPr lang="en-GB" sz="6300" dirty="0"/>
          </a:p>
          <a:p>
            <a:endParaRPr lang="en-GB" sz="6300" b="1" i="0" dirty="0"/>
          </a:p>
          <a:p>
            <a:r>
              <a:rPr lang="en-GB" sz="6300" b="1" i="0" dirty="0"/>
              <a:t>Kelvin </a:t>
            </a:r>
            <a:r>
              <a:rPr lang="en-GB" sz="6300" b="1" i="0" dirty="0" err="1"/>
              <a:t>Akpaloo</a:t>
            </a:r>
            <a:r>
              <a:rPr lang="en-GB" sz="6300" b="1" i="0" dirty="0"/>
              <a:t>, Irish Youth Leader </a:t>
            </a:r>
            <a:r>
              <a:rPr lang="en-GB" sz="6300" i="0" dirty="0"/>
              <a:t>and one of the authors of this project</a:t>
            </a:r>
          </a:p>
          <a:p>
            <a:endParaRPr lang="en-US" dirty="0"/>
          </a:p>
        </p:txBody>
      </p:sp>
      <p:pic>
        <p:nvPicPr>
          <p:cNvPr id="2" name="Online Media 1" title="BridgesNotWallsMigration">
            <a:hlinkClick r:id="" action="ppaction://media"/>
            <a:extLst>
              <a:ext uri="{FF2B5EF4-FFF2-40B4-BE49-F238E27FC236}">
                <a16:creationId xmlns:a16="http://schemas.microsoft.com/office/drawing/2014/main" id="{3EED4430-4356-4050-A687-16A050AB3640}"/>
              </a:ext>
            </a:extLst>
          </p:cNvPr>
          <p:cNvPicPr>
            <a:picLocks noRot="1" noChangeAspect="1"/>
          </p:cNvPicPr>
          <p:nvPr>
            <a:videoFile r:link="rId1"/>
          </p:nvPr>
        </p:nvPicPr>
        <p:blipFill>
          <a:blip r:embed="rId4"/>
          <a:stretch>
            <a:fillRect/>
          </a:stretch>
        </p:blipFill>
        <p:spPr>
          <a:xfrm>
            <a:off x="5532746" y="1962699"/>
            <a:ext cx="6525904" cy="3687136"/>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4FEEFA66-FD8F-451D-80F1-86E3248B3532}"/>
              </a:ext>
            </a:extLst>
          </p:cNvPr>
          <p:cNvSpPr txBox="1"/>
          <p:nvPr/>
        </p:nvSpPr>
        <p:spPr>
          <a:xfrm>
            <a:off x="7622446" y="1169934"/>
            <a:ext cx="2613204" cy="830997"/>
          </a:xfrm>
          <a:prstGeom prst="rect">
            <a:avLst/>
          </a:prstGeom>
          <a:solidFill>
            <a:srgbClr val="1188A3"/>
          </a:solidFill>
        </p:spPr>
        <p:txBody>
          <a:bodyPr wrap="square" rtlCol="0">
            <a:spAutoFit/>
          </a:bodyPr>
          <a:lstStyle/>
          <a:p>
            <a:pPr algn="ctr"/>
            <a:r>
              <a:rPr lang="en-GB" sz="2800">
                <a:solidFill>
                  <a:schemeClr val="bg1"/>
                </a:solidFill>
              </a:rPr>
              <a:t>Watch and learn</a:t>
            </a:r>
          </a:p>
          <a:p>
            <a:pPr algn="ctr"/>
            <a:r>
              <a:rPr lang="en-GB">
                <a:solidFill>
                  <a:schemeClr val="bg1"/>
                </a:solidFill>
              </a:rPr>
              <a:t>Click to  view</a:t>
            </a:r>
            <a:endParaRPr lang="en-IE">
              <a:solidFill>
                <a:schemeClr val="bg1"/>
              </a:solidFill>
            </a:endParaRPr>
          </a:p>
        </p:txBody>
      </p:sp>
      <p:sp>
        <p:nvSpPr>
          <p:cNvPr id="12" name="Text Placeholder 2">
            <a:extLst>
              <a:ext uri="{FF2B5EF4-FFF2-40B4-BE49-F238E27FC236}">
                <a16:creationId xmlns:a16="http://schemas.microsoft.com/office/drawing/2014/main" id="{920C11C9-F0C2-4A1A-8574-FDDF69653433}"/>
              </a:ext>
            </a:extLst>
          </p:cNvPr>
          <p:cNvSpPr txBox="1">
            <a:spLocks/>
          </p:cNvSpPr>
          <p:nvPr/>
        </p:nvSpPr>
        <p:spPr>
          <a:xfrm>
            <a:off x="766258" y="664724"/>
            <a:ext cx="10808102" cy="58222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solidFill>
                  <a:schemeClr val="bg1"/>
                </a:solidFill>
                <a:ea typeface="Calibri" panose="020F0502020204030204" pitchFamily="34" charset="0"/>
                <a:cs typeface="Arial" panose="020B0604020202020204" pitchFamily="34" charset="0"/>
              </a:rPr>
              <a:t>Who is a mediator? </a:t>
            </a:r>
          </a:p>
          <a:p>
            <a:endParaRPr lang="en-US" sz="3600" b="1">
              <a:solidFill>
                <a:schemeClr val="bg1"/>
              </a:solidFill>
            </a:endParaRPr>
          </a:p>
        </p:txBody>
      </p:sp>
    </p:spTree>
    <p:extLst>
      <p:ext uri="{BB962C8B-B14F-4D97-AF65-F5344CB8AC3E}">
        <p14:creationId xmlns:p14="http://schemas.microsoft.com/office/powerpoint/2010/main" val="168101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43CE31-982C-E641-BBE0-EFD3B04ABEC8}"/>
              </a:ext>
            </a:extLst>
          </p:cNvPr>
          <p:cNvSpPr>
            <a:spLocks noGrp="1"/>
          </p:cNvSpPr>
          <p:nvPr>
            <p:ph type="body" sz="quarter" idx="16"/>
          </p:nvPr>
        </p:nvSpPr>
        <p:spPr>
          <a:xfrm>
            <a:off x="420771" y="439144"/>
            <a:ext cx="5208504" cy="837206"/>
          </a:xfrm>
        </p:spPr>
        <p:txBody>
          <a:bodyPr>
            <a:normAutofit/>
          </a:bodyPr>
          <a:lstStyle/>
          <a:p>
            <a:r>
              <a:rPr lang="en-US"/>
              <a:t>What does a mediator do? </a:t>
            </a:r>
          </a:p>
          <a:p>
            <a:endParaRPr lang="en-US"/>
          </a:p>
        </p:txBody>
      </p:sp>
      <p:sp>
        <p:nvSpPr>
          <p:cNvPr id="4" name="Text Placeholder 3">
            <a:extLst>
              <a:ext uri="{FF2B5EF4-FFF2-40B4-BE49-F238E27FC236}">
                <a16:creationId xmlns:a16="http://schemas.microsoft.com/office/drawing/2014/main" id="{C499BAFD-AE3E-F44D-B4E0-6A91EFE8588A}"/>
              </a:ext>
            </a:extLst>
          </p:cNvPr>
          <p:cNvSpPr>
            <a:spLocks noGrp="1"/>
          </p:cNvSpPr>
          <p:nvPr>
            <p:ph type="body" sz="quarter" idx="34"/>
          </p:nvPr>
        </p:nvSpPr>
        <p:spPr/>
        <p:txBody>
          <a:bodyPr>
            <a:normAutofit/>
          </a:bodyPr>
          <a:lstStyle/>
          <a:p>
            <a:r>
              <a:rPr lang="hr-BA"/>
              <a:t>1</a:t>
            </a:r>
            <a:endParaRPr lang="en-US"/>
          </a:p>
        </p:txBody>
      </p:sp>
      <p:sp>
        <p:nvSpPr>
          <p:cNvPr id="5" name="Text Placeholder 4">
            <a:extLst>
              <a:ext uri="{FF2B5EF4-FFF2-40B4-BE49-F238E27FC236}">
                <a16:creationId xmlns:a16="http://schemas.microsoft.com/office/drawing/2014/main" id="{C6DBEFE5-F0C9-BC47-A2C7-6A2AFCCD01B2}"/>
              </a:ext>
            </a:extLst>
          </p:cNvPr>
          <p:cNvSpPr>
            <a:spLocks noGrp="1"/>
          </p:cNvSpPr>
          <p:nvPr>
            <p:ph type="body" sz="quarter" idx="35"/>
          </p:nvPr>
        </p:nvSpPr>
        <p:spPr/>
        <p:txBody>
          <a:bodyPr>
            <a:normAutofit/>
          </a:bodyPr>
          <a:lstStyle/>
          <a:p>
            <a:r>
              <a:rPr lang="hr-BA"/>
              <a:t>2</a:t>
            </a:r>
            <a:endParaRPr lang="en-US"/>
          </a:p>
        </p:txBody>
      </p:sp>
      <p:sp>
        <p:nvSpPr>
          <p:cNvPr id="6" name="Text Placeholder 5">
            <a:extLst>
              <a:ext uri="{FF2B5EF4-FFF2-40B4-BE49-F238E27FC236}">
                <a16:creationId xmlns:a16="http://schemas.microsoft.com/office/drawing/2014/main" id="{CE057DBE-A8ED-E146-A1F1-6313481147CC}"/>
              </a:ext>
            </a:extLst>
          </p:cNvPr>
          <p:cNvSpPr>
            <a:spLocks noGrp="1"/>
          </p:cNvSpPr>
          <p:nvPr>
            <p:ph type="body" sz="quarter" idx="36"/>
          </p:nvPr>
        </p:nvSpPr>
        <p:spPr/>
        <p:txBody>
          <a:bodyPr>
            <a:normAutofit/>
          </a:bodyPr>
          <a:lstStyle/>
          <a:p>
            <a:r>
              <a:rPr lang="hr-BA"/>
              <a:t>3</a:t>
            </a:r>
            <a:endParaRPr lang="en-US"/>
          </a:p>
        </p:txBody>
      </p:sp>
      <p:sp>
        <p:nvSpPr>
          <p:cNvPr id="7" name="Text Placeholder 6">
            <a:extLst>
              <a:ext uri="{FF2B5EF4-FFF2-40B4-BE49-F238E27FC236}">
                <a16:creationId xmlns:a16="http://schemas.microsoft.com/office/drawing/2014/main" id="{56A15734-A00B-1D45-996D-7C5EEC47847C}"/>
              </a:ext>
            </a:extLst>
          </p:cNvPr>
          <p:cNvSpPr>
            <a:spLocks noGrp="1"/>
          </p:cNvSpPr>
          <p:nvPr>
            <p:ph type="body" sz="quarter" idx="37"/>
          </p:nvPr>
        </p:nvSpPr>
        <p:spPr/>
        <p:txBody>
          <a:bodyPr>
            <a:normAutofit/>
          </a:bodyPr>
          <a:lstStyle/>
          <a:p>
            <a:r>
              <a:rPr lang="hr-BA"/>
              <a:t>4</a:t>
            </a:r>
            <a:endParaRPr lang="en-US"/>
          </a:p>
        </p:txBody>
      </p:sp>
      <p:sp>
        <p:nvSpPr>
          <p:cNvPr id="3" name="Text Placeholder 2">
            <a:extLst>
              <a:ext uri="{FF2B5EF4-FFF2-40B4-BE49-F238E27FC236}">
                <a16:creationId xmlns:a16="http://schemas.microsoft.com/office/drawing/2014/main" id="{97DF7278-0D67-A54F-A899-3DF4DA1023BD}"/>
              </a:ext>
            </a:extLst>
          </p:cNvPr>
          <p:cNvSpPr>
            <a:spLocks noGrp="1"/>
          </p:cNvSpPr>
          <p:nvPr>
            <p:ph type="body" sz="quarter" idx="21"/>
          </p:nvPr>
        </p:nvSpPr>
        <p:spPr>
          <a:xfrm>
            <a:off x="815010" y="3090285"/>
            <a:ext cx="2606605" cy="2091316"/>
          </a:xfrm>
        </p:spPr>
        <p:txBody>
          <a:bodyPr>
            <a:normAutofit/>
          </a:bodyPr>
          <a:lstStyle/>
          <a:p>
            <a:pPr marL="0" indent="0" algn="l"/>
            <a:r>
              <a:rPr lang="hr-BA" sz="2200" dirty="0"/>
              <a:t>P</a:t>
            </a:r>
            <a:r>
              <a:rPr lang="en-US" sz="2200" dirty="0" err="1"/>
              <a:t>romotes</a:t>
            </a:r>
            <a:r>
              <a:rPr lang="en-US" sz="2200" dirty="0"/>
              <a:t> the parties' empowerment</a:t>
            </a:r>
            <a:r>
              <a:rPr lang="hr-BA" sz="2200" dirty="0"/>
              <a:t>,                </a:t>
            </a:r>
            <a:r>
              <a:rPr lang="en-US" sz="2200" dirty="0"/>
              <a:t>enabling them</a:t>
            </a:r>
            <a:r>
              <a:rPr lang="hr-BA" sz="2200" dirty="0"/>
              <a:t>                all to see their</a:t>
            </a:r>
            <a:r>
              <a:rPr lang="en-US" sz="2200" dirty="0"/>
              <a:t> responsibility</a:t>
            </a:r>
          </a:p>
        </p:txBody>
      </p:sp>
      <p:sp>
        <p:nvSpPr>
          <p:cNvPr id="9" name="Text Placeholder 8">
            <a:extLst>
              <a:ext uri="{FF2B5EF4-FFF2-40B4-BE49-F238E27FC236}">
                <a16:creationId xmlns:a16="http://schemas.microsoft.com/office/drawing/2014/main" id="{576F7F95-46EC-B446-959C-840D4C9C94FC}"/>
              </a:ext>
            </a:extLst>
          </p:cNvPr>
          <p:cNvSpPr>
            <a:spLocks noGrp="1"/>
          </p:cNvSpPr>
          <p:nvPr>
            <p:ph type="body" sz="quarter" idx="39"/>
          </p:nvPr>
        </p:nvSpPr>
        <p:spPr>
          <a:xfrm>
            <a:off x="5717040" y="3258251"/>
            <a:ext cx="2193917" cy="1755384"/>
          </a:xfrm>
        </p:spPr>
        <p:txBody>
          <a:bodyPr>
            <a:normAutofit/>
          </a:bodyPr>
          <a:lstStyle/>
          <a:p>
            <a:pPr marL="0" indent="0" algn="l"/>
            <a:r>
              <a:rPr lang="hr-BA" sz="2400" dirty="0">
                <a:effectLst/>
                <a:ea typeface="Calibri" panose="020F0502020204030204" pitchFamily="34" charset="0"/>
                <a:cs typeface="Arial" panose="020B0604020202020204" pitchFamily="34" charset="0"/>
              </a:rPr>
              <a:t>Ensures that problem-solving stays confidential</a:t>
            </a:r>
            <a:endParaRPr lang="en-US" sz="2400" dirty="0">
              <a:effectLst/>
              <a:ea typeface="Calibri" panose="020F0502020204030204" pitchFamily="34" charset="0"/>
              <a:cs typeface="Arial" panose="020B0604020202020204" pitchFamily="34" charset="0"/>
            </a:endParaRPr>
          </a:p>
          <a:p>
            <a:endParaRPr lang="en-US" sz="1600" dirty="0"/>
          </a:p>
        </p:txBody>
      </p:sp>
      <p:sp>
        <p:nvSpPr>
          <p:cNvPr id="15" name="Text Placeholder 2">
            <a:extLst>
              <a:ext uri="{FF2B5EF4-FFF2-40B4-BE49-F238E27FC236}">
                <a16:creationId xmlns:a16="http://schemas.microsoft.com/office/drawing/2014/main" id="{F585953D-7FC1-460F-BC31-8F5E425CD3ED}"/>
              </a:ext>
            </a:extLst>
          </p:cNvPr>
          <p:cNvSpPr txBox="1">
            <a:spLocks/>
          </p:cNvSpPr>
          <p:nvPr/>
        </p:nvSpPr>
        <p:spPr>
          <a:xfrm>
            <a:off x="3110435" y="3253167"/>
            <a:ext cx="2606605" cy="2091316"/>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r>
              <a:rPr lang="hr-BA" sz="2200" dirty="0">
                <a:ea typeface="Calibri" panose="020F0502020204030204" pitchFamily="34" charset="0"/>
                <a:cs typeface="Arial" panose="020B0604020202020204" pitchFamily="34" charset="0"/>
              </a:rPr>
              <a:t>P</a:t>
            </a:r>
            <a:r>
              <a:rPr lang="en-GB" sz="2200" dirty="0"/>
              <a:t>lays the role </a:t>
            </a:r>
            <a:r>
              <a:rPr lang="hr-BA" sz="2200" dirty="0"/>
              <a:t>of communication</a:t>
            </a:r>
            <a:r>
              <a:rPr lang="en-GB" sz="2200" dirty="0"/>
              <a:t> facilitator</a:t>
            </a:r>
            <a:r>
              <a:rPr lang="hr-BA" sz="2200" dirty="0"/>
              <a:t> between the parties</a:t>
            </a:r>
            <a:endParaRPr lang="en-US" sz="2200" dirty="0"/>
          </a:p>
        </p:txBody>
      </p:sp>
      <p:sp>
        <p:nvSpPr>
          <p:cNvPr id="16" name="Text Placeholder 8">
            <a:extLst>
              <a:ext uri="{FF2B5EF4-FFF2-40B4-BE49-F238E27FC236}">
                <a16:creationId xmlns:a16="http://schemas.microsoft.com/office/drawing/2014/main" id="{899C92A9-679E-4C9C-9FA4-F7599BE8A059}"/>
              </a:ext>
            </a:extLst>
          </p:cNvPr>
          <p:cNvSpPr txBox="1">
            <a:spLocks/>
          </p:cNvSpPr>
          <p:nvPr/>
        </p:nvSpPr>
        <p:spPr>
          <a:xfrm>
            <a:off x="8641215" y="3258251"/>
            <a:ext cx="2817360" cy="1755384"/>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r>
              <a:rPr lang="en-US" sz="2000" dirty="0">
                <a:ea typeface="Calibri" panose="020F0502020204030204" pitchFamily="34" charset="0"/>
                <a:cs typeface="Arial" panose="020B0604020202020204" pitchFamily="34" charset="0"/>
              </a:rPr>
              <a:t>Impartial</a:t>
            </a:r>
            <a:r>
              <a:rPr lang="hr-BA" sz="2000" dirty="0">
                <a:ea typeface="Calibri" panose="020F0502020204030204" pitchFamily="34" charset="0"/>
                <a:cs typeface="Arial" panose="020B0604020202020204" pitchFamily="34" charset="0"/>
              </a:rPr>
              <a:t>ly</a:t>
            </a:r>
            <a:r>
              <a:rPr lang="en-US" sz="2000" dirty="0">
                <a:ea typeface="Calibri" panose="020F0502020204030204" pitchFamily="34" charset="0"/>
                <a:cs typeface="Arial" panose="020B0604020202020204" pitchFamily="34" charset="0"/>
              </a:rPr>
              <a:t> and neutral</a:t>
            </a:r>
            <a:r>
              <a:rPr lang="hr-BA" sz="2000" dirty="0">
                <a:ea typeface="Calibri" panose="020F0502020204030204" pitchFamily="34" charset="0"/>
                <a:cs typeface="Arial" panose="020B0604020202020204" pitchFamily="34" charset="0"/>
              </a:rPr>
              <a:t>ly acts towards two or more people, groups to improve their relationship</a:t>
            </a:r>
            <a:endParaRPr lang="en-US" sz="2000" dirty="0">
              <a:ea typeface="Calibri" panose="020F0502020204030204" pitchFamily="34" charset="0"/>
              <a:cs typeface="Arial" panose="020B0604020202020204" pitchFamily="34" charset="0"/>
            </a:endParaRPr>
          </a:p>
          <a:p>
            <a:endParaRPr lang="en-US" dirty="0"/>
          </a:p>
        </p:txBody>
      </p:sp>
      <p:sp>
        <p:nvSpPr>
          <p:cNvPr id="11" name="TextBox 10">
            <a:extLst>
              <a:ext uri="{FF2B5EF4-FFF2-40B4-BE49-F238E27FC236}">
                <a16:creationId xmlns:a16="http://schemas.microsoft.com/office/drawing/2014/main" id="{E5322099-E18D-4F98-B3C3-36DAD58924ED}"/>
              </a:ext>
            </a:extLst>
          </p:cNvPr>
          <p:cNvSpPr txBox="1"/>
          <p:nvPr/>
        </p:nvSpPr>
        <p:spPr>
          <a:xfrm>
            <a:off x="2483383" y="5330818"/>
            <a:ext cx="830677" cy="461665"/>
          </a:xfrm>
          <a:prstGeom prst="rect">
            <a:avLst/>
          </a:prstGeom>
          <a:noFill/>
        </p:spPr>
        <p:txBody>
          <a:bodyPr wrap="none" rtlCol="0">
            <a:spAutoFit/>
          </a:bodyPr>
          <a:lstStyle/>
          <a:p>
            <a:r>
              <a:rPr lang="hr-BA" sz="2400" b="1" i="1">
                <a:solidFill>
                  <a:schemeClr val="bg1"/>
                </a:solidFill>
              </a:rPr>
              <a:t>KIND</a:t>
            </a:r>
            <a:endParaRPr lang="en-US" sz="2400" b="1" i="1">
              <a:solidFill>
                <a:schemeClr val="bg1"/>
              </a:solidFill>
            </a:endParaRPr>
          </a:p>
        </p:txBody>
      </p:sp>
      <p:sp>
        <p:nvSpPr>
          <p:cNvPr id="18" name="TextBox 17">
            <a:extLst>
              <a:ext uri="{FF2B5EF4-FFF2-40B4-BE49-F238E27FC236}">
                <a16:creationId xmlns:a16="http://schemas.microsoft.com/office/drawing/2014/main" id="{A438E2DE-3128-45BA-9A86-341A9C8E1284}"/>
              </a:ext>
            </a:extLst>
          </p:cNvPr>
          <p:cNvSpPr txBox="1"/>
          <p:nvPr/>
        </p:nvSpPr>
        <p:spPr>
          <a:xfrm>
            <a:off x="4779421" y="5348910"/>
            <a:ext cx="1316579" cy="461665"/>
          </a:xfrm>
          <a:prstGeom prst="rect">
            <a:avLst/>
          </a:prstGeom>
          <a:noFill/>
        </p:spPr>
        <p:txBody>
          <a:bodyPr wrap="none" rtlCol="0">
            <a:spAutoFit/>
          </a:bodyPr>
          <a:lstStyle/>
          <a:p>
            <a:r>
              <a:rPr lang="hr-BA" sz="2400" b="1" i="1">
                <a:solidFill>
                  <a:schemeClr val="bg1"/>
                </a:solidFill>
              </a:rPr>
              <a:t>PRESENT</a:t>
            </a:r>
            <a:endParaRPr lang="en-US" sz="2400" b="1" i="1">
              <a:solidFill>
                <a:schemeClr val="bg1"/>
              </a:solidFill>
            </a:endParaRPr>
          </a:p>
        </p:txBody>
      </p:sp>
      <p:sp>
        <p:nvSpPr>
          <p:cNvPr id="19" name="TextBox 18">
            <a:extLst>
              <a:ext uri="{FF2B5EF4-FFF2-40B4-BE49-F238E27FC236}">
                <a16:creationId xmlns:a16="http://schemas.microsoft.com/office/drawing/2014/main" id="{8F6A7307-4FC5-4915-9137-595312FF0986}"/>
              </a:ext>
            </a:extLst>
          </p:cNvPr>
          <p:cNvSpPr txBox="1"/>
          <p:nvPr/>
        </p:nvSpPr>
        <p:spPr>
          <a:xfrm>
            <a:off x="7533486" y="5188393"/>
            <a:ext cx="1147237" cy="707886"/>
          </a:xfrm>
          <a:prstGeom prst="rect">
            <a:avLst/>
          </a:prstGeom>
          <a:noFill/>
        </p:spPr>
        <p:txBody>
          <a:bodyPr wrap="none" rtlCol="0">
            <a:spAutoFit/>
          </a:bodyPr>
          <a:lstStyle/>
          <a:p>
            <a:pPr algn="ctr"/>
            <a:r>
              <a:rPr lang="hr-BA" sz="2000" b="1" i="1">
                <a:solidFill>
                  <a:schemeClr val="bg1"/>
                </a:solidFill>
              </a:rPr>
              <a:t>TRUST </a:t>
            </a:r>
            <a:br>
              <a:rPr lang="hr-BA" sz="2000" b="1" i="1">
                <a:solidFill>
                  <a:schemeClr val="bg1"/>
                </a:solidFill>
              </a:rPr>
            </a:br>
            <a:r>
              <a:rPr lang="hr-BA" sz="2000" b="1" i="1">
                <a:solidFill>
                  <a:schemeClr val="bg1"/>
                </a:solidFill>
              </a:rPr>
              <a:t>WORTHY</a:t>
            </a:r>
            <a:endParaRPr lang="en-US" sz="2000" b="1" i="1">
              <a:solidFill>
                <a:schemeClr val="bg1"/>
              </a:solidFill>
            </a:endParaRPr>
          </a:p>
        </p:txBody>
      </p:sp>
      <p:sp>
        <p:nvSpPr>
          <p:cNvPr id="20" name="TextBox 19">
            <a:extLst>
              <a:ext uri="{FF2B5EF4-FFF2-40B4-BE49-F238E27FC236}">
                <a16:creationId xmlns:a16="http://schemas.microsoft.com/office/drawing/2014/main" id="{B71C14D1-0302-499F-B4DD-6EE56ED73E21}"/>
              </a:ext>
            </a:extLst>
          </p:cNvPr>
          <p:cNvSpPr txBox="1"/>
          <p:nvPr/>
        </p:nvSpPr>
        <p:spPr>
          <a:xfrm>
            <a:off x="10497169" y="5330818"/>
            <a:ext cx="752129" cy="461665"/>
          </a:xfrm>
          <a:prstGeom prst="rect">
            <a:avLst/>
          </a:prstGeom>
          <a:noFill/>
        </p:spPr>
        <p:txBody>
          <a:bodyPr wrap="none" rtlCol="0">
            <a:spAutoFit/>
          </a:bodyPr>
          <a:lstStyle/>
          <a:p>
            <a:r>
              <a:rPr lang="hr-BA" sz="2400" b="1" i="1">
                <a:solidFill>
                  <a:schemeClr val="bg1"/>
                </a:solidFill>
              </a:rPr>
              <a:t>FAIR</a:t>
            </a:r>
            <a:endParaRPr lang="en-US" sz="2400" b="1" i="1">
              <a:solidFill>
                <a:schemeClr val="bg1"/>
              </a:solidFill>
            </a:endParaRPr>
          </a:p>
        </p:txBody>
      </p:sp>
    </p:spTree>
    <p:extLst>
      <p:ext uri="{BB962C8B-B14F-4D97-AF65-F5344CB8AC3E}">
        <p14:creationId xmlns:p14="http://schemas.microsoft.com/office/powerpoint/2010/main" val="112310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B4A9EA-CFFD-8945-B234-37E9DC07CDDD}"/>
              </a:ext>
            </a:extLst>
          </p:cNvPr>
          <p:cNvSpPr>
            <a:spLocks noGrp="1"/>
          </p:cNvSpPr>
          <p:nvPr>
            <p:ph type="body" sz="quarter" idx="18"/>
          </p:nvPr>
        </p:nvSpPr>
        <p:spPr>
          <a:xfrm>
            <a:off x="633715" y="3880874"/>
            <a:ext cx="4957908" cy="2043675"/>
          </a:xfrm>
        </p:spPr>
        <p:txBody>
          <a:bodyPr>
            <a:normAutofit fontScale="92500" lnSpcReduction="10000"/>
          </a:bodyPr>
          <a:lstStyle/>
          <a:p>
            <a:pPr marL="0" indent="0" algn="l"/>
            <a:r>
              <a:rPr lang="hr-BA" dirty="0"/>
              <a:t>L</a:t>
            </a:r>
            <a:r>
              <a:rPr lang="en-US" dirty="0"/>
              <a:t>inked with </a:t>
            </a:r>
            <a:r>
              <a:rPr lang="hr-BA" dirty="0"/>
              <a:t>a resolution of conflicts arising amid intercultural inclusion processes, as well as </a:t>
            </a:r>
            <a:r>
              <a:rPr lang="en-US" dirty="0"/>
              <a:t>specific policies on integration/inclusion of people with diverse </a:t>
            </a:r>
            <a:r>
              <a:rPr lang="hr-BA" dirty="0"/>
              <a:t>cultural</a:t>
            </a:r>
            <a:r>
              <a:rPr lang="en-US" dirty="0"/>
              <a:t> backgrounds</a:t>
            </a:r>
            <a:r>
              <a:rPr lang="hr-BA" dirty="0"/>
              <a:t>, </a:t>
            </a:r>
            <a:r>
              <a:rPr lang="en-US" sz="2400" dirty="0">
                <a:effectLst/>
                <a:ea typeface="Calibri" panose="020F0502020204030204" pitchFamily="34" charset="0"/>
              </a:rPr>
              <a:t>associated wit</a:t>
            </a:r>
            <a:r>
              <a:rPr lang="hr-BA" sz="2400" dirty="0">
                <a:effectLst/>
                <a:ea typeface="Calibri" panose="020F0502020204030204" pitchFamily="34" charset="0"/>
              </a:rPr>
              <a:t>h </a:t>
            </a:r>
            <a:r>
              <a:rPr lang="en-US" sz="2400" dirty="0">
                <a:effectLst/>
                <a:ea typeface="Calibri" panose="020F0502020204030204" pitchFamily="34" charset="0"/>
              </a:rPr>
              <a:t>European/national integration o</a:t>
            </a:r>
            <a:r>
              <a:rPr lang="hr-BA" sz="2400" dirty="0">
                <a:effectLst/>
                <a:ea typeface="Calibri" panose="020F0502020204030204" pitchFamily="34" charset="0"/>
              </a:rPr>
              <a:t>r</a:t>
            </a:r>
            <a:r>
              <a:rPr lang="en-US" sz="2400" dirty="0">
                <a:effectLst/>
                <a:ea typeface="Calibri" panose="020F0502020204030204" pitchFamily="34" charset="0"/>
              </a:rPr>
              <a:t> inclusion policies </a:t>
            </a:r>
            <a:endParaRPr lang="en-US" dirty="0"/>
          </a:p>
        </p:txBody>
      </p:sp>
      <p:sp>
        <p:nvSpPr>
          <p:cNvPr id="2" name="Text Placeholder 1">
            <a:extLst>
              <a:ext uri="{FF2B5EF4-FFF2-40B4-BE49-F238E27FC236}">
                <a16:creationId xmlns:a16="http://schemas.microsoft.com/office/drawing/2014/main" id="{9502523C-1FBF-694D-A493-E6D7659C5577}"/>
              </a:ext>
            </a:extLst>
          </p:cNvPr>
          <p:cNvSpPr>
            <a:spLocks noGrp="1"/>
          </p:cNvSpPr>
          <p:nvPr>
            <p:ph type="body" sz="quarter" idx="16"/>
          </p:nvPr>
        </p:nvSpPr>
        <p:spPr/>
        <p:txBody>
          <a:bodyPr>
            <a:normAutofit lnSpcReduction="10000"/>
          </a:bodyPr>
          <a:lstStyle/>
          <a:p>
            <a:r>
              <a:rPr lang="hr-BA" dirty="0"/>
              <a:t>I</a:t>
            </a:r>
            <a:r>
              <a:rPr lang="en-US" dirty="0" err="1"/>
              <a:t>ntercultural</a:t>
            </a:r>
            <a:r>
              <a:rPr lang="en-US" dirty="0"/>
              <a:t> mediation</a:t>
            </a:r>
          </a:p>
          <a:p>
            <a:endParaRPr lang="en-US" dirty="0"/>
          </a:p>
        </p:txBody>
      </p:sp>
      <p:sp>
        <p:nvSpPr>
          <p:cNvPr id="4" name="Text Placeholder 3">
            <a:extLst>
              <a:ext uri="{FF2B5EF4-FFF2-40B4-BE49-F238E27FC236}">
                <a16:creationId xmlns:a16="http://schemas.microsoft.com/office/drawing/2014/main" id="{D3D0AF81-4613-2049-A461-4D26B11D940C}"/>
              </a:ext>
            </a:extLst>
          </p:cNvPr>
          <p:cNvSpPr>
            <a:spLocks noGrp="1"/>
          </p:cNvSpPr>
          <p:nvPr>
            <p:ph type="body" sz="quarter" idx="19"/>
          </p:nvPr>
        </p:nvSpPr>
        <p:spPr>
          <a:xfrm>
            <a:off x="6600377" y="3704444"/>
            <a:ext cx="4957908" cy="2396533"/>
          </a:xfrm>
        </p:spPr>
        <p:txBody>
          <a:bodyPr>
            <a:normAutofit/>
          </a:bodyPr>
          <a:lstStyle/>
          <a:p>
            <a:pPr marL="0" indent="0" algn="l"/>
            <a:r>
              <a:rPr lang="hr-BA" dirty="0"/>
              <a:t>The legal process which involves legislation, often courts and official decisions, often a judge. Real civil disputes, real formal roles. Designed more for precise conflict resolution, than for inclusion</a:t>
            </a:r>
            <a:endParaRPr lang="en-US" dirty="0"/>
          </a:p>
        </p:txBody>
      </p:sp>
      <p:sp>
        <p:nvSpPr>
          <p:cNvPr id="5" name="Text Placeholder 4">
            <a:extLst>
              <a:ext uri="{FF2B5EF4-FFF2-40B4-BE49-F238E27FC236}">
                <a16:creationId xmlns:a16="http://schemas.microsoft.com/office/drawing/2014/main" id="{817FC06B-D4D7-7C48-A9E1-9C8C38FB3913}"/>
              </a:ext>
            </a:extLst>
          </p:cNvPr>
          <p:cNvSpPr>
            <a:spLocks noGrp="1"/>
          </p:cNvSpPr>
          <p:nvPr>
            <p:ph type="body" sz="quarter" idx="20"/>
          </p:nvPr>
        </p:nvSpPr>
        <p:spPr/>
        <p:txBody>
          <a:bodyPr>
            <a:normAutofit lnSpcReduction="10000"/>
          </a:bodyPr>
          <a:lstStyle/>
          <a:p>
            <a:r>
              <a:rPr lang="hr-BA" dirty="0"/>
              <a:t>Formal mediation</a:t>
            </a:r>
            <a:endParaRPr lang="en-US" dirty="0"/>
          </a:p>
        </p:txBody>
      </p:sp>
      <p:sp>
        <p:nvSpPr>
          <p:cNvPr id="27" name="Shape 2617">
            <a:extLst>
              <a:ext uri="{FF2B5EF4-FFF2-40B4-BE49-F238E27FC236}">
                <a16:creationId xmlns:a16="http://schemas.microsoft.com/office/drawing/2014/main" id="{4CC52F16-351F-1F47-8493-3F81566864F0}"/>
              </a:ext>
            </a:extLst>
          </p:cNvPr>
          <p:cNvSpPr/>
          <p:nvPr/>
        </p:nvSpPr>
        <p:spPr>
          <a:xfrm>
            <a:off x="2543964" y="1400142"/>
            <a:ext cx="763116" cy="624437"/>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pic>
        <p:nvPicPr>
          <p:cNvPr id="7" name="Graphic 6" descr="Handshake outline">
            <a:extLst>
              <a:ext uri="{FF2B5EF4-FFF2-40B4-BE49-F238E27FC236}">
                <a16:creationId xmlns:a16="http://schemas.microsoft.com/office/drawing/2014/main" id="{23DDE4EA-87CC-4B7C-86D8-A40275D419C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57716" y="1400142"/>
            <a:ext cx="984812" cy="984812"/>
          </a:xfrm>
          <a:prstGeom prst="rect">
            <a:avLst/>
          </a:prstGeom>
        </p:spPr>
      </p:pic>
      <p:sp>
        <p:nvSpPr>
          <p:cNvPr id="6" name="TextBox 5">
            <a:extLst>
              <a:ext uri="{FF2B5EF4-FFF2-40B4-BE49-F238E27FC236}">
                <a16:creationId xmlns:a16="http://schemas.microsoft.com/office/drawing/2014/main" id="{489D6722-04D8-4666-8C0D-A20E79FEA4FE}"/>
              </a:ext>
            </a:extLst>
          </p:cNvPr>
          <p:cNvSpPr txBox="1"/>
          <p:nvPr/>
        </p:nvSpPr>
        <p:spPr>
          <a:xfrm>
            <a:off x="5557837" y="580593"/>
            <a:ext cx="1076325" cy="2215991"/>
          </a:xfrm>
          <a:prstGeom prst="rect">
            <a:avLst/>
          </a:prstGeom>
          <a:noFill/>
        </p:spPr>
        <p:txBody>
          <a:bodyPr wrap="square" rtlCol="0">
            <a:spAutoFit/>
          </a:bodyPr>
          <a:lstStyle/>
          <a:p>
            <a:r>
              <a:rPr lang="en-US" sz="13800">
                <a:solidFill>
                  <a:schemeClr val="bg1"/>
                </a:solidFill>
              </a:rPr>
              <a:t>≠</a:t>
            </a:r>
          </a:p>
        </p:txBody>
      </p:sp>
    </p:spTree>
    <p:extLst>
      <p:ext uri="{BB962C8B-B14F-4D97-AF65-F5344CB8AC3E}">
        <p14:creationId xmlns:p14="http://schemas.microsoft.com/office/powerpoint/2010/main" val="2182585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617">
            <a:extLst>
              <a:ext uri="{FF2B5EF4-FFF2-40B4-BE49-F238E27FC236}">
                <a16:creationId xmlns:a16="http://schemas.microsoft.com/office/drawing/2014/main" id="{F114E187-B948-ED41-A5E7-EE331C3494A2}"/>
              </a:ext>
            </a:extLst>
          </p:cNvPr>
          <p:cNvSpPr/>
          <p:nvPr/>
        </p:nvSpPr>
        <p:spPr>
          <a:xfrm>
            <a:off x="5714331" y="2151904"/>
            <a:ext cx="763338" cy="669821"/>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30" name="Shape 2624">
            <a:extLst>
              <a:ext uri="{FF2B5EF4-FFF2-40B4-BE49-F238E27FC236}">
                <a16:creationId xmlns:a16="http://schemas.microsoft.com/office/drawing/2014/main" id="{3D370AF8-E1C5-B84D-B26C-DB0E61DCFE41}"/>
              </a:ext>
            </a:extLst>
          </p:cNvPr>
          <p:cNvSpPr/>
          <p:nvPr/>
        </p:nvSpPr>
        <p:spPr>
          <a:xfrm>
            <a:off x="1437257" y="2247362"/>
            <a:ext cx="684477" cy="582221"/>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2" name="Text Placeholder 1">
            <a:extLst>
              <a:ext uri="{FF2B5EF4-FFF2-40B4-BE49-F238E27FC236}">
                <a16:creationId xmlns:a16="http://schemas.microsoft.com/office/drawing/2014/main" id="{74F624DF-CC65-1E4C-A4AB-47315BBB716B}"/>
              </a:ext>
            </a:extLst>
          </p:cNvPr>
          <p:cNvSpPr>
            <a:spLocks noGrp="1"/>
          </p:cNvSpPr>
          <p:nvPr>
            <p:ph type="body" sz="quarter" idx="21"/>
          </p:nvPr>
        </p:nvSpPr>
        <p:spPr/>
        <p:txBody>
          <a:bodyPr>
            <a:normAutofit/>
          </a:bodyPr>
          <a:lstStyle/>
          <a:p>
            <a:pPr marL="0" indent="0"/>
            <a:r>
              <a:rPr lang="en-US" sz="1600" dirty="0"/>
              <a:t>Improve the exercise of political and social citizenship of newcomers</a:t>
            </a:r>
          </a:p>
          <a:p>
            <a:endParaRPr lang="en-US" sz="1600" dirty="0"/>
          </a:p>
        </p:txBody>
      </p:sp>
      <p:sp>
        <p:nvSpPr>
          <p:cNvPr id="3" name="Text Placeholder 2">
            <a:extLst>
              <a:ext uri="{FF2B5EF4-FFF2-40B4-BE49-F238E27FC236}">
                <a16:creationId xmlns:a16="http://schemas.microsoft.com/office/drawing/2014/main" id="{6371182B-332F-AD4F-BFF7-149A4C9AB701}"/>
              </a:ext>
            </a:extLst>
          </p:cNvPr>
          <p:cNvSpPr>
            <a:spLocks noGrp="1"/>
          </p:cNvSpPr>
          <p:nvPr>
            <p:ph type="body" sz="quarter" idx="25"/>
          </p:nvPr>
        </p:nvSpPr>
        <p:spPr/>
        <p:txBody>
          <a:bodyPr>
            <a:normAutofit fontScale="92500" lnSpcReduction="10000"/>
          </a:bodyPr>
          <a:lstStyle/>
          <a:p>
            <a:r>
              <a:rPr lang="hr-BA" dirty="0"/>
              <a:t>CITIZENSHIP</a:t>
            </a:r>
            <a:endParaRPr lang="en-US" dirty="0"/>
          </a:p>
        </p:txBody>
      </p:sp>
      <p:sp>
        <p:nvSpPr>
          <p:cNvPr id="5" name="Text Placeholder 4">
            <a:extLst>
              <a:ext uri="{FF2B5EF4-FFF2-40B4-BE49-F238E27FC236}">
                <a16:creationId xmlns:a16="http://schemas.microsoft.com/office/drawing/2014/main" id="{BC6C637B-723B-3A49-B13A-E7C213FA58B9}"/>
              </a:ext>
            </a:extLst>
          </p:cNvPr>
          <p:cNvSpPr>
            <a:spLocks noGrp="1"/>
          </p:cNvSpPr>
          <p:nvPr>
            <p:ph type="body" sz="quarter" idx="30"/>
          </p:nvPr>
        </p:nvSpPr>
        <p:spPr/>
        <p:txBody>
          <a:bodyPr>
            <a:normAutofit/>
          </a:bodyPr>
          <a:lstStyle/>
          <a:p>
            <a:pPr marL="0" indent="0"/>
            <a:r>
              <a:rPr lang="en-US" sz="1600" dirty="0"/>
              <a:t>Improve access (formal or informal) to support networks that promote a sense of belonging</a:t>
            </a:r>
          </a:p>
        </p:txBody>
      </p:sp>
      <p:sp>
        <p:nvSpPr>
          <p:cNvPr id="6" name="Text Placeholder 5">
            <a:extLst>
              <a:ext uri="{FF2B5EF4-FFF2-40B4-BE49-F238E27FC236}">
                <a16:creationId xmlns:a16="http://schemas.microsoft.com/office/drawing/2014/main" id="{651D8802-B8B6-124C-AE95-0953CDEE9184}"/>
              </a:ext>
            </a:extLst>
          </p:cNvPr>
          <p:cNvSpPr>
            <a:spLocks noGrp="1"/>
          </p:cNvSpPr>
          <p:nvPr>
            <p:ph type="body" sz="quarter" idx="31"/>
          </p:nvPr>
        </p:nvSpPr>
        <p:spPr/>
        <p:txBody>
          <a:bodyPr>
            <a:normAutofit fontScale="92500" lnSpcReduction="10000"/>
          </a:bodyPr>
          <a:lstStyle/>
          <a:p>
            <a:r>
              <a:rPr lang="hr-BA" dirty="0"/>
              <a:t>BELONGING</a:t>
            </a:r>
            <a:endParaRPr lang="en-US" dirty="0"/>
          </a:p>
        </p:txBody>
      </p:sp>
      <p:sp>
        <p:nvSpPr>
          <p:cNvPr id="7" name="Text Placeholder 6">
            <a:extLst>
              <a:ext uri="{FF2B5EF4-FFF2-40B4-BE49-F238E27FC236}">
                <a16:creationId xmlns:a16="http://schemas.microsoft.com/office/drawing/2014/main" id="{920BB7AE-541B-9F44-916A-56493AAF8D00}"/>
              </a:ext>
            </a:extLst>
          </p:cNvPr>
          <p:cNvSpPr>
            <a:spLocks noGrp="1"/>
          </p:cNvSpPr>
          <p:nvPr>
            <p:ph type="body" sz="quarter" idx="32"/>
          </p:nvPr>
        </p:nvSpPr>
        <p:spPr/>
        <p:txBody>
          <a:bodyPr>
            <a:normAutofit/>
          </a:bodyPr>
          <a:lstStyle/>
          <a:p>
            <a:pPr marL="0" indent="0"/>
            <a:r>
              <a:rPr lang="en-US" sz="1600" dirty="0"/>
              <a:t>Connect/Bridge different cultures</a:t>
            </a:r>
          </a:p>
          <a:p>
            <a:endParaRPr lang="en-US" sz="1600" dirty="0"/>
          </a:p>
        </p:txBody>
      </p:sp>
      <p:sp>
        <p:nvSpPr>
          <p:cNvPr id="8" name="Text Placeholder 7">
            <a:extLst>
              <a:ext uri="{FF2B5EF4-FFF2-40B4-BE49-F238E27FC236}">
                <a16:creationId xmlns:a16="http://schemas.microsoft.com/office/drawing/2014/main" id="{4FFF9BC9-FCEE-3C4C-B13A-6F2EC842F410}"/>
              </a:ext>
            </a:extLst>
          </p:cNvPr>
          <p:cNvSpPr>
            <a:spLocks noGrp="1"/>
          </p:cNvSpPr>
          <p:nvPr>
            <p:ph type="body" sz="quarter" idx="33"/>
          </p:nvPr>
        </p:nvSpPr>
        <p:spPr/>
        <p:txBody>
          <a:bodyPr>
            <a:normAutofit fontScale="92500" lnSpcReduction="10000"/>
          </a:bodyPr>
          <a:lstStyle/>
          <a:p>
            <a:r>
              <a:rPr lang="hr-BA" dirty="0"/>
              <a:t>CONNECTION</a:t>
            </a:r>
            <a:endParaRPr lang="en-US" dirty="0"/>
          </a:p>
        </p:txBody>
      </p:sp>
      <p:sp>
        <p:nvSpPr>
          <p:cNvPr id="9" name="Text Placeholder 8">
            <a:extLst>
              <a:ext uri="{FF2B5EF4-FFF2-40B4-BE49-F238E27FC236}">
                <a16:creationId xmlns:a16="http://schemas.microsoft.com/office/drawing/2014/main" id="{D1839EA3-EDA8-5B4E-96CA-37E10CBAC0D8}"/>
              </a:ext>
            </a:extLst>
          </p:cNvPr>
          <p:cNvSpPr>
            <a:spLocks noGrp="1"/>
          </p:cNvSpPr>
          <p:nvPr>
            <p:ph type="body" sz="quarter" idx="34"/>
          </p:nvPr>
        </p:nvSpPr>
        <p:spPr/>
        <p:txBody>
          <a:bodyPr/>
          <a:lstStyle/>
          <a:p>
            <a:pPr marL="0" indent="0"/>
            <a:r>
              <a:rPr lang="en-US" sz="1600" dirty="0"/>
              <a:t>Promote positive role models </a:t>
            </a:r>
          </a:p>
          <a:p>
            <a:endParaRPr lang="en-US" dirty="0"/>
          </a:p>
        </p:txBody>
      </p:sp>
      <p:sp>
        <p:nvSpPr>
          <p:cNvPr id="10" name="Text Placeholder 9">
            <a:extLst>
              <a:ext uri="{FF2B5EF4-FFF2-40B4-BE49-F238E27FC236}">
                <a16:creationId xmlns:a16="http://schemas.microsoft.com/office/drawing/2014/main" id="{1F5AE875-B5B8-D34B-B4A9-3E5BB3EC3FA6}"/>
              </a:ext>
            </a:extLst>
          </p:cNvPr>
          <p:cNvSpPr>
            <a:spLocks noGrp="1"/>
          </p:cNvSpPr>
          <p:nvPr>
            <p:ph type="body" sz="quarter" idx="35"/>
          </p:nvPr>
        </p:nvSpPr>
        <p:spPr/>
        <p:txBody>
          <a:bodyPr>
            <a:normAutofit fontScale="92500" lnSpcReduction="10000"/>
          </a:bodyPr>
          <a:lstStyle/>
          <a:p>
            <a:r>
              <a:rPr lang="hr-BA" dirty="0"/>
              <a:t>ROLE MODELS</a:t>
            </a:r>
            <a:endParaRPr lang="en-US" dirty="0"/>
          </a:p>
        </p:txBody>
      </p:sp>
      <p:sp>
        <p:nvSpPr>
          <p:cNvPr id="11" name="Text Placeholder 10">
            <a:extLst>
              <a:ext uri="{FF2B5EF4-FFF2-40B4-BE49-F238E27FC236}">
                <a16:creationId xmlns:a16="http://schemas.microsoft.com/office/drawing/2014/main" id="{C9A92290-84AD-1841-86DD-B51D5D099E96}"/>
              </a:ext>
            </a:extLst>
          </p:cNvPr>
          <p:cNvSpPr>
            <a:spLocks noGrp="1"/>
          </p:cNvSpPr>
          <p:nvPr>
            <p:ph type="body" sz="quarter" idx="4294967295"/>
          </p:nvPr>
        </p:nvSpPr>
        <p:spPr>
          <a:xfrm>
            <a:off x="9412021" y="4848034"/>
            <a:ext cx="2061046" cy="1237497"/>
          </a:xfrm>
        </p:spPr>
        <p:txBody>
          <a:bodyPr>
            <a:normAutofit/>
          </a:bodyPr>
          <a:lstStyle/>
          <a:p>
            <a:pPr marL="0" indent="0" algn="ctr">
              <a:buNone/>
            </a:pPr>
            <a:r>
              <a:rPr lang="en-US" sz="1600" dirty="0">
                <a:solidFill>
                  <a:srgbClr val="7F7F7F"/>
                </a:solidFill>
              </a:rPr>
              <a:t>Promote new habits/</a:t>
            </a:r>
            <a:r>
              <a:rPr lang="hr-BA" sz="1600" dirty="0">
                <a:solidFill>
                  <a:srgbClr val="7F7F7F"/>
                </a:solidFill>
              </a:rPr>
              <a:t>behaviours</a:t>
            </a:r>
            <a:r>
              <a:rPr lang="en-US" sz="1600" dirty="0">
                <a:solidFill>
                  <a:srgbClr val="7F7F7F"/>
                </a:solidFill>
              </a:rPr>
              <a:t> </a:t>
            </a:r>
          </a:p>
          <a:p>
            <a:pPr marL="0" indent="0">
              <a:buNone/>
            </a:pPr>
            <a:endParaRPr lang="en-US" sz="1600" dirty="0">
              <a:solidFill>
                <a:srgbClr val="7F7F7F"/>
              </a:solidFill>
            </a:endParaRPr>
          </a:p>
        </p:txBody>
      </p:sp>
      <p:sp>
        <p:nvSpPr>
          <p:cNvPr id="12" name="Text Placeholder 11">
            <a:extLst>
              <a:ext uri="{FF2B5EF4-FFF2-40B4-BE49-F238E27FC236}">
                <a16:creationId xmlns:a16="http://schemas.microsoft.com/office/drawing/2014/main" id="{D1190EF4-7B21-484E-8279-5C4C92270DCA}"/>
              </a:ext>
            </a:extLst>
          </p:cNvPr>
          <p:cNvSpPr>
            <a:spLocks noGrp="1"/>
          </p:cNvSpPr>
          <p:nvPr>
            <p:ph type="body" sz="quarter" idx="4294967295"/>
          </p:nvPr>
        </p:nvSpPr>
        <p:spPr>
          <a:xfrm>
            <a:off x="9399324" y="4353360"/>
            <a:ext cx="2061046" cy="335052"/>
          </a:xfrm>
        </p:spPr>
        <p:txBody>
          <a:bodyPr>
            <a:noAutofit/>
          </a:bodyPr>
          <a:lstStyle/>
          <a:p>
            <a:pPr marL="0" indent="0" algn="ctr">
              <a:buNone/>
            </a:pPr>
            <a:r>
              <a:rPr lang="hr-BA" sz="1900" b="1" dirty="0">
                <a:solidFill>
                  <a:srgbClr val="B5D681"/>
                </a:solidFill>
              </a:rPr>
              <a:t>NEW HABITS</a:t>
            </a:r>
            <a:endParaRPr lang="en-US" sz="1900" b="1" dirty="0">
              <a:solidFill>
                <a:srgbClr val="B5D681"/>
              </a:solidFill>
            </a:endParaRPr>
          </a:p>
        </p:txBody>
      </p:sp>
      <p:sp>
        <p:nvSpPr>
          <p:cNvPr id="4" name="Text Placeholder 3">
            <a:extLst>
              <a:ext uri="{FF2B5EF4-FFF2-40B4-BE49-F238E27FC236}">
                <a16:creationId xmlns:a16="http://schemas.microsoft.com/office/drawing/2014/main" id="{3A04BE2A-FA48-684F-9618-3A6DD0C84E5C}"/>
              </a:ext>
            </a:extLst>
          </p:cNvPr>
          <p:cNvSpPr>
            <a:spLocks noGrp="1"/>
          </p:cNvSpPr>
          <p:nvPr>
            <p:ph type="body" sz="quarter" idx="29"/>
          </p:nvPr>
        </p:nvSpPr>
        <p:spPr/>
        <p:txBody>
          <a:bodyPr>
            <a:normAutofit/>
          </a:bodyPr>
          <a:lstStyle/>
          <a:p>
            <a:r>
              <a:rPr lang="en-GB" sz="3200" b="1" dirty="0">
                <a:effectLst/>
                <a:ea typeface="Calibri" panose="020F0502020204030204" pitchFamily="34" charset="0"/>
              </a:rPr>
              <a:t>How can intercultural mediation contribute to social inclusion?  </a:t>
            </a:r>
          </a:p>
          <a:p>
            <a:endParaRPr lang="en-US" sz="3200" dirty="0"/>
          </a:p>
        </p:txBody>
      </p:sp>
      <p:pic>
        <p:nvPicPr>
          <p:cNvPr id="16" name="Graphic 15" descr="Grinning face outline with solid fill">
            <a:extLst>
              <a:ext uri="{FF2B5EF4-FFF2-40B4-BE49-F238E27FC236}">
                <a16:creationId xmlns:a16="http://schemas.microsoft.com/office/drawing/2014/main" id="{E2049086-CC4D-4811-AFCC-9266ADCD7BA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72647" y="2074783"/>
            <a:ext cx="914400" cy="914400"/>
          </a:xfrm>
          <a:prstGeom prst="rect">
            <a:avLst/>
          </a:prstGeom>
        </p:spPr>
      </p:pic>
      <p:pic>
        <p:nvPicPr>
          <p:cNvPr id="20" name="Graphic 19" descr="Architecture outline">
            <a:extLst>
              <a:ext uri="{FF2B5EF4-FFF2-40B4-BE49-F238E27FC236}">
                <a16:creationId xmlns:a16="http://schemas.microsoft.com/office/drawing/2014/main" id="{1AB58F9B-A7FD-44BA-A8C0-D3B29E8A674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01006" y="2081272"/>
            <a:ext cx="914400" cy="914400"/>
          </a:xfrm>
          <a:prstGeom prst="rect">
            <a:avLst/>
          </a:prstGeom>
        </p:spPr>
      </p:pic>
      <p:pic>
        <p:nvPicPr>
          <p:cNvPr id="22" name="Graphic 21" descr="Female Profile outline">
            <a:extLst>
              <a:ext uri="{FF2B5EF4-FFF2-40B4-BE49-F238E27FC236}">
                <a16:creationId xmlns:a16="http://schemas.microsoft.com/office/drawing/2014/main" id="{942C411B-22FB-4B7F-B69F-C1E8747447E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18069" y="2074783"/>
            <a:ext cx="914400" cy="914400"/>
          </a:xfrm>
          <a:prstGeom prst="rect">
            <a:avLst/>
          </a:prstGeom>
        </p:spPr>
      </p:pic>
    </p:spTree>
    <p:extLst>
      <p:ext uri="{BB962C8B-B14F-4D97-AF65-F5344CB8AC3E}">
        <p14:creationId xmlns:p14="http://schemas.microsoft.com/office/powerpoint/2010/main" val="296470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group of women posing for a photo&#10;&#10;Description automatically generated with medium confidence">
            <a:extLst>
              <a:ext uri="{FF2B5EF4-FFF2-40B4-BE49-F238E27FC236}">
                <a16:creationId xmlns:a16="http://schemas.microsoft.com/office/drawing/2014/main" id="{64D5D894-572A-4F4D-A1DF-29682D009AE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0" y="2138361"/>
            <a:ext cx="12191999" cy="3387725"/>
          </a:xfrm>
        </p:spPr>
      </p:pic>
      <p:sp>
        <p:nvSpPr>
          <p:cNvPr id="2" name="Rectangle 1">
            <a:extLst>
              <a:ext uri="{FF2B5EF4-FFF2-40B4-BE49-F238E27FC236}">
                <a16:creationId xmlns:a16="http://schemas.microsoft.com/office/drawing/2014/main" id="{5F39EE38-11B7-4D57-8213-3726616444F6}"/>
              </a:ext>
            </a:extLst>
          </p:cNvPr>
          <p:cNvSpPr/>
          <p:nvPr/>
        </p:nvSpPr>
        <p:spPr>
          <a:xfrm>
            <a:off x="3028336" y="3981751"/>
            <a:ext cx="6105832" cy="775681"/>
          </a:xfrm>
          <a:prstGeom prst="rect">
            <a:avLst/>
          </a:prstGeom>
          <a:solidFill>
            <a:srgbClr val="28AF95">
              <a:alpha val="86000"/>
            </a:srgbClr>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CA8A15C9-08BC-BF41-B446-844E297D470C}"/>
              </a:ext>
            </a:extLst>
          </p:cNvPr>
          <p:cNvSpPr>
            <a:spLocks noGrp="1"/>
          </p:cNvSpPr>
          <p:nvPr>
            <p:ph type="body" sz="quarter" idx="15"/>
          </p:nvPr>
        </p:nvSpPr>
        <p:spPr>
          <a:xfrm>
            <a:off x="1730783" y="4023631"/>
            <a:ext cx="8839202" cy="775681"/>
          </a:xfrm>
        </p:spPr>
        <p:txBody>
          <a:bodyPr/>
          <a:lstStyle/>
          <a:p>
            <a:r>
              <a:rPr lang="en-US" sz="4000"/>
              <a:t>Open Education Resources</a:t>
            </a:r>
          </a:p>
        </p:txBody>
      </p:sp>
      <p:sp>
        <p:nvSpPr>
          <p:cNvPr id="4" name="Rectangle 3">
            <a:extLst>
              <a:ext uri="{FF2B5EF4-FFF2-40B4-BE49-F238E27FC236}">
                <a16:creationId xmlns:a16="http://schemas.microsoft.com/office/drawing/2014/main" id="{83785593-4CD6-4DA3-BCCB-425D11255878}"/>
              </a:ext>
            </a:extLst>
          </p:cNvPr>
          <p:cNvSpPr/>
          <p:nvPr/>
        </p:nvSpPr>
        <p:spPr>
          <a:xfrm>
            <a:off x="2133906" y="4841193"/>
            <a:ext cx="7983488" cy="2016808"/>
          </a:xfrm>
          <a:prstGeom prst="rect">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0A0BD539-FB71-A342-90B5-30F27290639E}"/>
              </a:ext>
            </a:extLst>
          </p:cNvPr>
          <p:cNvSpPr>
            <a:spLocks noGrp="1"/>
          </p:cNvSpPr>
          <p:nvPr>
            <p:ph type="body" sz="quarter" idx="16"/>
          </p:nvPr>
        </p:nvSpPr>
        <p:spPr>
          <a:xfrm>
            <a:off x="2502616" y="5223560"/>
            <a:ext cx="7295535" cy="1252074"/>
          </a:xfrm>
        </p:spPr>
        <p:txBody>
          <a:bodyPr>
            <a:normAutofit fontScale="92500" lnSpcReduction="20000"/>
          </a:bodyPr>
          <a:lstStyle/>
          <a:p>
            <a:r>
              <a:rPr lang="hr-BA" sz="2800"/>
              <a:t>A unique approach to </a:t>
            </a:r>
            <a:r>
              <a:rPr lang="en-US" sz="2800" i="0" u="none" strike="noStrike" baseline="0"/>
              <a:t>deliver mediation skills training to</a:t>
            </a:r>
            <a:r>
              <a:rPr lang="hr-BA" sz="2800" i="0" u="none" strike="noStrike" baseline="0"/>
              <a:t> adult</a:t>
            </a:r>
            <a:r>
              <a:rPr lang="en-US" sz="2800" i="0" u="none" strike="noStrike" baseline="0"/>
              <a:t> learners in creative, dynamic ways</a:t>
            </a:r>
            <a:r>
              <a:rPr lang="hr-BA" sz="2800" i="0" u="none" strike="noStrike" baseline="0"/>
              <a:t>,</a:t>
            </a:r>
            <a:r>
              <a:rPr lang="en-US" sz="2800" i="0" u="none" strike="noStrike" baseline="0"/>
              <a:t> allowing them to maximise inclusion</a:t>
            </a:r>
            <a:r>
              <a:rPr lang="hr-BA" sz="2800" i="0" u="none" strike="noStrike" baseline="0"/>
              <a:t> </a:t>
            </a:r>
            <a:r>
              <a:rPr lang="en-US" sz="2800" i="0" u="none" strike="noStrike" baseline="0"/>
              <a:t>through mediation.</a:t>
            </a:r>
            <a:endParaRPr lang="en-US" sz="2800"/>
          </a:p>
        </p:txBody>
      </p:sp>
      <p:sp>
        <p:nvSpPr>
          <p:cNvPr id="3" name="TextBox 2">
            <a:extLst>
              <a:ext uri="{FF2B5EF4-FFF2-40B4-BE49-F238E27FC236}">
                <a16:creationId xmlns:a16="http://schemas.microsoft.com/office/drawing/2014/main" id="{E7FC33C2-57AC-4925-A175-5DDD2D885DDD}"/>
              </a:ext>
            </a:extLst>
          </p:cNvPr>
          <p:cNvSpPr txBox="1"/>
          <p:nvPr/>
        </p:nvSpPr>
        <p:spPr>
          <a:xfrm>
            <a:off x="2133906" y="1116180"/>
            <a:ext cx="4244560" cy="830997"/>
          </a:xfrm>
          <a:prstGeom prst="rect">
            <a:avLst/>
          </a:prstGeom>
          <a:noFill/>
        </p:spPr>
        <p:txBody>
          <a:bodyPr wrap="none" rtlCol="0">
            <a:spAutoFit/>
          </a:bodyPr>
          <a:lstStyle/>
          <a:p>
            <a:r>
              <a:rPr lang="hr-BA" sz="4800" b="1">
                <a:solidFill>
                  <a:srgbClr val="28AF95"/>
                </a:solidFill>
              </a:rPr>
              <a:t>Welcome to</a:t>
            </a:r>
            <a:r>
              <a:rPr lang="en-IE" sz="4800" b="1">
                <a:solidFill>
                  <a:srgbClr val="28AF95"/>
                </a:solidFill>
              </a:rPr>
              <a:t> the</a:t>
            </a:r>
            <a:endParaRPr lang="en-US" sz="4800" b="1">
              <a:solidFill>
                <a:srgbClr val="28AF95"/>
              </a:solidFill>
            </a:endParaRPr>
          </a:p>
        </p:txBody>
      </p:sp>
    </p:spTree>
    <p:extLst>
      <p:ext uri="{BB962C8B-B14F-4D97-AF65-F5344CB8AC3E}">
        <p14:creationId xmlns:p14="http://schemas.microsoft.com/office/powerpoint/2010/main" val="149501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2624">
            <a:extLst>
              <a:ext uri="{FF2B5EF4-FFF2-40B4-BE49-F238E27FC236}">
                <a16:creationId xmlns:a16="http://schemas.microsoft.com/office/drawing/2014/main" id="{3D370AF8-E1C5-B84D-B26C-DB0E61DCFE41}"/>
              </a:ext>
            </a:extLst>
          </p:cNvPr>
          <p:cNvSpPr/>
          <p:nvPr/>
        </p:nvSpPr>
        <p:spPr>
          <a:xfrm>
            <a:off x="1683828" y="2221465"/>
            <a:ext cx="530700" cy="530698"/>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2" name="Text Placeholder 1">
            <a:extLst>
              <a:ext uri="{FF2B5EF4-FFF2-40B4-BE49-F238E27FC236}">
                <a16:creationId xmlns:a16="http://schemas.microsoft.com/office/drawing/2014/main" id="{74F624DF-CC65-1E4C-A4AB-47315BBB716B}"/>
              </a:ext>
            </a:extLst>
          </p:cNvPr>
          <p:cNvSpPr>
            <a:spLocks noGrp="1"/>
          </p:cNvSpPr>
          <p:nvPr>
            <p:ph type="body" sz="quarter" idx="21"/>
          </p:nvPr>
        </p:nvSpPr>
        <p:spPr>
          <a:xfrm>
            <a:off x="932884" y="4643532"/>
            <a:ext cx="2061046" cy="1237497"/>
          </a:xfrm>
        </p:spPr>
        <p:txBody>
          <a:bodyPr>
            <a:normAutofit/>
          </a:bodyPr>
          <a:lstStyle/>
          <a:p>
            <a:pPr marL="0" indent="0"/>
            <a:r>
              <a:rPr lang="hr-BA" sz="1800" dirty="0"/>
              <a:t>Help support job-seeking process</a:t>
            </a:r>
            <a:endParaRPr lang="en-US" sz="1800" dirty="0"/>
          </a:p>
        </p:txBody>
      </p:sp>
      <p:sp>
        <p:nvSpPr>
          <p:cNvPr id="3" name="Text Placeholder 2">
            <a:extLst>
              <a:ext uri="{FF2B5EF4-FFF2-40B4-BE49-F238E27FC236}">
                <a16:creationId xmlns:a16="http://schemas.microsoft.com/office/drawing/2014/main" id="{6371182B-332F-AD4F-BFF7-149A4C9AB701}"/>
              </a:ext>
            </a:extLst>
          </p:cNvPr>
          <p:cNvSpPr>
            <a:spLocks noGrp="1"/>
          </p:cNvSpPr>
          <p:nvPr>
            <p:ph type="body" sz="quarter" idx="25"/>
          </p:nvPr>
        </p:nvSpPr>
        <p:spPr>
          <a:xfrm>
            <a:off x="918655" y="4157289"/>
            <a:ext cx="2061046" cy="335052"/>
          </a:xfrm>
        </p:spPr>
        <p:txBody>
          <a:bodyPr>
            <a:normAutofit fontScale="92500" lnSpcReduction="10000"/>
          </a:bodyPr>
          <a:lstStyle/>
          <a:p>
            <a:r>
              <a:rPr lang="hr-BA"/>
              <a:t>JOB SUPPORT</a:t>
            </a:r>
            <a:endParaRPr lang="en-US"/>
          </a:p>
        </p:txBody>
      </p:sp>
      <p:sp>
        <p:nvSpPr>
          <p:cNvPr id="5" name="Text Placeholder 4">
            <a:extLst>
              <a:ext uri="{FF2B5EF4-FFF2-40B4-BE49-F238E27FC236}">
                <a16:creationId xmlns:a16="http://schemas.microsoft.com/office/drawing/2014/main" id="{BC6C637B-723B-3A49-B13A-E7C213FA58B9}"/>
              </a:ext>
            </a:extLst>
          </p:cNvPr>
          <p:cNvSpPr>
            <a:spLocks noGrp="1"/>
          </p:cNvSpPr>
          <p:nvPr>
            <p:ph type="body" sz="quarter" idx="30"/>
          </p:nvPr>
        </p:nvSpPr>
        <p:spPr>
          <a:xfrm>
            <a:off x="3495895" y="4610289"/>
            <a:ext cx="2388660" cy="1685736"/>
          </a:xfrm>
        </p:spPr>
        <p:txBody>
          <a:bodyPr>
            <a:normAutofit lnSpcReduction="10000"/>
          </a:bodyPr>
          <a:lstStyle/>
          <a:p>
            <a:pPr marL="0" indent="0"/>
            <a:r>
              <a:rPr lang="en-US" sz="1800" dirty="0"/>
              <a:t>Reduce the risk of conflict, verbal or physical attacks on the newcomers through information and emotional connection with them </a:t>
            </a:r>
          </a:p>
          <a:p>
            <a:endParaRPr lang="en-US" sz="1600" dirty="0"/>
          </a:p>
        </p:txBody>
      </p:sp>
      <p:sp>
        <p:nvSpPr>
          <p:cNvPr id="6" name="Text Placeholder 5">
            <a:extLst>
              <a:ext uri="{FF2B5EF4-FFF2-40B4-BE49-F238E27FC236}">
                <a16:creationId xmlns:a16="http://schemas.microsoft.com/office/drawing/2014/main" id="{651D8802-B8B6-124C-AE95-0953CDEE9184}"/>
              </a:ext>
            </a:extLst>
          </p:cNvPr>
          <p:cNvSpPr>
            <a:spLocks noGrp="1"/>
          </p:cNvSpPr>
          <p:nvPr>
            <p:ph type="body" sz="quarter" idx="31"/>
          </p:nvPr>
        </p:nvSpPr>
        <p:spPr>
          <a:xfrm>
            <a:off x="3659702" y="4151039"/>
            <a:ext cx="2061046" cy="335052"/>
          </a:xfrm>
        </p:spPr>
        <p:txBody>
          <a:bodyPr>
            <a:normAutofit fontScale="92500" lnSpcReduction="10000"/>
          </a:bodyPr>
          <a:lstStyle/>
          <a:p>
            <a:r>
              <a:rPr lang="hr-BA"/>
              <a:t>REDUCE RISKS</a:t>
            </a:r>
            <a:endParaRPr lang="en-US"/>
          </a:p>
        </p:txBody>
      </p:sp>
      <p:sp>
        <p:nvSpPr>
          <p:cNvPr id="7" name="Text Placeholder 6">
            <a:extLst>
              <a:ext uri="{FF2B5EF4-FFF2-40B4-BE49-F238E27FC236}">
                <a16:creationId xmlns:a16="http://schemas.microsoft.com/office/drawing/2014/main" id="{920BB7AE-541B-9F44-916A-56493AAF8D00}"/>
              </a:ext>
            </a:extLst>
          </p:cNvPr>
          <p:cNvSpPr>
            <a:spLocks noGrp="1"/>
          </p:cNvSpPr>
          <p:nvPr>
            <p:ph type="body" sz="quarter" idx="32"/>
          </p:nvPr>
        </p:nvSpPr>
        <p:spPr>
          <a:xfrm>
            <a:off x="5957788" y="4643533"/>
            <a:ext cx="2867025" cy="1581580"/>
          </a:xfrm>
        </p:spPr>
        <p:txBody>
          <a:bodyPr>
            <a:normAutofit fontScale="92500"/>
          </a:bodyPr>
          <a:lstStyle/>
          <a:p>
            <a:pPr marL="0" indent="0"/>
            <a:r>
              <a:rPr lang="en-US" sz="1800" dirty="0"/>
              <a:t>Improve empowerment of newcomers and encourage their participation in raising awareness activities on migration, forced movement, diversity, social inclusion</a:t>
            </a:r>
          </a:p>
          <a:p>
            <a:endParaRPr lang="en-US" sz="1800" dirty="0"/>
          </a:p>
        </p:txBody>
      </p:sp>
      <p:sp>
        <p:nvSpPr>
          <p:cNvPr id="8" name="Text Placeholder 7">
            <a:extLst>
              <a:ext uri="{FF2B5EF4-FFF2-40B4-BE49-F238E27FC236}">
                <a16:creationId xmlns:a16="http://schemas.microsoft.com/office/drawing/2014/main" id="{4FFF9BC9-FCEE-3C4C-B13A-6F2EC842F410}"/>
              </a:ext>
            </a:extLst>
          </p:cNvPr>
          <p:cNvSpPr>
            <a:spLocks noGrp="1"/>
          </p:cNvSpPr>
          <p:nvPr>
            <p:ph type="body" sz="quarter" idx="33"/>
          </p:nvPr>
        </p:nvSpPr>
        <p:spPr>
          <a:xfrm>
            <a:off x="6360778" y="4142585"/>
            <a:ext cx="2061046" cy="335052"/>
          </a:xfrm>
        </p:spPr>
        <p:txBody>
          <a:bodyPr>
            <a:normAutofit fontScale="92500" lnSpcReduction="10000"/>
          </a:bodyPr>
          <a:lstStyle/>
          <a:p>
            <a:r>
              <a:rPr lang="hr-BA"/>
              <a:t>EMPOWERMENT</a:t>
            </a:r>
            <a:endParaRPr lang="en-US"/>
          </a:p>
        </p:txBody>
      </p:sp>
      <p:sp>
        <p:nvSpPr>
          <p:cNvPr id="9" name="Text Placeholder 8">
            <a:extLst>
              <a:ext uri="{FF2B5EF4-FFF2-40B4-BE49-F238E27FC236}">
                <a16:creationId xmlns:a16="http://schemas.microsoft.com/office/drawing/2014/main" id="{D1839EA3-EDA8-5B4E-96CA-37E10CBAC0D8}"/>
              </a:ext>
            </a:extLst>
          </p:cNvPr>
          <p:cNvSpPr>
            <a:spLocks noGrp="1"/>
          </p:cNvSpPr>
          <p:nvPr>
            <p:ph type="body" sz="quarter" idx="34"/>
          </p:nvPr>
        </p:nvSpPr>
        <p:spPr>
          <a:xfrm>
            <a:off x="9195525" y="4643532"/>
            <a:ext cx="2061046" cy="1237497"/>
          </a:xfrm>
        </p:spPr>
        <p:txBody>
          <a:bodyPr>
            <a:normAutofit/>
          </a:bodyPr>
          <a:lstStyle/>
          <a:p>
            <a:pPr marL="0" indent="0"/>
            <a:r>
              <a:rPr lang="hr-BA" sz="1800" dirty="0">
                <a:effectLst/>
                <a:ea typeface="Calibri" panose="020F0502020204030204" pitchFamily="34" charset="0"/>
              </a:rPr>
              <a:t>C</a:t>
            </a:r>
            <a:r>
              <a:rPr lang="en-GB" sz="1800" dirty="0">
                <a:effectLst/>
                <a:ea typeface="Calibri" panose="020F0502020204030204" pitchFamily="34" charset="0"/>
              </a:rPr>
              <a:t>ontribute</a:t>
            </a:r>
            <a:r>
              <a:rPr lang="hr-BA" sz="1800" dirty="0">
                <a:effectLst/>
                <a:ea typeface="Calibri" panose="020F0502020204030204" pitchFamily="34" charset="0"/>
              </a:rPr>
              <a:t>s</a:t>
            </a:r>
            <a:r>
              <a:rPr lang="en-GB" sz="1800" dirty="0">
                <a:effectLst/>
                <a:ea typeface="Calibri" panose="020F0502020204030204" pitchFamily="34" charset="0"/>
              </a:rPr>
              <a:t> to </a:t>
            </a:r>
            <a:r>
              <a:rPr lang="hr-BA" sz="1800" dirty="0">
                <a:effectLst/>
                <a:ea typeface="Calibri" panose="020F0502020204030204" pitchFamily="34" charset="0"/>
              </a:rPr>
              <a:t>the </a:t>
            </a:r>
            <a:r>
              <a:rPr lang="en-GB" sz="1800" dirty="0">
                <a:effectLst/>
                <a:ea typeface="Calibri" panose="020F0502020204030204" pitchFamily="34" charset="0"/>
              </a:rPr>
              <a:t>introduc</a:t>
            </a:r>
            <a:r>
              <a:rPr lang="hr-BA" sz="1800" dirty="0">
                <a:ea typeface="Calibri" panose="020F0502020204030204" pitchFamily="34" charset="0"/>
              </a:rPr>
              <a:t>tion of</a:t>
            </a:r>
            <a:r>
              <a:rPr lang="en-GB" sz="1800" dirty="0">
                <a:effectLst/>
                <a:ea typeface="Calibri" panose="020F0502020204030204" pitchFamily="34" charset="0"/>
              </a:rPr>
              <a:t> diversity in the “system” </a:t>
            </a:r>
            <a:endParaRPr lang="en-US" sz="1800" dirty="0"/>
          </a:p>
          <a:p>
            <a:endParaRPr lang="en-US" sz="1600" dirty="0"/>
          </a:p>
        </p:txBody>
      </p:sp>
      <p:sp>
        <p:nvSpPr>
          <p:cNvPr id="10" name="Text Placeholder 9">
            <a:extLst>
              <a:ext uri="{FF2B5EF4-FFF2-40B4-BE49-F238E27FC236}">
                <a16:creationId xmlns:a16="http://schemas.microsoft.com/office/drawing/2014/main" id="{1F5AE875-B5B8-D34B-B4A9-3E5BB3EC3FA6}"/>
              </a:ext>
            </a:extLst>
          </p:cNvPr>
          <p:cNvSpPr>
            <a:spLocks noGrp="1"/>
          </p:cNvSpPr>
          <p:nvPr>
            <p:ph type="body" sz="quarter" idx="35"/>
          </p:nvPr>
        </p:nvSpPr>
        <p:spPr>
          <a:xfrm>
            <a:off x="9130107" y="4136335"/>
            <a:ext cx="2061046" cy="335052"/>
          </a:xfrm>
        </p:spPr>
        <p:txBody>
          <a:bodyPr>
            <a:normAutofit fontScale="85000" lnSpcReduction="10000"/>
          </a:bodyPr>
          <a:lstStyle/>
          <a:p>
            <a:r>
              <a:rPr lang="hr-BA" dirty="0"/>
              <a:t>SYSTEM DIVERSITY</a:t>
            </a:r>
            <a:endParaRPr lang="en-US" dirty="0"/>
          </a:p>
        </p:txBody>
      </p:sp>
      <p:sp>
        <p:nvSpPr>
          <p:cNvPr id="4" name="Text Placeholder 3">
            <a:extLst>
              <a:ext uri="{FF2B5EF4-FFF2-40B4-BE49-F238E27FC236}">
                <a16:creationId xmlns:a16="http://schemas.microsoft.com/office/drawing/2014/main" id="{3A04BE2A-FA48-684F-9618-3A6DD0C84E5C}"/>
              </a:ext>
            </a:extLst>
          </p:cNvPr>
          <p:cNvSpPr>
            <a:spLocks noGrp="1"/>
          </p:cNvSpPr>
          <p:nvPr>
            <p:ph type="body" sz="quarter" idx="29"/>
          </p:nvPr>
        </p:nvSpPr>
        <p:spPr/>
        <p:txBody>
          <a:bodyPr>
            <a:normAutofit/>
          </a:bodyPr>
          <a:lstStyle/>
          <a:p>
            <a:r>
              <a:rPr lang="en-GB" sz="3200" b="1">
                <a:effectLst/>
                <a:ea typeface="Calibri" panose="020F0502020204030204" pitchFamily="34" charset="0"/>
              </a:rPr>
              <a:t>How can intercultural mediation contribute to social inclusion?  </a:t>
            </a:r>
          </a:p>
          <a:p>
            <a:endParaRPr lang="en-US" sz="3200"/>
          </a:p>
        </p:txBody>
      </p:sp>
      <p:pic>
        <p:nvPicPr>
          <p:cNvPr id="14" name="Graphic 13" descr="Speedometer Low outline">
            <a:extLst>
              <a:ext uri="{FF2B5EF4-FFF2-40B4-BE49-F238E27FC236}">
                <a16:creationId xmlns:a16="http://schemas.microsoft.com/office/drawing/2014/main" id="{6F0DF80E-8997-4F1A-90B8-634BEF43656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33025" y="1921577"/>
            <a:ext cx="914400" cy="914400"/>
          </a:xfrm>
          <a:prstGeom prst="rect">
            <a:avLst/>
          </a:prstGeom>
        </p:spPr>
      </p:pic>
      <p:pic>
        <p:nvPicPr>
          <p:cNvPr id="16" name="Graphic 15" descr="User Crown Male outline">
            <a:extLst>
              <a:ext uri="{FF2B5EF4-FFF2-40B4-BE49-F238E27FC236}">
                <a16:creationId xmlns:a16="http://schemas.microsoft.com/office/drawing/2014/main" id="{67094E2D-F332-4682-AA1A-F7C4183D24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34101" y="2111185"/>
            <a:ext cx="914400" cy="914400"/>
          </a:xfrm>
          <a:prstGeom prst="rect">
            <a:avLst/>
          </a:prstGeom>
        </p:spPr>
      </p:pic>
      <p:pic>
        <p:nvPicPr>
          <p:cNvPr id="18" name="Graphic 17" descr="Viral outline">
            <a:extLst>
              <a:ext uri="{FF2B5EF4-FFF2-40B4-BE49-F238E27FC236}">
                <a16:creationId xmlns:a16="http://schemas.microsoft.com/office/drawing/2014/main" id="{6958BD86-77AD-47E0-82EF-329DE3F35FB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703430" y="2111185"/>
            <a:ext cx="914400" cy="914400"/>
          </a:xfrm>
          <a:prstGeom prst="rect">
            <a:avLst/>
          </a:prstGeom>
        </p:spPr>
      </p:pic>
    </p:spTree>
    <p:extLst>
      <p:ext uri="{BB962C8B-B14F-4D97-AF65-F5344CB8AC3E}">
        <p14:creationId xmlns:p14="http://schemas.microsoft.com/office/powerpoint/2010/main" val="690663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8F0CEDC-AF6B-FE4C-96E1-65402113D5F1}"/>
              </a:ext>
            </a:extLst>
          </p:cNvPr>
          <p:cNvSpPr>
            <a:spLocks noGrp="1"/>
          </p:cNvSpPr>
          <p:nvPr>
            <p:ph type="body" sz="quarter" idx="16"/>
          </p:nvPr>
        </p:nvSpPr>
        <p:spPr/>
        <p:txBody>
          <a:bodyPr>
            <a:normAutofit lnSpcReduction="10000"/>
          </a:bodyPr>
          <a:lstStyle/>
          <a:p>
            <a:r>
              <a:rPr lang="hr-BA"/>
              <a:t>2</a:t>
            </a:r>
            <a:endParaRPr lang="en-US"/>
          </a:p>
        </p:txBody>
      </p:sp>
      <p:sp>
        <p:nvSpPr>
          <p:cNvPr id="7" name="Text Placeholder 6">
            <a:extLst>
              <a:ext uri="{FF2B5EF4-FFF2-40B4-BE49-F238E27FC236}">
                <a16:creationId xmlns:a16="http://schemas.microsoft.com/office/drawing/2014/main" id="{535CED3B-86D4-AC40-8107-98B495F9C1BB}"/>
              </a:ext>
            </a:extLst>
          </p:cNvPr>
          <p:cNvSpPr>
            <a:spLocks noGrp="1"/>
          </p:cNvSpPr>
          <p:nvPr>
            <p:ph type="body" sz="quarter" idx="18"/>
          </p:nvPr>
        </p:nvSpPr>
        <p:spPr>
          <a:xfrm>
            <a:off x="6420495" y="2159522"/>
            <a:ext cx="5517505" cy="851567"/>
          </a:xfrm>
        </p:spPr>
        <p:txBody>
          <a:bodyPr>
            <a:noAutofit/>
          </a:bodyPr>
          <a:lstStyle/>
          <a:p>
            <a:pPr marL="0" indent="0"/>
            <a:r>
              <a:rPr lang="en-US" sz="4400" dirty="0"/>
              <a:t>Barriers to mediation and overcoming them</a:t>
            </a:r>
          </a:p>
          <a:p>
            <a:endParaRPr lang="en-US" sz="4400" dirty="0"/>
          </a:p>
        </p:txBody>
      </p:sp>
      <p:pic>
        <p:nvPicPr>
          <p:cNvPr id="13" name="Picture Placeholder 12" descr="A person playing a guitar next to a person sitting on a chair&#10;&#10;Description automatically generated with low confidence">
            <a:extLst>
              <a:ext uri="{FF2B5EF4-FFF2-40B4-BE49-F238E27FC236}">
                <a16:creationId xmlns:a16="http://schemas.microsoft.com/office/drawing/2014/main" id="{DB963584-3448-F146-9026-25EC3D0BCA4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05883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FA8F5F-9D39-44D3-9BE3-20846C1B2135}"/>
              </a:ext>
            </a:extLst>
          </p:cNvPr>
          <p:cNvSpPr>
            <a:spLocks noGrp="1"/>
          </p:cNvSpPr>
          <p:nvPr>
            <p:ph type="body" sz="quarter" idx="18"/>
          </p:nvPr>
        </p:nvSpPr>
        <p:spPr>
          <a:xfrm>
            <a:off x="691949" y="2102451"/>
            <a:ext cx="10808102" cy="3867704"/>
          </a:xfrm>
        </p:spPr>
        <p:txBody>
          <a:bodyPr/>
          <a:lstStyle/>
          <a:p>
            <a:pPr marL="0" indent="0" algn="ctr"/>
            <a:r>
              <a:rPr lang="en-US" sz="4000" i="1" dirty="0"/>
              <a:t>Barriers to mediation are the contextual elements that prevent a negotiation or dialogue from taking place or succeeding</a:t>
            </a:r>
            <a:r>
              <a:rPr lang="hr-BA" sz="4000" i="1" dirty="0"/>
              <a:t>. To understand the barriers that occur, one must understand the context and the setting, the community.</a:t>
            </a:r>
            <a:endParaRPr lang="en-US" sz="4000" i="1" dirty="0"/>
          </a:p>
          <a:p>
            <a:endParaRPr lang="en-US" dirty="0"/>
          </a:p>
        </p:txBody>
      </p:sp>
      <p:sp>
        <p:nvSpPr>
          <p:cNvPr id="3" name="Text Placeholder 2">
            <a:extLst>
              <a:ext uri="{FF2B5EF4-FFF2-40B4-BE49-F238E27FC236}">
                <a16:creationId xmlns:a16="http://schemas.microsoft.com/office/drawing/2014/main" id="{70643B21-900B-4D97-9C91-7E8C42D76EA1}"/>
              </a:ext>
            </a:extLst>
          </p:cNvPr>
          <p:cNvSpPr>
            <a:spLocks noGrp="1"/>
          </p:cNvSpPr>
          <p:nvPr>
            <p:ph type="body" sz="quarter" idx="16"/>
          </p:nvPr>
        </p:nvSpPr>
        <p:spPr>
          <a:xfrm>
            <a:off x="691949" y="561692"/>
            <a:ext cx="10808102" cy="1612548"/>
          </a:xfrm>
        </p:spPr>
        <p:txBody>
          <a:bodyPr>
            <a:normAutofit/>
          </a:bodyPr>
          <a:lstStyle/>
          <a:p>
            <a:pPr algn="ctr"/>
            <a:r>
              <a:rPr lang="en-US" sz="4800" dirty="0"/>
              <a:t>Barriers</a:t>
            </a:r>
          </a:p>
        </p:txBody>
      </p:sp>
    </p:spTree>
    <p:extLst>
      <p:ext uri="{BB962C8B-B14F-4D97-AF65-F5344CB8AC3E}">
        <p14:creationId xmlns:p14="http://schemas.microsoft.com/office/powerpoint/2010/main" val="344990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734715" y="1757011"/>
            <a:ext cx="4961235" cy="3867704"/>
          </a:xfrm>
        </p:spPr>
        <p:txBody>
          <a:bodyPr/>
          <a:lstStyle/>
          <a:p>
            <a:pPr marL="0" indent="0"/>
            <a:r>
              <a:rPr lang="en-GB" dirty="0"/>
              <a:t>Community is a unified body of individuals</a:t>
            </a:r>
            <a:r>
              <a:rPr lang="hr-BA" dirty="0"/>
              <a:t>,</a:t>
            </a:r>
            <a:r>
              <a:rPr lang="en-GB" dirty="0"/>
              <a:t> such as</a:t>
            </a:r>
            <a:r>
              <a:rPr lang="hr-BA" dirty="0"/>
              <a:t>:</a:t>
            </a:r>
          </a:p>
          <a:p>
            <a:endParaRPr lang="en-GB" dirty="0"/>
          </a:p>
          <a:p>
            <a:pPr marL="342900" indent="-342900">
              <a:buFont typeface="Wingdings" panose="05000000000000000000" pitchFamily="2" charset="2"/>
              <a:buChar char="ü"/>
            </a:pPr>
            <a:r>
              <a:rPr lang="en-GB" dirty="0"/>
              <a:t>the people with common interests living in a particular area broadly</a:t>
            </a:r>
          </a:p>
          <a:p>
            <a:pPr marL="342900" indent="-342900">
              <a:buFont typeface="Wingdings" panose="05000000000000000000" pitchFamily="2" charset="2"/>
              <a:buChar char="ü"/>
            </a:pPr>
            <a:r>
              <a:rPr lang="en-GB" dirty="0"/>
              <a:t>a group of people with a common characteristic or interest living together within a larger society </a:t>
            </a:r>
          </a:p>
          <a:p>
            <a:endParaRPr lang="en-US" dirty="0"/>
          </a:p>
        </p:txBody>
      </p:sp>
      <p:sp>
        <p:nvSpPr>
          <p:cNvPr id="3" name="Text Placeholder 2"/>
          <p:cNvSpPr>
            <a:spLocks noGrp="1"/>
          </p:cNvSpPr>
          <p:nvPr>
            <p:ph type="body" sz="quarter" idx="16"/>
          </p:nvPr>
        </p:nvSpPr>
        <p:spPr/>
        <p:txBody>
          <a:bodyPr>
            <a:normAutofit fontScale="92500"/>
          </a:bodyPr>
          <a:lstStyle/>
          <a:p>
            <a:r>
              <a:rPr lang="en-GB"/>
              <a:t>Understanding Community</a:t>
            </a:r>
          </a:p>
          <a:p>
            <a:endParaRPr lang="en-US"/>
          </a:p>
        </p:txBody>
      </p:sp>
      <p:pic>
        <p:nvPicPr>
          <p:cNvPr id="5" name="Picture 4" descr="A group of multi colored wooden stick figures">
            <a:extLst>
              <a:ext uri="{FF2B5EF4-FFF2-40B4-BE49-F238E27FC236}">
                <a16:creationId xmlns:a16="http://schemas.microsoft.com/office/drawing/2014/main" id="{6396EA42-ECDA-47D8-9CE3-00F05DE149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63"/>
          <a:stretch/>
        </p:blipFill>
        <p:spPr>
          <a:xfrm>
            <a:off x="6372129" y="642972"/>
            <a:ext cx="5580000" cy="5247238"/>
          </a:xfrm>
          <a:prstGeom prst="rect">
            <a:avLst/>
          </a:prstGeom>
        </p:spPr>
      </p:pic>
    </p:spTree>
    <p:extLst>
      <p:ext uri="{BB962C8B-B14F-4D97-AF65-F5344CB8AC3E}">
        <p14:creationId xmlns:p14="http://schemas.microsoft.com/office/powerpoint/2010/main" val="2352823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480395" y="3408323"/>
            <a:ext cx="5124371" cy="1680348"/>
          </a:xfrm>
        </p:spPr>
        <p:txBody>
          <a:bodyPr>
            <a:noAutofit/>
          </a:bodyPr>
          <a:lstStyle/>
          <a:p>
            <a:pPr marL="342900" indent="-342900" algn="l">
              <a:buFont typeface="Wingdings" panose="05000000000000000000" pitchFamily="2" charset="2"/>
              <a:buChar char="ü"/>
            </a:pPr>
            <a:r>
              <a:rPr lang="en-GB" dirty="0"/>
              <a:t>If the native language of the migrant is different from the language of the host country, communication, both oral and written are difficult</a:t>
            </a:r>
          </a:p>
          <a:p>
            <a:pPr marL="342900" indent="-342900" algn="l">
              <a:buFont typeface="Wingdings" panose="05000000000000000000" pitchFamily="2" charset="2"/>
              <a:buChar char="ü"/>
            </a:pPr>
            <a:r>
              <a:rPr lang="en-GB" dirty="0"/>
              <a:t>Sometimes even with the same language there are </a:t>
            </a:r>
            <a:r>
              <a:rPr lang="hr-BA" dirty="0"/>
              <a:t>cultural </a:t>
            </a:r>
            <a:r>
              <a:rPr lang="en-GB" dirty="0"/>
              <a:t>differences and diff</a:t>
            </a:r>
            <a:r>
              <a:rPr lang="hr-BA" dirty="0"/>
              <a:t>erent meanings</a:t>
            </a:r>
            <a:endParaRPr lang="en-GB" dirty="0"/>
          </a:p>
          <a:p>
            <a:pPr marL="342900" indent="-342900" algn="l">
              <a:buFont typeface="Wingdings" panose="05000000000000000000" pitchFamily="2" charset="2"/>
              <a:buChar char="ü"/>
            </a:pPr>
            <a:r>
              <a:rPr lang="en-GB" dirty="0"/>
              <a:t>This influences every aspect of life</a:t>
            </a:r>
          </a:p>
          <a:p>
            <a:endParaRPr lang="en-US" dirty="0"/>
          </a:p>
        </p:txBody>
      </p:sp>
      <p:sp>
        <p:nvSpPr>
          <p:cNvPr id="3" name="Text Placeholder 2"/>
          <p:cNvSpPr>
            <a:spLocks noGrp="1"/>
          </p:cNvSpPr>
          <p:nvPr>
            <p:ph type="body" sz="quarter" idx="16"/>
          </p:nvPr>
        </p:nvSpPr>
        <p:spPr>
          <a:xfrm>
            <a:off x="646858" y="2252152"/>
            <a:ext cx="4957908" cy="582221"/>
          </a:xfrm>
        </p:spPr>
        <p:txBody>
          <a:bodyPr>
            <a:normAutofit lnSpcReduction="10000"/>
          </a:bodyPr>
          <a:lstStyle/>
          <a:p>
            <a:r>
              <a:rPr lang="hr-BA"/>
              <a:t>Language</a:t>
            </a:r>
            <a:endParaRPr lang="en-US" sz="4000"/>
          </a:p>
        </p:txBody>
      </p:sp>
      <p:sp>
        <p:nvSpPr>
          <p:cNvPr id="4" name="Text Placeholder 3"/>
          <p:cNvSpPr>
            <a:spLocks noGrp="1"/>
          </p:cNvSpPr>
          <p:nvPr>
            <p:ph type="body" sz="quarter" idx="19"/>
          </p:nvPr>
        </p:nvSpPr>
        <p:spPr>
          <a:xfrm>
            <a:off x="6354096" y="3408323"/>
            <a:ext cx="4957908" cy="1680348"/>
          </a:xfrm>
        </p:spPr>
        <p:txBody>
          <a:bodyPr>
            <a:noAutofit/>
          </a:bodyPr>
          <a:lstStyle/>
          <a:p>
            <a:pPr marL="342900" indent="-342900" algn="l">
              <a:buFont typeface="Wingdings" panose="05000000000000000000" pitchFamily="2" charset="2"/>
              <a:buChar char="ü"/>
            </a:pPr>
            <a:r>
              <a:rPr lang="en-GB" dirty="0"/>
              <a:t>For some</a:t>
            </a:r>
            <a:r>
              <a:rPr lang="hr-BA" dirty="0"/>
              <a:t>,</a:t>
            </a:r>
            <a:r>
              <a:rPr lang="en-GB" dirty="0"/>
              <a:t> keeping the family together is a</a:t>
            </a:r>
            <a:r>
              <a:rPr lang="hr-BA" dirty="0"/>
              <a:t> </a:t>
            </a:r>
            <a:r>
              <a:rPr lang="en-GB" dirty="0"/>
              <a:t>challenge</a:t>
            </a:r>
            <a:endParaRPr lang="hr-BA" dirty="0"/>
          </a:p>
          <a:p>
            <a:pPr marL="342900" indent="-342900" algn="l">
              <a:buFont typeface="Wingdings" panose="05000000000000000000" pitchFamily="2" charset="2"/>
              <a:buChar char="ü"/>
            </a:pPr>
            <a:r>
              <a:rPr lang="hr-BA" dirty="0"/>
              <a:t>F</a:t>
            </a:r>
            <a:r>
              <a:rPr lang="en-GB" dirty="0"/>
              <a:t>or some raising children in a new, unfamiliar culture poses an obstacle</a:t>
            </a:r>
            <a:endParaRPr lang="hr-BA" dirty="0"/>
          </a:p>
          <a:p>
            <a:pPr marL="342900" indent="-342900" algn="l">
              <a:buFont typeface="Wingdings" panose="05000000000000000000" pitchFamily="2" charset="2"/>
              <a:buChar char="ü"/>
            </a:pPr>
            <a:r>
              <a:rPr lang="hr-BA" dirty="0"/>
              <a:t>F</a:t>
            </a:r>
            <a:r>
              <a:rPr lang="en-GB" dirty="0"/>
              <a:t>or some, starting a new family is the next natural step that could be delayed by their new situation.</a:t>
            </a:r>
          </a:p>
          <a:p>
            <a:pPr algn="just"/>
            <a:endParaRPr lang="en-US" dirty="0"/>
          </a:p>
        </p:txBody>
      </p:sp>
      <p:sp>
        <p:nvSpPr>
          <p:cNvPr id="5" name="Text Placeholder 4"/>
          <p:cNvSpPr>
            <a:spLocks noGrp="1"/>
          </p:cNvSpPr>
          <p:nvPr>
            <p:ph type="body" sz="quarter" idx="20"/>
          </p:nvPr>
        </p:nvSpPr>
        <p:spPr>
          <a:xfrm>
            <a:off x="6420771" y="2252151"/>
            <a:ext cx="4957908" cy="582221"/>
          </a:xfrm>
        </p:spPr>
        <p:txBody>
          <a:bodyPr>
            <a:normAutofit lnSpcReduction="10000"/>
          </a:bodyPr>
          <a:lstStyle/>
          <a:p>
            <a:r>
              <a:rPr lang="hr-BA"/>
              <a:t>Family</a:t>
            </a:r>
            <a:endParaRPr lang="en-US" sz="4000"/>
          </a:p>
          <a:p>
            <a:endParaRPr lang="en-US"/>
          </a:p>
        </p:txBody>
      </p:sp>
      <p:sp>
        <p:nvSpPr>
          <p:cNvPr id="6" name="Text Placeholder 1">
            <a:extLst>
              <a:ext uri="{FF2B5EF4-FFF2-40B4-BE49-F238E27FC236}">
                <a16:creationId xmlns:a16="http://schemas.microsoft.com/office/drawing/2014/main" id="{3C43CE31-982C-E641-BBE0-EFD3B04ABEC8}"/>
              </a:ext>
            </a:extLst>
          </p:cNvPr>
          <p:cNvSpPr txBox="1">
            <a:spLocks/>
          </p:cNvSpPr>
          <p:nvPr/>
        </p:nvSpPr>
        <p:spPr>
          <a:xfrm>
            <a:off x="0" y="344927"/>
            <a:ext cx="12192000" cy="483748"/>
          </a:xfrm>
          <a:prstGeom prst="rect">
            <a:avLst/>
          </a:prstGeom>
          <a:solidFill>
            <a:schemeClr val="bg1"/>
          </a:solidFill>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tx1">
                    <a:lumMod val="50000"/>
                    <a:lumOff val="50000"/>
                  </a:schemeClr>
                </a:solidFill>
              </a:rPr>
              <a:t>Most Common Barriers and Challenges that Refugees and Migrants Face </a:t>
            </a:r>
            <a:endParaRPr lang="en-US" sz="2800" dirty="0">
              <a:solidFill>
                <a:schemeClr val="tx1">
                  <a:lumMod val="50000"/>
                  <a:lumOff val="50000"/>
                </a:schemeClr>
              </a:solidFill>
            </a:endParaRPr>
          </a:p>
          <a:p>
            <a:endParaRPr lang="en-GB" sz="2800" dirty="0">
              <a:solidFill>
                <a:schemeClr val="tx1">
                  <a:lumMod val="50000"/>
                  <a:lumOff val="50000"/>
                </a:schemeClr>
              </a:solidFill>
            </a:endParaRPr>
          </a:p>
        </p:txBody>
      </p:sp>
    </p:spTree>
    <p:extLst>
      <p:ext uri="{BB962C8B-B14F-4D97-AF65-F5344CB8AC3E}">
        <p14:creationId xmlns:p14="http://schemas.microsoft.com/office/powerpoint/2010/main" val="2763088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200025" y="3429000"/>
            <a:ext cx="5391598" cy="2843431"/>
          </a:xfrm>
        </p:spPr>
        <p:txBody>
          <a:bodyPr>
            <a:noAutofit/>
          </a:bodyPr>
          <a:lstStyle/>
          <a:p>
            <a:pPr marL="342900" indent="-342900" algn="l">
              <a:buFont typeface="Wingdings" panose="05000000000000000000" pitchFamily="2" charset="2"/>
              <a:buChar char="ü"/>
            </a:pPr>
            <a:r>
              <a:rPr lang="en-GB" dirty="0"/>
              <a:t>Getting the sense of belonging is very important for normal social life and happiness</a:t>
            </a:r>
            <a:endParaRPr lang="hr-BA" dirty="0"/>
          </a:p>
          <a:p>
            <a:pPr marL="342900" indent="-342900" algn="l">
              <a:buFont typeface="Wingdings" panose="05000000000000000000" pitchFamily="2" charset="2"/>
              <a:buChar char="ü"/>
            </a:pPr>
            <a:r>
              <a:rPr lang="en-GB" dirty="0"/>
              <a:t>Being accepted into community, acquiring friends, becoming an equal member of the society is not easy, especially if there is a combination of other barriers</a:t>
            </a:r>
          </a:p>
        </p:txBody>
      </p:sp>
      <p:sp>
        <p:nvSpPr>
          <p:cNvPr id="3" name="Text Placeholder 2"/>
          <p:cNvSpPr>
            <a:spLocks noGrp="1"/>
          </p:cNvSpPr>
          <p:nvPr>
            <p:ph type="body" sz="quarter" idx="16"/>
          </p:nvPr>
        </p:nvSpPr>
        <p:spPr>
          <a:xfrm>
            <a:off x="633715" y="2044786"/>
            <a:ext cx="4957908" cy="582221"/>
          </a:xfrm>
        </p:spPr>
        <p:txBody>
          <a:bodyPr>
            <a:normAutofit lnSpcReduction="10000"/>
          </a:bodyPr>
          <a:lstStyle/>
          <a:p>
            <a:r>
              <a:rPr lang="hr-BA" dirty="0"/>
              <a:t>Community</a:t>
            </a:r>
            <a:endParaRPr lang="en-US" dirty="0"/>
          </a:p>
        </p:txBody>
      </p:sp>
      <p:sp>
        <p:nvSpPr>
          <p:cNvPr id="4" name="Text Placeholder 3"/>
          <p:cNvSpPr>
            <a:spLocks noGrp="1"/>
          </p:cNvSpPr>
          <p:nvPr>
            <p:ph type="body" sz="quarter" idx="19"/>
          </p:nvPr>
        </p:nvSpPr>
        <p:spPr>
          <a:xfrm>
            <a:off x="6096001" y="3385915"/>
            <a:ext cx="5895974" cy="2986309"/>
          </a:xfrm>
        </p:spPr>
        <p:txBody>
          <a:bodyPr>
            <a:noAutofit/>
          </a:bodyPr>
          <a:lstStyle/>
          <a:p>
            <a:pPr marL="342900" indent="-342900" algn="l">
              <a:spcBef>
                <a:spcPts val="0"/>
              </a:spcBef>
              <a:buFont typeface="Wingdings" panose="05000000000000000000" pitchFamily="2" charset="2"/>
              <a:buChar char="ü"/>
              <a:tabLst>
                <a:tab pos="0" algn="l"/>
              </a:tabLst>
            </a:pPr>
            <a:r>
              <a:rPr lang="en-GB" dirty="0"/>
              <a:t>Housing, employment and settlement are all more difficult tasks for refugees and migrants</a:t>
            </a:r>
            <a:endParaRPr lang="hr-BA" dirty="0"/>
          </a:p>
          <a:p>
            <a:pPr marL="342900" indent="-342900" algn="l">
              <a:spcBef>
                <a:spcPts val="0"/>
              </a:spcBef>
              <a:buFont typeface="Wingdings" panose="05000000000000000000" pitchFamily="2" charset="2"/>
              <a:buChar char="ü"/>
              <a:tabLst>
                <a:tab pos="0" algn="l"/>
              </a:tabLst>
            </a:pPr>
            <a:endParaRPr lang="hr-BA" dirty="0"/>
          </a:p>
          <a:p>
            <a:pPr marL="342900" indent="-342900" algn="l">
              <a:spcBef>
                <a:spcPts val="0"/>
              </a:spcBef>
              <a:buFont typeface="Wingdings" panose="05000000000000000000" pitchFamily="2" charset="2"/>
              <a:buChar char="ü"/>
              <a:tabLst>
                <a:tab pos="0" algn="l"/>
              </a:tabLst>
            </a:pPr>
            <a:r>
              <a:rPr lang="en-GB" dirty="0"/>
              <a:t>Can be influenced further by a mix of circumstances, for example</a:t>
            </a:r>
            <a:r>
              <a:rPr lang="hr-BA" dirty="0"/>
              <a:t>, l</a:t>
            </a:r>
            <a:r>
              <a:rPr lang="en-GB" dirty="0"/>
              <a:t>egal obstacles to work and to housing</a:t>
            </a:r>
            <a:r>
              <a:rPr lang="hr-BA" dirty="0"/>
              <a:t>, d</a:t>
            </a:r>
            <a:r>
              <a:rPr lang="en-GB" dirty="0" err="1"/>
              <a:t>ifferences</a:t>
            </a:r>
            <a:r>
              <a:rPr lang="en-GB" dirty="0"/>
              <a:t> in qualification</a:t>
            </a:r>
            <a:r>
              <a:rPr lang="hr-BA" dirty="0"/>
              <a:t>, l</a:t>
            </a:r>
            <a:r>
              <a:rPr lang="en-GB" dirty="0"/>
              <a:t>ack of connections and networking</a:t>
            </a:r>
          </a:p>
          <a:p>
            <a:pPr marL="0" indent="0">
              <a:spcBef>
                <a:spcPts val="0"/>
              </a:spcBef>
              <a:tabLst>
                <a:tab pos="0" algn="l"/>
              </a:tabLst>
            </a:pPr>
            <a:endParaRPr lang="en-GB" dirty="0"/>
          </a:p>
        </p:txBody>
      </p:sp>
      <p:sp>
        <p:nvSpPr>
          <p:cNvPr id="5" name="Text Placeholder 4"/>
          <p:cNvSpPr>
            <a:spLocks noGrp="1"/>
          </p:cNvSpPr>
          <p:nvPr>
            <p:ph type="body" sz="quarter" idx="20"/>
          </p:nvPr>
        </p:nvSpPr>
        <p:spPr>
          <a:xfrm>
            <a:off x="6516021" y="2044785"/>
            <a:ext cx="4957908" cy="582221"/>
          </a:xfrm>
        </p:spPr>
        <p:txBody>
          <a:bodyPr>
            <a:normAutofit lnSpcReduction="10000"/>
          </a:bodyPr>
          <a:lstStyle/>
          <a:p>
            <a:r>
              <a:rPr lang="en-GB"/>
              <a:t>Settlement</a:t>
            </a:r>
          </a:p>
        </p:txBody>
      </p:sp>
      <p:sp>
        <p:nvSpPr>
          <p:cNvPr id="7" name="Text Placeholder 1">
            <a:extLst>
              <a:ext uri="{FF2B5EF4-FFF2-40B4-BE49-F238E27FC236}">
                <a16:creationId xmlns:a16="http://schemas.microsoft.com/office/drawing/2014/main" id="{B49D5D75-3AAC-485E-8960-9487CFFCFF8F}"/>
              </a:ext>
            </a:extLst>
          </p:cNvPr>
          <p:cNvSpPr txBox="1">
            <a:spLocks/>
          </p:cNvSpPr>
          <p:nvPr/>
        </p:nvSpPr>
        <p:spPr>
          <a:xfrm>
            <a:off x="0" y="343695"/>
            <a:ext cx="12192000" cy="483748"/>
          </a:xfrm>
          <a:prstGeom prst="rect">
            <a:avLst/>
          </a:prstGeom>
          <a:solidFill>
            <a:schemeClr val="bg1"/>
          </a:solidFill>
          <a:ln>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tx1">
                    <a:lumMod val="50000"/>
                    <a:lumOff val="50000"/>
                  </a:schemeClr>
                </a:solidFill>
              </a:rPr>
              <a:t>Most Common Barriers and Challenges that Refugees and Migrants Face </a:t>
            </a:r>
            <a:endParaRPr lang="en-US" sz="2800" dirty="0">
              <a:solidFill>
                <a:schemeClr val="tx1">
                  <a:lumMod val="50000"/>
                  <a:lumOff val="50000"/>
                </a:schemeClr>
              </a:solidFill>
            </a:endParaRPr>
          </a:p>
          <a:p>
            <a:endParaRPr lang="en-GB" sz="2800" dirty="0">
              <a:solidFill>
                <a:schemeClr val="tx1">
                  <a:lumMod val="50000"/>
                  <a:lumOff val="50000"/>
                </a:schemeClr>
              </a:solidFill>
            </a:endParaRPr>
          </a:p>
        </p:txBody>
      </p:sp>
    </p:spTree>
    <p:extLst>
      <p:ext uri="{BB962C8B-B14F-4D97-AF65-F5344CB8AC3E}">
        <p14:creationId xmlns:p14="http://schemas.microsoft.com/office/powerpoint/2010/main" val="3329822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553094" y="1409700"/>
            <a:ext cx="10989721" cy="4572000"/>
          </a:xfrm>
        </p:spPr>
        <p:txBody>
          <a:bodyPr>
            <a:normAutofit lnSpcReduction="10000"/>
          </a:bodyPr>
          <a:lstStyle/>
          <a:p>
            <a:pPr marL="342900" indent="-342900">
              <a:buFont typeface="Arial" panose="020B0604020202020204" pitchFamily="34" charset="0"/>
              <a:buChar char="•"/>
            </a:pPr>
            <a:r>
              <a:rPr lang="hr-BA" dirty="0"/>
              <a:t>A family of migrants comes to a new community</a:t>
            </a:r>
          </a:p>
          <a:p>
            <a:pPr marL="342900" indent="-342900">
              <a:buFont typeface="Arial" panose="020B0604020202020204" pitchFamily="34" charset="0"/>
              <a:buChar char="•"/>
            </a:pPr>
            <a:r>
              <a:rPr lang="hr-BA" dirty="0"/>
              <a:t>There is a Migrant Community Mediator to welcome them</a:t>
            </a:r>
          </a:p>
          <a:p>
            <a:pPr marL="342900" indent="-342900">
              <a:buFont typeface="Arial" panose="020B0604020202020204" pitchFamily="34" charset="0"/>
              <a:buChar char="•"/>
            </a:pPr>
            <a:r>
              <a:rPr lang="hr-BA" dirty="0"/>
              <a:t>He/she works closely with the local community centre to organise their orientation day</a:t>
            </a:r>
          </a:p>
          <a:p>
            <a:pPr marL="342900" indent="-342900">
              <a:buFont typeface="Arial" panose="020B0604020202020204" pitchFamily="34" charset="0"/>
              <a:buChar char="•"/>
            </a:pPr>
            <a:r>
              <a:rPr lang="hr-BA" dirty="0"/>
              <a:t>The Mediator organises the orientation, allowing the family to meet representatives of their neighbourhood, school, community centre</a:t>
            </a:r>
          </a:p>
          <a:p>
            <a:pPr marL="342900" indent="-342900">
              <a:buFont typeface="Arial" panose="020B0604020202020204" pitchFamily="34" charset="0"/>
              <a:buChar char="•"/>
            </a:pPr>
            <a:r>
              <a:rPr lang="hr-BA" dirty="0"/>
              <a:t>The family experiences no resistance from the host community</a:t>
            </a:r>
          </a:p>
          <a:p>
            <a:pPr marL="342900" indent="-342900">
              <a:buFont typeface="Arial" panose="020B0604020202020204" pitchFamily="34" charset="0"/>
              <a:buChar char="•"/>
            </a:pPr>
            <a:r>
              <a:rPr lang="hr-BA" dirty="0"/>
              <a:t>The community seems to lack a negative perception regarding migrants</a:t>
            </a:r>
          </a:p>
          <a:p>
            <a:pPr marL="342900" indent="-342900">
              <a:buFont typeface="Arial" panose="020B0604020202020204" pitchFamily="34" charset="0"/>
              <a:buChar char="•"/>
            </a:pPr>
            <a:r>
              <a:rPr lang="hr-BA" dirty="0"/>
              <a:t>Everyone celebrates by singing: „</a:t>
            </a:r>
            <a:r>
              <a:rPr lang="en-US" i="1" dirty="0"/>
              <a:t>Imagine all the people</a:t>
            </a:r>
            <a:r>
              <a:rPr lang="hr-BA" i="1" dirty="0"/>
              <a:t> </a:t>
            </a:r>
            <a:r>
              <a:rPr lang="en-US" i="1" dirty="0" err="1"/>
              <a:t>Livin</a:t>
            </a:r>
            <a:r>
              <a:rPr lang="en-US" i="1" dirty="0"/>
              <a:t>' life in peace</a:t>
            </a:r>
            <a:r>
              <a:rPr lang="hr-BA" i="1" dirty="0"/>
              <a:t>” </a:t>
            </a:r>
            <a:r>
              <a:rPr lang="hr-BA" dirty="0"/>
              <a:t>by John Lennon </a:t>
            </a:r>
            <a:r>
              <a:rPr lang="hr-BA" b="1" dirty="0">
                <a:sym typeface="Wingdings" panose="05000000000000000000" pitchFamily="2" charset="2"/>
              </a:rPr>
              <a:t></a:t>
            </a:r>
          </a:p>
          <a:p>
            <a:pPr marL="342900" indent="-342900">
              <a:buFont typeface="Arial" panose="020B0604020202020204" pitchFamily="34" charset="0"/>
              <a:buChar char="•"/>
            </a:pPr>
            <a:r>
              <a:rPr lang="hr-BA" dirty="0"/>
              <a:t>This must be due to the Mediator’s work in </a:t>
            </a:r>
            <a:r>
              <a:rPr lang="hr-BA" b="1" dirty="0">
                <a:solidFill>
                  <a:srgbClr val="92D050"/>
                </a:solidFill>
              </a:rPr>
              <a:t>FIGHTING THE NEGATIVE NARRATIVE AGAINST MIGRANTS</a:t>
            </a:r>
          </a:p>
          <a:p>
            <a:endParaRPr lang="en-US" dirty="0"/>
          </a:p>
        </p:txBody>
      </p:sp>
      <p:sp>
        <p:nvSpPr>
          <p:cNvPr id="3" name="Text Placeholder 2"/>
          <p:cNvSpPr>
            <a:spLocks noGrp="1"/>
          </p:cNvSpPr>
          <p:nvPr>
            <p:ph type="body" sz="quarter" idx="16"/>
          </p:nvPr>
        </p:nvSpPr>
        <p:spPr>
          <a:xfrm>
            <a:off x="553094" y="556614"/>
            <a:ext cx="10808102" cy="582221"/>
          </a:xfrm>
        </p:spPr>
        <p:txBody>
          <a:bodyPr>
            <a:normAutofit lnSpcReduction="10000"/>
          </a:bodyPr>
          <a:lstStyle/>
          <a:p>
            <a:pPr algn="ctr"/>
            <a:r>
              <a:rPr lang="en-IE" dirty="0">
                <a:highlight>
                  <a:srgbClr val="92D050"/>
                </a:highlight>
              </a:rPr>
              <a:t>EX</a:t>
            </a:r>
            <a:r>
              <a:rPr lang="hr-BA" dirty="0">
                <a:highlight>
                  <a:srgbClr val="92D050"/>
                </a:highlight>
              </a:rPr>
              <a:t>AMPLE</a:t>
            </a:r>
            <a:r>
              <a:rPr lang="en-IE" dirty="0"/>
              <a:t> - </a:t>
            </a:r>
            <a:r>
              <a:rPr lang="bs-Latn-BA" dirty="0"/>
              <a:t>Imagine</a:t>
            </a:r>
            <a:endParaRPr lang="en-US" dirty="0"/>
          </a:p>
        </p:txBody>
      </p:sp>
    </p:spTree>
    <p:extLst>
      <p:ext uri="{BB962C8B-B14F-4D97-AF65-F5344CB8AC3E}">
        <p14:creationId xmlns:p14="http://schemas.microsoft.com/office/powerpoint/2010/main" val="1858971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2"/>
          </p:nvPr>
        </p:nvSpPr>
        <p:spPr>
          <a:xfrm>
            <a:off x="6096000" y="536886"/>
            <a:ext cx="5158622" cy="1375340"/>
          </a:xfrm>
        </p:spPr>
        <p:txBody>
          <a:bodyPr>
            <a:normAutofit fontScale="92500" lnSpcReduction="10000"/>
          </a:bodyPr>
          <a:lstStyle/>
          <a:p>
            <a:r>
              <a:rPr lang="en-US" dirty="0"/>
              <a:t>Knowing </a:t>
            </a:r>
            <a:r>
              <a:rPr lang="hr-BA" dirty="0"/>
              <a:t>barriers </a:t>
            </a:r>
            <a:r>
              <a:rPr lang="en-US" dirty="0"/>
              <a:t>before the </a:t>
            </a:r>
            <a:r>
              <a:rPr lang="hr-BA" dirty="0"/>
              <a:t>mediation</a:t>
            </a:r>
            <a:r>
              <a:rPr lang="en-US" dirty="0"/>
              <a:t> takes place makes it possible to:</a:t>
            </a:r>
          </a:p>
        </p:txBody>
      </p:sp>
      <p:sp>
        <p:nvSpPr>
          <p:cNvPr id="4" name="Text Placeholder 3"/>
          <p:cNvSpPr>
            <a:spLocks noGrp="1"/>
          </p:cNvSpPr>
          <p:nvPr>
            <p:ph type="body" sz="quarter" idx="23"/>
          </p:nvPr>
        </p:nvSpPr>
        <p:spPr>
          <a:xfrm>
            <a:off x="852673" y="2342769"/>
            <a:ext cx="4237037" cy="4013765"/>
          </a:xfrm>
        </p:spPr>
        <p:txBody>
          <a:bodyPr>
            <a:normAutofit/>
          </a:bodyPr>
          <a:lstStyle/>
          <a:p>
            <a:r>
              <a:rPr lang="en-GB" sz="3200" dirty="0">
                <a:solidFill>
                  <a:srgbClr val="28AF95"/>
                </a:solidFill>
              </a:rPr>
              <a:t>Barriers to </a:t>
            </a:r>
            <a:r>
              <a:rPr lang="hr-BA" sz="3200" dirty="0">
                <a:solidFill>
                  <a:srgbClr val="28AF95"/>
                </a:solidFill>
              </a:rPr>
              <a:t>mediation</a:t>
            </a:r>
            <a:r>
              <a:rPr lang="en-GB" sz="3200" dirty="0">
                <a:solidFill>
                  <a:srgbClr val="28AF95"/>
                </a:solidFill>
              </a:rPr>
              <a:t> are the contextual elements that prevent a negotiation or dialogue from taking place or succeeding </a:t>
            </a:r>
            <a:endParaRPr lang="en-US" sz="3200" dirty="0">
              <a:solidFill>
                <a:srgbClr val="28AF95"/>
              </a:solidFill>
            </a:endParaRPr>
          </a:p>
        </p:txBody>
      </p:sp>
      <p:sp>
        <p:nvSpPr>
          <p:cNvPr id="6" name="Text Placeholder 5">
            <a:extLst>
              <a:ext uri="{FF2B5EF4-FFF2-40B4-BE49-F238E27FC236}">
                <a16:creationId xmlns:a16="http://schemas.microsoft.com/office/drawing/2014/main" id="{F757A7DB-196D-418F-BD67-FAB12B633F66}"/>
              </a:ext>
            </a:extLst>
          </p:cNvPr>
          <p:cNvSpPr>
            <a:spLocks noGrp="1"/>
          </p:cNvSpPr>
          <p:nvPr>
            <p:ph type="body" sz="quarter" idx="20"/>
          </p:nvPr>
        </p:nvSpPr>
        <p:spPr>
          <a:xfrm>
            <a:off x="5772274" y="2342769"/>
            <a:ext cx="5883698" cy="3722513"/>
          </a:xfrm>
        </p:spPr>
        <p:txBody>
          <a:bodyPr/>
          <a:lstStyle/>
          <a:p>
            <a:pPr marL="571500" indent="-571500">
              <a:buClrTx/>
              <a:buFont typeface="Arial" panose="020B0604020202020204" pitchFamily="34" charset="0"/>
              <a:buChar char="•"/>
            </a:pPr>
            <a:r>
              <a:rPr lang="hr-BA" sz="2800" dirty="0"/>
              <a:t>B</a:t>
            </a:r>
            <a:r>
              <a:rPr lang="en-GB" sz="2800" dirty="0"/>
              <a:t>etter prepare oneself and the other parties to negotiate (maturity)</a:t>
            </a:r>
            <a:endParaRPr lang="en-US" sz="2800" dirty="0"/>
          </a:p>
          <a:p>
            <a:pPr marL="571500" indent="-571500">
              <a:buClrTx/>
              <a:buFont typeface="Arial" panose="020B0604020202020204" pitchFamily="34" charset="0"/>
              <a:buChar char="•"/>
            </a:pPr>
            <a:r>
              <a:rPr lang="hr-BA" sz="2800" dirty="0"/>
              <a:t>A</a:t>
            </a:r>
            <a:r>
              <a:rPr lang="en-GB" sz="2800" dirty="0"/>
              <a:t>dapt one’s </a:t>
            </a:r>
            <a:r>
              <a:rPr lang="hr-BA" sz="2800" dirty="0"/>
              <a:t>mediation</a:t>
            </a:r>
            <a:r>
              <a:rPr lang="en-GB" sz="2800" dirty="0"/>
              <a:t> strategy before and during the discussion</a:t>
            </a:r>
            <a:endParaRPr lang="en-US" sz="2800" dirty="0"/>
          </a:p>
          <a:p>
            <a:pPr marL="571500" indent="-571500">
              <a:buClrTx/>
              <a:buFont typeface="Arial" panose="020B0604020202020204" pitchFamily="34" charset="0"/>
              <a:buChar char="•"/>
            </a:pPr>
            <a:r>
              <a:rPr lang="en-GB" sz="2800" dirty="0"/>
              <a:t>Anticipate factors that could weaken the agreement once it is reached</a:t>
            </a:r>
            <a:endParaRPr lang="en-US" sz="2800" dirty="0"/>
          </a:p>
          <a:p>
            <a:endParaRPr lang="en-US" dirty="0"/>
          </a:p>
        </p:txBody>
      </p:sp>
    </p:spTree>
    <p:extLst>
      <p:ext uri="{BB962C8B-B14F-4D97-AF65-F5344CB8AC3E}">
        <p14:creationId xmlns:p14="http://schemas.microsoft.com/office/powerpoint/2010/main" val="977499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0F568C8-FE61-4A4E-A103-B085EFFCBDED}"/>
              </a:ext>
            </a:extLst>
          </p:cNvPr>
          <p:cNvSpPr txBox="1">
            <a:spLocks/>
          </p:cNvSpPr>
          <p:nvPr/>
        </p:nvSpPr>
        <p:spPr>
          <a:xfrm>
            <a:off x="0" y="397395"/>
            <a:ext cx="5584723" cy="582221"/>
          </a:xfrm>
          <a:prstGeom prst="rect">
            <a:avLst/>
          </a:prstGeom>
          <a:solidFill>
            <a:srgbClr val="92D050"/>
          </a:solidFill>
          <a:ln>
            <a:solidFill>
              <a:srgbClr val="92D050"/>
            </a:solid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C6A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Tactical or strategic barriers</a:t>
            </a:r>
          </a:p>
        </p:txBody>
      </p:sp>
      <p:sp>
        <p:nvSpPr>
          <p:cNvPr id="5" name="Text Placeholder 2">
            <a:extLst>
              <a:ext uri="{FF2B5EF4-FFF2-40B4-BE49-F238E27FC236}">
                <a16:creationId xmlns:a16="http://schemas.microsoft.com/office/drawing/2014/main" id="{7EEE081A-3A51-4376-900E-1DB871287821}"/>
              </a:ext>
            </a:extLst>
          </p:cNvPr>
          <p:cNvSpPr txBox="1">
            <a:spLocks/>
          </p:cNvSpPr>
          <p:nvPr/>
        </p:nvSpPr>
        <p:spPr>
          <a:xfrm>
            <a:off x="6096000" y="181283"/>
            <a:ext cx="5077383" cy="2266949"/>
          </a:xfrm>
          <a:prstGeom prst="rect">
            <a:avLst/>
          </a:prstGeom>
          <a:solidFill>
            <a:srgbClr val="1188A3"/>
          </a:solidFill>
          <a:ln w="38100">
            <a:gradFill>
              <a:gsLst>
                <a:gs pos="0">
                  <a:srgbClr val="1188A3"/>
                </a:gs>
                <a:gs pos="74000">
                  <a:srgbClr val="92D050"/>
                </a:gs>
                <a:gs pos="83000">
                  <a:srgbClr val="92D050"/>
                </a:gs>
                <a:gs pos="100000">
                  <a:srgbClr val="28AF95"/>
                </a:gs>
              </a:gsLst>
              <a:lin ang="5400000" scaled="1"/>
            </a:gra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hr-BA" sz="2800" i="1" dirty="0"/>
          </a:p>
          <a:p>
            <a:pPr algn="ctr"/>
            <a:r>
              <a:rPr lang="hr-BA" sz="2800" i="1" dirty="0"/>
              <a:t>W</a:t>
            </a:r>
            <a:r>
              <a:rPr lang="en-US" sz="2800" i="1" dirty="0"/>
              <a:t>hen negotiation does not seem tactically or strategically the best option from the </a:t>
            </a:r>
            <a:r>
              <a:rPr lang="hr-BA" sz="2800" i="1" dirty="0"/>
              <a:t>parties’</a:t>
            </a:r>
            <a:r>
              <a:rPr lang="en-US" sz="2800" i="1" dirty="0"/>
              <a:t> point of view</a:t>
            </a:r>
          </a:p>
        </p:txBody>
      </p:sp>
      <p:sp>
        <p:nvSpPr>
          <p:cNvPr id="6" name="Text Placeholder 1">
            <a:extLst>
              <a:ext uri="{FF2B5EF4-FFF2-40B4-BE49-F238E27FC236}">
                <a16:creationId xmlns:a16="http://schemas.microsoft.com/office/drawing/2014/main" id="{FFBBCA60-25AC-4DF7-8D9D-92D6FE64A20B}"/>
              </a:ext>
            </a:extLst>
          </p:cNvPr>
          <p:cNvSpPr>
            <a:spLocks noGrp="1"/>
          </p:cNvSpPr>
          <p:nvPr>
            <p:ph type="body" sz="quarter" idx="18"/>
          </p:nvPr>
        </p:nvSpPr>
        <p:spPr>
          <a:xfrm>
            <a:off x="579996" y="2859524"/>
            <a:ext cx="10593387" cy="3100489"/>
          </a:xfrm>
        </p:spPr>
        <p:txBody>
          <a:bodyPr>
            <a:normAutofit/>
          </a:bodyPr>
          <a:lstStyle/>
          <a:p>
            <a:pPr marL="342900" indent="-342900">
              <a:buFont typeface="Wingdings" panose="05000000000000000000" pitchFamily="2" charset="2"/>
              <a:buChar char="ü"/>
            </a:pPr>
            <a:r>
              <a:rPr lang="en-US" b="1" dirty="0"/>
              <a:t>Dialogue = give up: </a:t>
            </a:r>
            <a:r>
              <a:rPr lang="hr-BA" dirty="0"/>
              <a:t>This is when </a:t>
            </a:r>
            <a:r>
              <a:rPr lang="en-US" dirty="0"/>
              <a:t>willingness to dialogue, give</a:t>
            </a:r>
            <a:r>
              <a:rPr lang="hr-BA" dirty="0"/>
              <a:t>s</a:t>
            </a:r>
            <a:r>
              <a:rPr lang="en-US" dirty="0"/>
              <a:t> the image of a “soft” negotiator. Power asymmetry: The more powerful think they’re going to win otherwise, the weaker ones think they’re </a:t>
            </a:r>
            <a:r>
              <a:rPr lang="hr-BA" dirty="0"/>
              <a:t>not</a:t>
            </a:r>
            <a:endParaRPr lang="en-US" dirty="0"/>
          </a:p>
          <a:p>
            <a:pPr marL="342900" indent="-342900">
              <a:buFont typeface="Wingdings" panose="05000000000000000000" pitchFamily="2" charset="2"/>
              <a:buChar char="ü"/>
            </a:pPr>
            <a:r>
              <a:rPr lang="en-US" b="1" dirty="0"/>
              <a:t>No potential Area of Agreement: </a:t>
            </a:r>
            <a:r>
              <a:rPr lang="hr-BA" dirty="0"/>
              <a:t>When parties feel strongly there is no room for the </a:t>
            </a:r>
            <a:r>
              <a:rPr lang="en-US" dirty="0"/>
              <a:t>agreement,</a:t>
            </a:r>
            <a:r>
              <a:rPr lang="hr-BA" dirty="0"/>
              <a:t> they will hardly engage in any mediation process</a:t>
            </a:r>
            <a:endParaRPr lang="en-US" dirty="0"/>
          </a:p>
          <a:p>
            <a:pPr marL="342900" indent="-342900">
              <a:buFont typeface="Wingdings" panose="05000000000000000000" pitchFamily="2" charset="2"/>
              <a:buChar char="ü"/>
            </a:pPr>
            <a:r>
              <a:rPr lang="en-US" b="1" dirty="0"/>
              <a:t>No “partner” </a:t>
            </a:r>
            <a:r>
              <a:rPr lang="en-US" dirty="0"/>
              <a:t>is in a position (ability or willingness) to base an agreement or to implement it.</a:t>
            </a:r>
          </a:p>
        </p:txBody>
      </p:sp>
    </p:spTree>
    <p:extLst>
      <p:ext uri="{BB962C8B-B14F-4D97-AF65-F5344CB8AC3E}">
        <p14:creationId xmlns:p14="http://schemas.microsoft.com/office/powerpoint/2010/main" val="3932760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0F568C8-FE61-4A4E-A103-B085EFFCBDED}"/>
              </a:ext>
            </a:extLst>
          </p:cNvPr>
          <p:cNvSpPr txBox="1">
            <a:spLocks/>
          </p:cNvSpPr>
          <p:nvPr/>
        </p:nvSpPr>
        <p:spPr>
          <a:xfrm>
            <a:off x="0" y="397395"/>
            <a:ext cx="5879690" cy="582221"/>
          </a:xfrm>
          <a:prstGeom prst="rect">
            <a:avLst/>
          </a:prstGeom>
          <a:solidFill>
            <a:srgbClr val="1188A3"/>
          </a:solidFill>
          <a:ln>
            <a:solidFill>
              <a:schemeClr val="bg1"/>
            </a:solidFill>
          </a:ln>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C6A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Structural or institutional barriers</a:t>
            </a:r>
          </a:p>
        </p:txBody>
      </p:sp>
      <p:sp>
        <p:nvSpPr>
          <p:cNvPr id="5" name="Text Placeholder 2">
            <a:extLst>
              <a:ext uri="{FF2B5EF4-FFF2-40B4-BE49-F238E27FC236}">
                <a16:creationId xmlns:a16="http://schemas.microsoft.com/office/drawing/2014/main" id="{7EEE081A-3A51-4376-900E-1DB871287821}"/>
              </a:ext>
            </a:extLst>
          </p:cNvPr>
          <p:cNvSpPr txBox="1">
            <a:spLocks/>
          </p:cNvSpPr>
          <p:nvPr/>
        </p:nvSpPr>
        <p:spPr>
          <a:xfrm>
            <a:off x="6096000" y="181283"/>
            <a:ext cx="5077383" cy="2266949"/>
          </a:xfrm>
          <a:prstGeom prst="rect">
            <a:avLst/>
          </a:prstGeom>
          <a:solidFill>
            <a:srgbClr val="28AF95"/>
          </a:solidFill>
          <a:ln w="38100">
            <a:gradFill>
              <a:gsLst>
                <a:gs pos="0">
                  <a:srgbClr val="28AF95"/>
                </a:gs>
                <a:gs pos="74000">
                  <a:srgbClr val="92D050"/>
                </a:gs>
                <a:gs pos="83000">
                  <a:srgbClr val="92D050"/>
                </a:gs>
                <a:gs pos="100000">
                  <a:srgbClr val="1188A3"/>
                </a:gs>
              </a:gsLst>
              <a:lin ang="5400000" scaled="1"/>
            </a:gra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r-BA" sz="2800" i="1" dirty="0"/>
              <a:t>They </a:t>
            </a:r>
            <a:r>
              <a:rPr lang="en-US" sz="2800" i="1" dirty="0"/>
              <a:t>echo the “context in which the conflict and the negotiation take place” and mainly concer</a:t>
            </a:r>
            <a:r>
              <a:rPr lang="hr-BA" sz="2800" i="1" dirty="0"/>
              <a:t>n</a:t>
            </a:r>
            <a:r>
              <a:rPr lang="en-US" sz="2800" i="1" dirty="0"/>
              <a:t> the institutions in charge of conducting the negotiation</a:t>
            </a:r>
          </a:p>
        </p:txBody>
      </p:sp>
      <p:sp>
        <p:nvSpPr>
          <p:cNvPr id="6" name="Text Placeholder 1">
            <a:extLst>
              <a:ext uri="{FF2B5EF4-FFF2-40B4-BE49-F238E27FC236}">
                <a16:creationId xmlns:a16="http://schemas.microsoft.com/office/drawing/2014/main" id="{FFBBCA60-25AC-4DF7-8D9D-92D6FE64A20B}"/>
              </a:ext>
            </a:extLst>
          </p:cNvPr>
          <p:cNvSpPr>
            <a:spLocks noGrp="1"/>
          </p:cNvSpPr>
          <p:nvPr>
            <p:ph type="body" sz="quarter" idx="18"/>
          </p:nvPr>
        </p:nvSpPr>
        <p:spPr>
          <a:xfrm>
            <a:off x="579996" y="2859524"/>
            <a:ext cx="10593387" cy="3100489"/>
          </a:xfrm>
        </p:spPr>
        <p:txBody>
          <a:bodyPr vert="horz" lIns="91440" tIns="45720" rIns="91440" bIns="45720" rtlCol="0" anchor="t">
            <a:normAutofit/>
          </a:bodyPr>
          <a:lstStyle/>
          <a:p>
            <a:pPr marL="342900" indent="-342900">
              <a:buFont typeface="Wingdings" panose="05000000000000000000" pitchFamily="2" charset="2"/>
              <a:buChar char="ü"/>
            </a:pPr>
            <a:r>
              <a:rPr lang="en-US" sz="2800" b="1" dirty="0"/>
              <a:t>The support base is divided: </a:t>
            </a:r>
            <a:r>
              <a:rPr lang="en-US" sz="2800" dirty="0"/>
              <a:t>opposit</a:t>
            </a:r>
            <a:r>
              <a:rPr lang="hr-BA" sz="2800" dirty="0"/>
              <a:t>ion</a:t>
            </a:r>
            <a:r>
              <a:rPr lang="en-US" sz="2800" dirty="0"/>
              <a:t> within your group may be expressed if you appear to be conciliatory.</a:t>
            </a:r>
            <a:endParaRPr lang="en-US" sz="2800" dirty="0">
              <a:cs typeface="Calibri"/>
            </a:endParaRPr>
          </a:p>
          <a:p>
            <a:pPr marL="342900" indent="-342900">
              <a:buFont typeface="Wingdings" panose="05000000000000000000" pitchFamily="2" charset="2"/>
              <a:buChar char="ü"/>
            </a:pPr>
            <a:r>
              <a:rPr lang="en-US" sz="2800" b="1" dirty="0"/>
              <a:t>Political/physical channels are closed: </a:t>
            </a:r>
            <a:r>
              <a:rPr lang="en-US" sz="2800" dirty="0"/>
              <a:t>no possibility to enter into a negotiation</a:t>
            </a:r>
          </a:p>
          <a:p>
            <a:pPr marL="342900" indent="-342900">
              <a:buFont typeface="Wingdings" panose="05000000000000000000" pitchFamily="2" charset="2"/>
              <a:buChar char="ü"/>
            </a:pPr>
            <a:r>
              <a:rPr lang="en-US" sz="2800" b="1" dirty="0"/>
              <a:t>The parties see the “other” as a uniform block </a:t>
            </a:r>
            <a:r>
              <a:rPr lang="en-US" sz="2800" dirty="0"/>
              <a:t>(the town hall, community Y), rather than as a multitude of actors (people) and potential partners.</a:t>
            </a:r>
          </a:p>
        </p:txBody>
      </p:sp>
    </p:spTree>
    <p:extLst>
      <p:ext uri="{BB962C8B-B14F-4D97-AF65-F5344CB8AC3E}">
        <p14:creationId xmlns:p14="http://schemas.microsoft.com/office/powerpoint/2010/main" val="186954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r>
              <a:rPr lang="hr-BA"/>
              <a:t>1</a:t>
            </a:r>
            <a:endParaRPr lang="en-US"/>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757099" y="1528129"/>
            <a:ext cx="4935095" cy="4796389"/>
          </a:xfrm>
        </p:spPr>
        <p:txBody>
          <a:bodyPr>
            <a:normAutofit/>
          </a:bodyPr>
          <a:lstStyle/>
          <a:p>
            <a:pPr marL="0" indent="0">
              <a:lnSpc>
                <a:spcPct val="100000"/>
              </a:lnSpc>
            </a:pPr>
            <a:r>
              <a:rPr lang="hr-BA" sz="2100" dirty="0"/>
              <a:t>In </a:t>
            </a:r>
            <a:r>
              <a:rPr lang="en-IE" sz="2100" dirty="0"/>
              <a:t>M</a:t>
            </a:r>
            <a:r>
              <a:rPr lang="hr-BA" sz="2100" dirty="0"/>
              <a:t>odule 1, </a:t>
            </a:r>
            <a:r>
              <a:rPr lang="en-US" sz="2100" dirty="0"/>
              <a:t>you will find out what the concept of mediation means in the peer-to-peer, migrant to </a:t>
            </a:r>
            <a:r>
              <a:rPr lang="hr-BA" sz="2100" dirty="0"/>
              <a:t>a </a:t>
            </a:r>
            <a:r>
              <a:rPr lang="en-US" sz="2100" dirty="0"/>
              <a:t>migrant setting.</a:t>
            </a:r>
            <a:r>
              <a:rPr lang="hr-BA" sz="2100" dirty="0"/>
              <a:t> We will define the basic principles behind community mediation and warn about some barriers that might occur. We will show ho</a:t>
            </a:r>
            <a:r>
              <a:rPr lang="en-IE" sz="2100" dirty="0"/>
              <a:t>w</a:t>
            </a:r>
            <a:r>
              <a:rPr lang="hr-BA" sz="2100" dirty="0"/>
              <a:t> to overcome these barriers and</a:t>
            </a:r>
            <a:r>
              <a:rPr lang="en-IE" sz="2100" dirty="0"/>
              <a:t> explore </a:t>
            </a:r>
            <a:r>
              <a:rPr lang="hr-BA" sz="2100" dirty="0"/>
              <a:t>why it is important to learn mediation for inclusion and</a:t>
            </a:r>
            <a:r>
              <a:rPr lang="en-IE" sz="2100" dirty="0"/>
              <a:t> the crucial role of </a:t>
            </a:r>
            <a:r>
              <a:rPr lang="hr-BA" sz="2100" dirty="0"/>
              <a:t>role models. </a:t>
            </a:r>
          </a:p>
          <a:p>
            <a:pPr marL="0" indent="0" algn="r">
              <a:lnSpc>
                <a:spcPct val="100000"/>
              </a:lnSpc>
            </a:pPr>
            <a:r>
              <a:rPr lang="hr-BA" b="1" dirty="0"/>
              <a:t>You will </a:t>
            </a:r>
            <a:r>
              <a:rPr lang="en-IE" b="1" dirty="0"/>
              <a:t>learn </a:t>
            </a:r>
            <a:r>
              <a:rPr lang="hr-BA" b="1" dirty="0"/>
              <a:t>how to start as a mediator and what to expect.</a:t>
            </a:r>
            <a:endParaRPr lang="en-US" b="1"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normAutofit fontScale="70000" lnSpcReduction="20000"/>
          </a:bodyPr>
          <a:lstStyle/>
          <a:p>
            <a:r>
              <a:rPr lang="en-US" dirty="0"/>
              <a:t>Overview, how you will benefit</a:t>
            </a:r>
          </a:p>
          <a:p>
            <a:endParaRPr lang="en-US" dirty="0"/>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hr-BA" dirty="0"/>
              <a:t>Defining community mediation for inclusion</a:t>
            </a:r>
            <a:endParaRPr lang="en-US" dirty="0"/>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r>
              <a:rPr lang="hr-BA"/>
              <a:t>2</a:t>
            </a:r>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p:txBody>
          <a:bodyPr/>
          <a:lstStyle/>
          <a:p>
            <a:r>
              <a:rPr lang="hr-BA" dirty="0"/>
              <a:t>Barriers to mediation and overcoming them</a:t>
            </a:r>
            <a:endParaRPr lang="en-US" dirty="0"/>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r>
              <a:rPr lang="hr-BA"/>
              <a:t>3</a:t>
            </a:r>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hr-BA" dirty="0"/>
              <a:t>Role models</a:t>
            </a:r>
            <a:endParaRPr lang="en-US" dirty="0"/>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r>
              <a:rPr lang="hr-BA"/>
              <a:t>4</a:t>
            </a:r>
            <a:endParaRPr lang="en-US"/>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29715" y="4577243"/>
            <a:ext cx="4465067" cy="822373"/>
          </a:xfrm>
        </p:spPr>
        <p:txBody>
          <a:bodyPr/>
          <a:lstStyle/>
          <a:p>
            <a:r>
              <a:rPr lang="hr-BA" dirty="0"/>
              <a:t>How to start peer-to-peer mediation as a migrant</a:t>
            </a:r>
            <a:endParaRPr lang="en-US" dirty="0"/>
          </a:p>
          <a:p>
            <a:endParaRPr lang="en-US"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r>
              <a:rPr lang="hr-BA"/>
              <a:t>5</a:t>
            </a:r>
            <a:endParaRPr lang="en-US"/>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hr-BA" dirty="0"/>
              <a:t>What success looks like</a:t>
            </a:r>
            <a:r>
              <a:rPr lang="en-IE" dirty="0"/>
              <a:t> – roles models to inspire</a:t>
            </a:r>
            <a:endParaRPr lang="en-US" dirty="0"/>
          </a:p>
        </p:txBody>
      </p:sp>
    </p:spTree>
    <p:extLst>
      <p:ext uri="{BB962C8B-B14F-4D97-AF65-F5344CB8AC3E}">
        <p14:creationId xmlns:p14="http://schemas.microsoft.com/office/powerpoint/2010/main" val="4080054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0F568C8-FE61-4A4E-A103-B085EFFCBDED}"/>
              </a:ext>
            </a:extLst>
          </p:cNvPr>
          <p:cNvSpPr txBox="1">
            <a:spLocks/>
          </p:cNvSpPr>
          <p:nvPr/>
        </p:nvSpPr>
        <p:spPr>
          <a:xfrm>
            <a:off x="0" y="397395"/>
            <a:ext cx="4541941" cy="582221"/>
          </a:xfrm>
          <a:prstGeom prst="rect">
            <a:avLst/>
          </a:prstGeom>
          <a:solidFill>
            <a:srgbClr val="1188A3"/>
          </a:solidFill>
          <a:ln>
            <a:solidFill>
              <a:srgbClr val="1188A3"/>
            </a:solid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C6A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Psychological barriers</a:t>
            </a:r>
            <a:endParaRPr lang="en-US" dirty="0">
              <a:solidFill>
                <a:schemeClr val="bg1"/>
              </a:solidFill>
            </a:endParaRPr>
          </a:p>
        </p:txBody>
      </p:sp>
      <p:sp>
        <p:nvSpPr>
          <p:cNvPr id="5" name="Text Placeholder 2">
            <a:extLst>
              <a:ext uri="{FF2B5EF4-FFF2-40B4-BE49-F238E27FC236}">
                <a16:creationId xmlns:a16="http://schemas.microsoft.com/office/drawing/2014/main" id="{7EEE081A-3A51-4376-900E-1DB871287821}"/>
              </a:ext>
            </a:extLst>
          </p:cNvPr>
          <p:cNvSpPr txBox="1">
            <a:spLocks/>
          </p:cNvSpPr>
          <p:nvPr/>
        </p:nvSpPr>
        <p:spPr>
          <a:xfrm>
            <a:off x="6096000" y="181283"/>
            <a:ext cx="5077383" cy="2266949"/>
          </a:xfrm>
          <a:prstGeom prst="rect">
            <a:avLst/>
          </a:prstGeom>
          <a:solidFill>
            <a:schemeClr val="bg1"/>
          </a:solidFill>
          <a:ln w="38100">
            <a:gradFill>
              <a:gsLst>
                <a:gs pos="0">
                  <a:schemeClr val="bg1"/>
                </a:gs>
                <a:gs pos="74000">
                  <a:srgbClr val="1188A3"/>
                </a:gs>
                <a:gs pos="83000">
                  <a:srgbClr val="92D050"/>
                </a:gs>
                <a:gs pos="100000">
                  <a:srgbClr val="1188A3"/>
                </a:gs>
              </a:gsLst>
              <a:lin ang="5400000" scaled="1"/>
            </a:gra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hr-BA" sz="2800" i="1" dirty="0">
              <a:solidFill>
                <a:srgbClr val="28AF95"/>
              </a:solidFill>
            </a:endParaRPr>
          </a:p>
          <a:p>
            <a:pPr algn="ctr"/>
            <a:r>
              <a:rPr lang="en-GB" sz="2800" i="1" dirty="0">
                <a:solidFill>
                  <a:srgbClr val="28AF95"/>
                </a:solidFill>
              </a:rPr>
              <a:t>Psychological barriers are related to perceptions or emotions and demonstrate that negotiation is an “interactive social process” </a:t>
            </a:r>
            <a:endParaRPr lang="en-US" sz="2800" i="1" dirty="0">
              <a:solidFill>
                <a:srgbClr val="28AF95"/>
              </a:solidFill>
            </a:endParaRPr>
          </a:p>
        </p:txBody>
      </p:sp>
      <p:sp>
        <p:nvSpPr>
          <p:cNvPr id="6" name="Text Placeholder 1">
            <a:extLst>
              <a:ext uri="{FF2B5EF4-FFF2-40B4-BE49-F238E27FC236}">
                <a16:creationId xmlns:a16="http://schemas.microsoft.com/office/drawing/2014/main" id="{FFBBCA60-25AC-4DF7-8D9D-92D6FE64A20B}"/>
              </a:ext>
            </a:extLst>
          </p:cNvPr>
          <p:cNvSpPr>
            <a:spLocks noGrp="1"/>
          </p:cNvSpPr>
          <p:nvPr>
            <p:ph type="body" sz="quarter" idx="18"/>
          </p:nvPr>
        </p:nvSpPr>
        <p:spPr>
          <a:xfrm>
            <a:off x="579996" y="2859524"/>
            <a:ext cx="10593387" cy="3100489"/>
          </a:xfrm>
        </p:spPr>
        <p:txBody>
          <a:bodyPr/>
          <a:lstStyle/>
          <a:p>
            <a:pPr marL="342900" indent="-342900">
              <a:buFont typeface="Wingdings" panose="05000000000000000000" pitchFamily="2" charset="2"/>
              <a:buChar char="ü"/>
            </a:pPr>
            <a:r>
              <a:rPr lang="en-GB" b="1" dirty="0">
                <a:solidFill>
                  <a:srgbClr val="92D050"/>
                </a:solidFill>
              </a:rPr>
              <a:t>Non-recognition of the other</a:t>
            </a:r>
            <a:r>
              <a:rPr lang="en-GB" dirty="0">
                <a:solidFill>
                  <a:srgbClr val="92D050"/>
                </a:solidFill>
              </a:rPr>
              <a:t>; </a:t>
            </a:r>
            <a:r>
              <a:rPr lang="en-GB" dirty="0"/>
              <a:t>discussions confer legitimacy</a:t>
            </a:r>
            <a:endParaRPr lang="en-US" dirty="0"/>
          </a:p>
          <a:p>
            <a:pPr marL="342900" indent="-342900">
              <a:buFont typeface="Wingdings" panose="05000000000000000000" pitchFamily="2" charset="2"/>
              <a:buChar char="ü"/>
            </a:pPr>
            <a:r>
              <a:rPr lang="en-GB" b="1" dirty="0">
                <a:solidFill>
                  <a:srgbClr val="92D050"/>
                </a:solidFill>
              </a:rPr>
              <a:t>The fact that reaching an agreement is not always the most important thing</a:t>
            </a:r>
            <a:r>
              <a:rPr lang="en-GB" dirty="0">
                <a:solidFill>
                  <a:srgbClr val="92D050"/>
                </a:solidFill>
              </a:rPr>
              <a:t>:” </a:t>
            </a:r>
            <a:r>
              <a:rPr lang="en-GB" dirty="0"/>
              <a:t>it is my right”, a matter of justice, which is not negotiable.</a:t>
            </a:r>
            <a:endParaRPr lang="en-US" dirty="0"/>
          </a:p>
          <a:p>
            <a:pPr marL="342900" indent="-342900">
              <a:buFont typeface="Wingdings" panose="05000000000000000000" pitchFamily="2" charset="2"/>
              <a:buChar char="ü"/>
            </a:pPr>
            <a:r>
              <a:rPr lang="en-GB" b="1" dirty="0">
                <a:solidFill>
                  <a:srgbClr val="92D050"/>
                </a:solidFill>
              </a:rPr>
              <a:t>Polari</a:t>
            </a:r>
            <a:r>
              <a:rPr lang="hr-BA" b="1" dirty="0">
                <a:solidFill>
                  <a:srgbClr val="92D050"/>
                </a:solidFill>
              </a:rPr>
              <a:t>s</a:t>
            </a:r>
            <a:r>
              <a:rPr lang="en-GB" b="1" dirty="0">
                <a:solidFill>
                  <a:srgbClr val="92D050"/>
                </a:solidFill>
              </a:rPr>
              <a:t>ation</a:t>
            </a:r>
            <a:r>
              <a:rPr lang="en-GB" dirty="0">
                <a:solidFill>
                  <a:srgbClr val="92D050"/>
                </a:solidFill>
              </a:rPr>
              <a:t>: </a:t>
            </a:r>
            <a:r>
              <a:rPr lang="en-GB" dirty="0"/>
              <a:t>in long conflicts, stereotypes can take over, with each side seeing the other as unrecoverable.</a:t>
            </a:r>
            <a:endParaRPr lang="en-US" dirty="0"/>
          </a:p>
          <a:p>
            <a:pPr marL="342900" indent="-342900">
              <a:buFont typeface="Wingdings" panose="05000000000000000000" pitchFamily="2" charset="2"/>
              <a:buChar char="ü"/>
            </a:pPr>
            <a:r>
              <a:rPr lang="en-GB" b="1" dirty="0">
                <a:solidFill>
                  <a:srgbClr val="92D050"/>
                </a:solidFill>
              </a:rPr>
              <a:t>The dynamics of reciprocal escalation</a:t>
            </a:r>
            <a:r>
              <a:rPr lang="en-GB" dirty="0">
                <a:solidFill>
                  <a:srgbClr val="92D050"/>
                </a:solidFill>
              </a:rPr>
              <a:t>: </a:t>
            </a:r>
            <a:r>
              <a:rPr lang="en-GB" dirty="0"/>
              <a:t>with a hit, a hit returned, relative gains become paramount (I must earn more than you, whatever I win).</a:t>
            </a:r>
            <a:endParaRPr lang="en-US" dirty="0"/>
          </a:p>
        </p:txBody>
      </p:sp>
    </p:spTree>
    <p:extLst>
      <p:ext uri="{BB962C8B-B14F-4D97-AF65-F5344CB8AC3E}">
        <p14:creationId xmlns:p14="http://schemas.microsoft.com/office/powerpoint/2010/main" val="1699497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DAC448-D44F-4F7D-9DC6-146D8B446200}"/>
              </a:ext>
            </a:extLst>
          </p:cNvPr>
          <p:cNvSpPr>
            <a:spLocks noGrp="1"/>
          </p:cNvSpPr>
          <p:nvPr>
            <p:ph type="body" sz="quarter" idx="20"/>
          </p:nvPr>
        </p:nvSpPr>
        <p:spPr/>
        <p:txBody>
          <a:bodyPr/>
          <a:lstStyle/>
          <a:p>
            <a:r>
              <a:rPr lang="en-US" dirty="0"/>
              <a:t>Psychological barriers are beliefs that a person has about himself/herself regarding his ability, potential, </a:t>
            </a:r>
            <a:r>
              <a:rPr lang="hr-BA" dirty="0"/>
              <a:t>and </a:t>
            </a:r>
            <a:r>
              <a:rPr lang="en-US" dirty="0"/>
              <a:t>self-worth. </a:t>
            </a:r>
            <a:r>
              <a:rPr lang="hr-BA" dirty="0"/>
              <a:t>T</a:t>
            </a:r>
            <a:r>
              <a:rPr lang="en-US" dirty="0"/>
              <a:t>hey can be called unhealthy or maybe incorrect thought patterns.</a:t>
            </a:r>
          </a:p>
          <a:p>
            <a:endParaRPr lang="en-US" dirty="0"/>
          </a:p>
          <a:p>
            <a:r>
              <a:rPr lang="en-US" dirty="0"/>
              <a:t>Social barriers are barriers to entry </a:t>
            </a:r>
            <a:r>
              <a:rPr lang="hr-BA" dirty="0"/>
              <a:t>that</a:t>
            </a:r>
            <a:r>
              <a:rPr lang="en-US" dirty="0"/>
              <a:t> are created by the culture of the community, i.e., people's </a:t>
            </a:r>
            <a:r>
              <a:rPr lang="en-US" dirty="0" err="1"/>
              <a:t>behaviour</a:t>
            </a:r>
            <a:r>
              <a:rPr lang="en-US" dirty="0"/>
              <a:t> towards newcomers or others in general.</a:t>
            </a:r>
          </a:p>
          <a:p>
            <a:endParaRPr lang="en-US" dirty="0"/>
          </a:p>
        </p:txBody>
      </p:sp>
      <p:sp>
        <p:nvSpPr>
          <p:cNvPr id="3" name="Text Placeholder 2">
            <a:extLst>
              <a:ext uri="{FF2B5EF4-FFF2-40B4-BE49-F238E27FC236}">
                <a16:creationId xmlns:a16="http://schemas.microsoft.com/office/drawing/2014/main" id="{2AAB75D5-C982-4D15-B35D-8D5EA5F31929}"/>
              </a:ext>
            </a:extLst>
          </p:cNvPr>
          <p:cNvSpPr>
            <a:spLocks noGrp="1"/>
          </p:cNvSpPr>
          <p:nvPr>
            <p:ph type="body" sz="quarter" idx="22"/>
          </p:nvPr>
        </p:nvSpPr>
        <p:spPr/>
        <p:txBody>
          <a:bodyPr>
            <a:normAutofit fontScale="92500" lnSpcReduction="20000"/>
          </a:bodyPr>
          <a:lstStyle/>
          <a:p>
            <a:r>
              <a:rPr lang="en-US" dirty="0"/>
              <a:t>Let’s dig deeper into some of the most influential barriers</a:t>
            </a:r>
          </a:p>
          <a:p>
            <a:endParaRPr lang="en-US" dirty="0"/>
          </a:p>
        </p:txBody>
      </p:sp>
      <p:sp>
        <p:nvSpPr>
          <p:cNvPr id="4" name="Text Placeholder 3">
            <a:extLst>
              <a:ext uri="{FF2B5EF4-FFF2-40B4-BE49-F238E27FC236}">
                <a16:creationId xmlns:a16="http://schemas.microsoft.com/office/drawing/2014/main" id="{75603160-5A63-413B-AC65-5A6EEDCB5672}"/>
              </a:ext>
            </a:extLst>
          </p:cNvPr>
          <p:cNvSpPr>
            <a:spLocks noGrp="1"/>
          </p:cNvSpPr>
          <p:nvPr>
            <p:ph type="body" sz="quarter" idx="23"/>
          </p:nvPr>
        </p:nvSpPr>
        <p:spPr/>
        <p:txBody>
          <a:bodyPr/>
          <a:lstStyle/>
          <a:p>
            <a:r>
              <a:rPr lang="en-US"/>
              <a:t>PSYCHOLOGICAL BARRIERS LINKED TO PERCEPTIONS OR EMOTIONS </a:t>
            </a:r>
          </a:p>
          <a:p>
            <a:endParaRPr lang="en-US"/>
          </a:p>
        </p:txBody>
      </p:sp>
    </p:spTree>
    <p:extLst>
      <p:ext uri="{BB962C8B-B14F-4D97-AF65-F5344CB8AC3E}">
        <p14:creationId xmlns:p14="http://schemas.microsoft.com/office/powerpoint/2010/main" val="1441804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noAutofit/>
          </a:bodyPr>
          <a:lstStyle/>
          <a:p>
            <a:r>
              <a:rPr lang="en-GB" sz="4400" b="1" dirty="0"/>
              <a:t>Socio</a:t>
            </a:r>
            <a:r>
              <a:rPr lang="bs-Latn-BA" sz="4400" b="1" dirty="0"/>
              <a:t>-</a:t>
            </a:r>
            <a:r>
              <a:rPr lang="en-GB" sz="4400" b="1" dirty="0"/>
              <a:t>psychological</a:t>
            </a:r>
            <a:endParaRPr lang="bs-Latn-BA" sz="4400" b="1" dirty="0"/>
          </a:p>
          <a:p>
            <a:r>
              <a:rPr lang="en-GB" sz="4400" b="1" dirty="0"/>
              <a:t>Barriers</a:t>
            </a:r>
          </a:p>
        </p:txBody>
      </p:sp>
      <p:sp>
        <p:nvSpPr>
          <p:cNvPr id="3" name="Text Placeholder 2"/>
          <p:cNvSpPr>
            <a:spLocks noGrp="1"/>
          </p:cNvSpPr>
          <p:nvPr>
            <p:ph type="body" sz="quarter" idx="16"/>
          </p:nvPr>
        </p:nvSpPr>
        <p:spPr>
          <a:xfrm>
            <a:off x="714542" y="3554338"/>
            <a:ext cx="5085159" cy="1847979"/>
          </a:xfrm>
        </p:spPr>
        <p:txBody>
          <a:bodyPr>
            <a:normAutofit/>
          </a:bodyPr>
          <a:lstStyle/>
          <a:p>
            <a:r>
              <a:rPr lang="en-GB" sz="3000" i="1" dirty="0"/>
              <a:t>“The past is never where you think you left it.”                             </a:t>
            </a:r>
            <a:r>
              <a:rPr lang="en-GB" sz="3000" dirty="0"/>
              <a:t>Katherine Anne Porter </a:t>
            </a:r>
          </a:p>
        </p:txBody>
      </p:sp>
      <p:pic>
        <p:nvPicPr>
          <p:cNvPr id="5" name="Picture Placeholder 4"/>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62793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9"/>
          </p:nvPr>
        </p:nvSpPr>
        <p:spPr/>
        <p:txBody>
          <a:bodyPr>
            <a:normAutofit lnSpcReduction="10000"/>
          </a:bodyPr>
          <a:lstStyle/>
          <a:p>
            <a:r>
              <a:rPr lang="en-GB" dirty="0"/>
              <a:t>The Reasons Behind the Socio-psychological Barriers</a:t>
            </a:r>
          </a:p>
          <a:p>
            <a:endParaRPr lang="en-US" dirty="0"/>
          </a:p>
        </p:txBody>
      </p:sp>
      <p:sp>
        <p:nvSpPr>
          <p:cNvPr id="9" name="Text Placeholder 3"/>
          <p:cNvSpPr>
            <a:spLocks noGrp="1"/>
          </p:cNvSpPr>
          <p:nvPr>
            <p:ph type="body" sz="quarter" idx="32"/>
          </p:nvPr>
        </p:nvSpPr>
        <p:spPr>
          <a:xfrm>
            <a:off x="1818968" y="6411797"/>
            <a:ext cx="8554064" cy="249119"/>
          </a:xfrm>
        </p:spPr>
        <p:txBody>
          <a:bodyPr>
            <a:normAutofit/>
          </a:bodyPr>
          <a:lstStyle/>
          <a:p>
            <a:pPr marL="0" indent="0"/>
            <a:r>
              <a:rPr lang="en-GB" sz="800" baseline="30000">
                <a:latin typeface="+mn-lt"/>
              </a:rPr>
              <a:t>1</a:t>
            </a:r>
            <a:r>
              <a:rPr lang="en-GB" sz="800">
                <a:latin typeface="+mn-lt"/>
              </a:rPr>
              <a:t>The nature of socio-psychological barriers to peaceful conflict resolution and ways to overcome them, Daniel Bar-Tal &amp; </a:t>
            </a:r>
            <a:r>
              <a:rPr lang="en-GB" sz="800" err="1">
                <a:latin typeface="+mn-lt"/>
              </a:rPr>
              <a:t>Eran</a:t>
            </a:r>
            <a:r>
              <a:rPr lang="en-GB" sz="800">
                <a:latin typeface="+mn-lt"/>
              </a:rPr>
              <a:t> </a:t>
            </a:r>
            <a:r>
              <a:rPr lang="en-GB" sz="800" err="1">
                <a:latin typeface="+mn-lt"/>
              </a:rPr>
              <a:t>Halperin</a:t>
            </a:r>
            <a:r>
              <a:rPr lang="en-GB" sz="800">
                <a:latin typeface="+mn-lt"/>
              </a:rPr>
              <a:t>, conflict &amp; communication online, Vol. 12, No. 2, 2013 </a:t>
            </a:r>
          </a:p>
        </p:txBody>
      </p:sp>
      <p:sp>
        <p:nvSpPr>
          <p:cNvPr id="12" name="Text Placeholder 2">
            <a:extLst>
              <a:ext uri="{FF2B5EF4-FFF2-40B4-BE49-F238E27FC236}">
                <a16:creationId xmlns:a16="http://schemas.microsoft.com/office/drawing/2014/main" id="{A579CF2C-5ADD-4FB7-8101-1E2F1619DED3}"/>
              </a:ext>
            </a:extLst>
          </p:cNvPr>
          <p:cNvSpPr>
            <a:spLocks noGrp="1"/>
          </p:cNvSpPr>
          <p:nvPr>
            <p:ph type="body" sz="quarter" idx="4294967295"/>
          </p:nvPr>
        </p:nvSpPr>
        <p:spPr>
          <a:xfrm>
            <a:off x="1366683" y="4124491"/>
            <a:ext cx="3087329" cy="1765031"/>
          </a:xfrm>
          <a:prstGeom prst="rect">
            <a:avLst/>
          </a:prstGeom>
        </p:spPr>
        <p:txBody>
          <a:bodyPr>
            <a:normAutofit/>
          </a:bodyPr>
          <a:lstStyle/>
          <a:p>
            <a:pPr marL="0" indent="0" algn="ctr">
              <a:buNone/>
            </a:pPr>
            <a:r>
              <a:rPr lang="en-GB" sz="2000" dirty="0">
                <a:solidFill>
                  <a:srgbClr val="7F7F7F"/>
                </a:solidFill>
                <a:effectLst/>
              </a:rPr>
              <a:t>Intractable conflicts have an imprinting effect on individual and collective life in affected societies</a:t>
            </a:r>
            <a:endParaRPr lang="en-GB" sz="2000" dirty="0">
              <a:solidFill>
                <a:srgbClr val="7F7F7F"/>
              </a:solidFill>
            </a:endParaRPr>
          </a:p>
        </p:txBody>
      </p:sp>
      <p:sp>
        <p:nvSpPr>
          <p:cNvPr id="16" name="Rectangle 15"/>
          <p:cNvSpPr/>
          <p:nvPr/>
        </p:nvSpPr>
        <p:spPr>
          <a:xfrm>
            <a:off x="4670323" y="4080915"/>
            <a:ext cx="2998838"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F7F7F"/>
                </a:solidFill>
                <a:effectLst/>
                <a:uLnTx/>
                <a:uFillTx/>
                <a:latin typeface="Calibri" panose="020F0502020204030204"/>
                <a:ea typeface="+mn-ea"/>
                <a:cs typeface="+mn-cs"/>
              </a:rPr>
              <a:t>Society members living under harsh conditions of inter-societal conflict experience severe ongoing negative psychological effects</a:t>
            </a:r>
          </a:p>
        </p:txBody>
      </p:sp>
      <p:sp>
        <p:nvSpPr>
          <p:cNvPr id="17" name="Rectangle 16"/>
          <p:cNvSpPr/>
          <p:nvPr/>
        </p:nvSpPr>
        <p:spPr>
          <a:xfrm>
            <a:off x="7993626" y="4080915"/>
            <a:ext cx="3126658"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F7F7F"/>
                </a:solidFill>
                <a:effectLst/>
                <a:uLnTx/>
                <a:uFillTx/>
                <a:latin typeface="Calibri" panose="020F0502020204030204"/>
                <a:ea typeface="+mn-ea"/>
                <a:cs typeface="+mn-cs"/>
              </a:rPr>
              <a:t>In addition, these narratives rest on a foundation of shared emotions that adds still another powerful vector to the functioning of the barriers</a:t>
            </a:r>
            <a:r>
              <a:rPr kumimoji="0" lang="en-GB" sz="2000" b="0" i="0" u="none" strike="noStrike" kern="1200" cap="none" spc="0" normalizeH="0" baseline="30000" noProof="0" dirty="0">
                <a:ln>
                  <a:noFill/>
                </a:ln>
                <a:solidFill>
                  <a:srgbClr val="7F7F7F"/>
                </a:solidFill>
                <a:effectLst/>
                <a:uLnTx/>
                <a:uFillTx/>
                <a:latin typeface="Calibri" panose="020F0502020204030204"/>
                <a:ea typeface="+mn-ea"/>
                <a:cs typeface="+mn-cs"/>
              </a:rPr>
              <a:t>1</a:t>
            </a:r>
          </a:p>
        </p:txBody>
      </p:sp>
      <p:sp>
        <p:nvSpPr>
          <p:cNvPr id="18" name="Shape 2617">
            <a:extLst>
              <a:ext uri="{FF2B5EF4-FFF2-40B4-BE49-F238E27FC236}">
                <a16:creationId xmlns:a16="http://schemas.microsoft.com/office/drawing/2014/main" id="{4CC52F16-351F-1F47-8493-3F81566864F0}"/>
              </a:ext>
            </a:extLst>
          </p:cNvPr>
          <p:cNvSpPr/>
          <p:nvPr/>
        </p:nvSpPr>
        <p:spPr>
          <a:xfrm>
            <a:off x="5719824" y="2159559"/>
            <a:ext cx="763116" cy="624437"/>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noFill/>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pic>
        <p:nvPicPr>
          <p:cNvPr id="3" name="Graphic 2" descr="Two Hearts with solid fill">
            <a:extLst>
              <a:ext uri="{FF2B5EF4-FFF2-40B4-BE49-F238E27FC236}">
                <a16:creationId xmlns:a16="http://schemas.microsoft.com/office/drawing/2014/main" id="{3CF86DA4-DB48-4748-AE11-F32F256A587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99755" y="2097469"/>
            <a:ext cx="914400" cy="914400"/>
          </a:xfrm>
          <a:prstGeom prst="rect">
            <a:avLst/>
          </a:prstGeom>
        </p:spPr>
      </p:pic>
      <p:pic>
        <p:nvPicPr>
          <p:cNvPr id="5" name="Graphic 4" descr="Medieval Armor outline">
            <a:extLst>
              <a:ext uri="{FF2B5EF4-FFF2-40B4-BE49-F238E27FC236}">
                <a16:creationId xmlns:a16="http://schemas.microsoft.com/office/drawing/2014/main" id="{8B1F60C2-5C97-4E79-A16A-DEF8F1746FB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51470" y="2097469"/>
            <a:ext cx="914400" cy="914400"/>
          </a:xfrm>
          <a:prstGeom prst="rect">
            <a:avLst/>
          </a:prstGeom>
        </p:spPr>
      </p:pic>
    </p:spTree>
    <p:extLst>
      <p:ext uri="{BB962C8B-B14F-4D97-AF65-F5344CB8AC3E}">
        <p14:creationId xmlns:p14="http://schemas.microsoft.com/office/powerpoint/2010/main" val="2291852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B8BC5C-7A27-4800-BF66-BE8F79CFFA4E}"/>
              </a:ext>
            </a:extLst>
          </p:cNvPr>
          <p:cNvSpPr/>
          <p:nvPr/>
        </p:nvSpPr>
        <p:spPr>
          <a:xfrm>
            <a:off x="0" y="756490"/>
            <a:ext cx="6095999" cy="2517058"/>
          </a:xfrm>
          <a:prstGeom prst="rect">
            <a:avLst/>
          </a:prstGeom>
          <a:blipFill>
            <a:blip r:embed="rId2" cstate="screen">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E98E227-8B33-41DD-BC0B-1B82FBD92792}"/>
              </a:ext>
            </a:extLst>
          </p:cNvPr>
          <p:cNvSpPr/>
          <p:nvPr/>
        </p:nvSpPr>
        <p:spPr>
          <a:xfrm>
            <a:off x="6096001" y="756490"/>
            <a:ext cx="6096002" cy="2517058"/>
          </a:xfrm>
          <a:prstGeom prst="rect">
            <a:avLst/>
          </a:prstGeom>
          <a:blipFill>
            <a:blip r:embed="rId4" cstate="screen">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8EAFDEDB-183D-4EF4-88E4-341A5CF439DF}"/>
              </a:ext>
            </a:extLst>
          </p:cNvPr>
          <p:cNvCxnSpPr/>
          <p:nvPr/>
        </p:nvCxnSpPr>
        <p:spPr>
          <a:xfrm>
            <a:off x="6095999" y="3429000"/>
            <a:ext cx="0" cy="3119284"/>
          </a:xfrm>
          <a:prstGeom prst="line">
            <a:avLst/>
          </a:prstGeom>
          <a:ln w="19050">
            <a:solidFill>
              <a:srgbClr val="1188A3"/>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47BC06A-F69C-41FF-9832-702FDE412082}"/>
              </a:ext>
            </a:extLst>
          </p:cNvPr>
          <p:cNvSpPr/>
          <p:nvPr/>
        </p:nvSpPr>
        <p:spPr>
          <a:xfrm>
            <a:off x="167148" y="3624309"/>
            <a:ext cx="5928852" cy="2954655"/>
          </a:xfrm>
          <a:prstGeom prst="rect">
            <a:avLst/>
          </a:prstGeom>
        </p:spPr>
        <p:txBody>
          <a:bodyPr wrap="square">
            <a:spAutoFit/>
          </a:bodyPr>
          <a:lstStyle/>
          <a:p>
            <a:pPr algn="ctr"/>
            <a:r>
              <a:rPr lang="en-GB" sz="2400" dirty="0">
                <a:solidFill>
                  <a:srgbClr val="7F7F7F"/>
                </a:solidFill>
              </a:rPr>
              <a:t>The state of FREEZING is reflected in continuing reliance on widely held societal beliefs that support the conflict, reluctance to search for alternative information</a:t>
            </a:r>
            <a:r>
              <a:rPr lang="hr-BA" sz="2400" dirty="0">
                <a:solidFill>
                  <a:srgbClr val="7F7F7F"/>
                </a:solidFill>
              </a:rPr>
              <a:t>,</a:t>
            </a:r>
            <a:r>
              <a:rPr lang="en-GB" sz="2400" dirty="0">
                <a:solidFill>
                  <a:srgbClr val="7F7F7F"/>
                </a:solidFill>
              </a:rPr>
              <a:t> and resistance to well-founded arguments that challenge these positions</a:t>
            </a:r>
            <a:r>
              <a:rPr lang="hr-BA" sz="2400" dirty="0">
                <a:solidFill>
                  <a:srgbClr val="7F7F7F"/>
                </a:solidFill>
              </a:rPr>
              <a:t>.</a:t>
            </a:r>
          </a:p>
          <a:p>
            <a:pPr algn="ctr"/>
            <a:endParaRPr lang="hr-BA" sz="2400" dirty="0">
              <a:solidFill>
                <a:srgbClr val="7F7F7F"/>
              </a:solidFill>
            </a:endParaRPr>
          </a:p>
          <a:p>
            <a:pPr algn="ctr"/>
            <a:r>
              <a:rPr lang="en-GB" dirty="0">
                <a:solidFill>
                  <a:srgbClr val="7F7F7F"/>
                </a:solidFill>
              </a:rPr>
              <a:t>(Kruglanski, 2004;Kruglanski &amp; Webster, 1996; </a:t>
            </a:r>
            <a:r>
              <a:rPr lang="en-GB" dirty="0" err="1">
                <a:solidFill>
                  <a:srgbClr val="7F7F7F"/>
                </a:solidFill>
              </a:rPr>
              <a:t>Kunda</a:t>
            </a:r>
            <a:r>
              <a:rPr lang="en-GB" dirty="0">
                <a:solidFill>
                  <a:srgbClr val="7F7F7F"/>
                </a:solidFill>
              </a:rPr>
              <a:t>, 1990).</a:t>
            </a:r>
            <a:endParaRPr lang="en-GB" sz="2400" dirty="0">
              <a:solidFill>
                <a:srgbClr val="7F7F7F"/>
              </a:solidFill>
            </a:endParaRPr>
          </a:p>
        </p:txBody>
      </p:sp>
      <p:sp>
        <p:nvSpPr>
          <p:cNvPr id="7" name="Rectangle 6">
            <a:extLst>
              <a:ext uri="{FF2B5EF4-FFF2-40B4-BE49-F238E27FC236}">
                <a16:creationId xmlns:a16="http://schemas.microsoft.com/office/drawing/2014/main" id="{8FA101CD-BD44-43E9-98EF-A213686BA2A7}"/>
              </a:ext>
            </a:extLst>
          </p:cNvPr>
          <p:cNvSpPr/>
          <p:nvPr/>
        </p:nvSpPr>
        <p:spPr>
          <a:xfrm>
            <a:off x="6723735" y="3833536"/>
            <a:ext cx="4815147" cy="1569660"/>
          </a:xfrm>
          <a:prstGeom prst="rect">
            <a:avLst/>
          </a:prstGeom>
        </p:spPr>
        <p:txBody>
          <a:bodyPr wrap="square">
            <a:spAutoFit/>
          </a:bodyPr>
          <a:lstStyle/>
          <a:p>
            <a:pPr algn="ctr"/>
            <a:r>
              <a:rPr lang="en-GB" sz="2400" dirty="0">
                <a:solidFill>
                  <a:srgbClr val="7F7F7F"/>
                </a:solidFill>
              </a:rPr>
              <a:t>Freezing contributes to barriers and is a form of barrier, experienced by the person with life experiences full of conflicts, such as war.</a:t>
            </a:r>
          </a:p>
        </p:txBody>
      </p:sp>
      <p:sp>
        <p:nvSpPr>
          <p:cNvPr id="8" name="Title 1">
            <a:extLst>
              <a:ext uri="{FF2B5EF4-FFF2-40B4-BE49-F238E27FC236}">
                <a16:creationId xmlns:a16="http://schemas.microsoft.com/office/drawing/2014/main" id="{5D040818-5116-4DCF-9A1F-6C7C373F65E0}"/>
              </a:ext>
            </a:extLst>
          </p:cNvPr>
          <p:cNvSpPr txBox="1">
            <a:spLocks/>
          </p:cNvSpPr>
          <p:nvPr/>
        </p:nvSpPr>
        <p:spPr>
          <a:xfrm>
            <a:off x="0" y="143037"/>
            <a:ext cx="12192000" cy="544627"/>
          </a:xfrm>
          <a:prstGeom prst="rect">
            <a:avLst/>
          </a:prstGeom>
          <a:solidFill>
            <a:srgbClr val="1188A3"/>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chemeClr val="bg1"/>
                </a:solidFill>
                <a:latin typeface="+mn-lt"/>
              </a:rPr>
              <a:t>Manifestation of the Psychological Barrier – have you heard of FREEZING? </a:t>
            </a:r>
            <a:endParaRPr lang="en-GB" sz="3200" b="1" dirty="0">
              <a:solidFill>
                <a:schemeClr val="bg1"/>
              </a:solidFill>
              <a:latin typeface="+mn-lt"/>
            </a:endParaRPr>
          </a:p>
        </p:txBody>
      </p:sp>
    </p:spTree>
    <p:extLst>
      <p:ext uri="{BB962C8B-B14F-4D97-AF65-F5344CB8AC3E}">
        <p14:creationId xmlns:p14="http://schemas.microsoft.com/office/powerpoint/2010/main" val="244103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C6F23-13D4-47E4-9CAB-E264D4D959B2}"/>
              </a:ext>
            </a:extLst>
          </p:cNvPr>
          <p:cNvSpPr>
            <a:spLocks noGrp="1"/>
          </p:cNvSpPr>
          <p:nvPr>
            <p:ph type="body" sz="quarter" idx="13"/>
          </p:nvPr>
        </p:nvSpPr>
        <p:spPr/>
        <p:txBody>
          <a:bodyPr/>
          <a:lstStyle/>
          <a:p>
            <a:r>
              <a:rPr lang="hr-BA" dirty="0"/>
              <a:t>FREEZING:  Examples</a:t>
            </a:r>
            <a:endParaRPr lang="en-US" dirty="0"/>
          </a:p>
        </p:txBody>
      </p:sp>
      <p:sp>
        <p:nvSpPr>
          <p:cNvPr id="3" name="Text Placeholder 2">
            <a:extLst>
              <a:ext uri="{FF2B5EF4-FFF2-40B4-BE49-F238E27FC236}">
                <a16:creationId xmlns:a16="http://schemas.microsoft.com/office/drawing/2014/main" id="{A64AD7BC-7C2B-499F-AF79-96230F9B2DFF}"/>
              </a:ext>
            </a:extLst>
          </p:cNvPr>
          <p:cNvSpPr>
            <a:spLocks noGrp="1"/>
          </p:cNvSpPr>
          <p:nvPr>
            <p:ph type="body" sz="quarter" idx="14"/>
          </p:nvPr>
        </p:nvSpPr>
        <p:spPr>
          <a:xfrm>
            <a:off x="294145" y="2181479"/>
            <a:ext cx="5770879" cy="4433016"/>
          </a:xfrm>
          <a:solidFill>
            <a:schemeClr val="bg1"/>
          </a:solidFill>
        </p:spPr>
        <p:txBody>
          <a:bodyPr/>
          <a:lstStyle/>
          <a:p>
            <a:r>
              <a:rPr lang="hr-BA" dirty="0"/>
              <a:t>Someone might have deep beliefs rooted in ideology and experience (war for example) that certain people, cultures, and nationalities are not the ones they want to engage with, and that conflict resolution is impossible.</a:t>
            </a:r>
          </a:p>
          <a:p>
            <a:r>
              <a:rPr lang="hr-BA" dirty="0"/>
              <a:t>Persons from host communities might be subject to certain beliefs about new coming cultures. If they formed these beliefs based on any exposure to </a:t>
            </a:r>
            <a:r>
              <a:rPr lang="hr-BA" b="1" dirty="0">
                <a:solidFill>
                  <a:srgbClr val="28AF95"/>
                </a:solidFill>
              </a:rPr>
              <a:t>negative narratives </a:t>
            </a:r>
            <a:r>
              <a:rPr lang="hr-BA" dirty="0"/>
              <a:t>from media or their surroundings, especially if they were subject to those kinds of narratives and influences for a long time.</a:t>
            </a:r>
            <a:endParaRPr lang="en-US" dirty="0"/>
          </a:p>
        </p:txBody>
      </p:sp>
      <p:pic>
        <p:nvPicPr>
          <p:cNvPr id="5" name="Picture 4">
            <a:hlinkClick r:id="rId2"/>
            <a:extLst>
              <a:ext uri="{FF2B5EF4-FFF2-40B4-BE49-F238E27FC236}">
                <a16:creationId xmlns:a16="http://schemas.microsoft.com/office/drawing/2014/main" id="{BC1B764B-868B-448D-9F1E-2BA853173199}"/>
              </a:ext>
            </a:extLst>
          </p:cNvPr>
          <p:cNvPicPr>
            <a:picLocks noChangeAspect="1"/>
          </p:cNvPicPr>
          <p:nvPr/>
        </p:nvPicPr>
        <p:blipFill>
          <a:blip r:embed="rId3"/>
          <a:stretch>
            <a:fillRect/>
          </a:stretch>
        </p:blipFill>
        <p:spPr>
          <a:xfrm>
            <a:off x="6065024" y="502425"/>
            <a:ext cx="5770879" cy="5294154"/>
          </a:xfrm>
          <a:prstGeom prst="rect">
            <a:avLst/>
          </a:prstGeom>
          <a:ln>
            <a:noFill/>
          </a:ln>
          <a:effectLst>
            <a:outerShdw blurRad="292100" dist="139700" dir="2700000" algn="tl" rotWithShape="0">
              <a:srgbClr val="333333">
                <a:alpha val="65000"/>
              </a:srgbClr>
            </a:outerShdw>
          </a:effectLst>
        </p:spPr>
      </p:pic>
      <p:pic>
        <p:nvPicPr>
          <p:cNvPr id="7" name="Graphic 6" descr="Line arrow: Slight curve outline">
            <a:extLst>
              <a:ext uri="{FF2B5EF4-FFF2-40B4-BE49-F238E27FC236}">
                <a16:creationId xmlns:a16="http://schemas.microsoft.com/office/drawing/2014/main" id="{9E2CB536-99BB-45B5-8EC8-5266B0055FF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20701317">
            <a:off x="5438958" y="5797856"/>
            <a:ext cx="1627855" cy="914400"/>
          </a:xfrm>
          <a:prstGeom prst="rect">
            <a:avLst/>
          </a:prstGeom>
        </p:spPr>
      </p:pic>
      <p:sp>
        <p:nvSpPr>
          <p:cNvPr id="8" name="TextBox 7">
            <a:extLst>
              <a:ext uri="{FF2B5EF4-FFF2-40B4-BE49-F238E27FC236}">
                <a16:creationId xmlns:a16="http://schemas.microsoft.com/office/drawing/2014/main" id="{DCFB7445-62C5-42D7-B30F-1732CA5A5CFE}"/>
              </a:ext>
            </a:extLst>
          </p:cNvPr>
          <p:cNvSpPr txBox="1"/>
          <p:nvPr/>
        </p:nvSpPr>
        <p:spPr>
          <a:xfrm>
            <a:off x="7355840" y="6020554"/>
            <a:ext cx="4075346" cy="461665"/>
          </a:xfrm>
          <a:prstGeom prst="rect">
            <a:avLst/>
          </a:prstGeom>
          <a:noFill/>
        </p:spPr>
        <p:txBody>
          <a:bodyPr wrap="none" rtlCol="0">
            <a:spAutoFit/>
          </a:bodyPr>
          <a:lstStyle/>
          <a:p>
            <a:r>
              <a:rPr lang="hr-BA" sz="2400" b="1" i="1" dirty="0">
                <a:solidFill>
                  <a:srgbClr val="28AF95"/>
                </a:solidFill>
              </a:rPr>
              <a:t>CLICK ON THE IMAGE TO READ</a:t>
            </a:r>
            <a:endParaRPr lang="en-US" sz="2400" b="1" i="1" dirty="0">
              <a:solidFill>
                <a:srgbClr val="28AF95"/>
              </a:solidFill>
            </a:endParaRPr>
          </a:p>
        </p:txBody>
      </p:sp>
    </p:spTree>
    <p:extLst>
      <p:ext uri="{BB962C8B-B14F-4D97-AF65-F5344CB8AC3E}">
        <p14:creationId xmlns:p14="http://schemas.microsoft.com/office/powerpoint/2010/main" val="4236002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9DD2A4-EF24-4860-B2A0-E6E063BF44AE}"/>
              </a:ext>
            </a:extLst>
          </p:cNvPr>
          <p:cNvSpPr>
            <a:spLocks noGrp="1"/>
          </p:cNvSpPr>
          <p:nvPr>
            <p:ph type="body" sz="quarter" idx="18"/>
          </p:nvPr>
        </p:nvSpPr>
        <p:spPr>
          <a:xfrm>
            <a:off x="670576" y="3429000"/>
            <a:ext cx="5365022" cy="2736361"/>
          </a:xfrm>
        </p:spPr>
        <p:txBody>
          <a:bodyPr>
            <a:normAutofit fontScale="92500"/>
          </a:bodyPr>
          <a:lstStyle/>
          <a:p>
            <a:pPr marL="0" indent="0">
              <a:lnSpc>
                <a:spcPct val="110000"/>
              </a:lnSpc>
            </a:pPr>
            <a:r>
              <a:rPr lang="en-US" dirty="0"/>
              <a:t>“My Life as a Refugee” is a decision-making game that entertains and educates players, compelling them to wrestle with dilemmas faced by millions of refugees. The app features three stories whose characters are separated from their families while fleeing persecution or armed conflict.</a:t>
            </a:r>
          </a:p>
        </p:txBody>
      </p:sp>
      <p:sp>
        <p:nvSpPr>
          <p:cNvPr id="4" name="Text Placeholder 3">
            <a:extLst>
              <a:ext uri="{FF2B5EF4-FFF2-40B4-BE49-F238E27FC236}">
                <a16:creationId xmlns:a16="http://schemas.microsoft.com/office/drawing/2014/main" id="{99762AF5-6665-47B8-9936-D958C07E0F95}"/>
              </a:ext>
            </a:extLst>
          </p:cNvPr>
          <p:cNvSpPr>
            <a:spLocks noGrp="1"/>
          </p:cNvSpPr>
          <p:nvPr>
            <p:ph type="body" sz="quarter" idx="16"/>
          </p:nvPr>
        </p:nvSpPr>
        <p:spPr/>
        <p:txBody>
          <a:bodyPr>
            <a:normAutofit lnSpcReduction="10000"/>
          </a:bodyPr>
          <a:lstStyle/>
          <a:p>
            <a:r>
              <a:rPr lang="hr-BA" b="1"/>
              <a:t>Understand the context</a:t>
            </a:r>
            <a:endParaRPr lang="en-US" b="1"/>
          </a:p>
        </p:txBody>
      </p:sp>
      <p:pic>
        <p:nvPicPr>
          <p:cNvPr id="5" name="Online Media 4" title="My Life as a Refugee">
            <a:hlinkClick r:id="" action="ppaction://media"/>
            <a:extLst>
              <a:ext uri="{FF2B5EF4-FFF2-40B4-BE49-F238E27FC236}">
                <a16:creationId xmlns:a16="http://schemas.microsoft.com/office/drawing/2014/main" id="{9C77E2F6-966C-4C97-9247-65ABA66CA9B3}"/>
              </a:ext>
            </a:extLst>
          </p:cNvPr>
          <p:cNvPicPr>
            <a:picLocks noRot="1" noChangeAspect="1"/>
          </p:cNvPicPr>
          <p:nvPr>
            <a:videoFile r:link="rId1"/>
          </p:nvPr>
        </p:nvPicPr>
        <p:blipFill>
          <a:blip r:embed="rId3"/>
          <a:stretch>
            <a:fillRect/>
          </a:stretch>
        </p:blipFill>
        <p:spPr>
          <a:xfrm>
            <a:off x="7007124" y="1263446"/>
            <a:ext cx="5184876" cy="3888657"/>
          </a:xfrm>
          <a:prstGeom prst="rect">
            <a:avLst/>
          </a:prstGeom>
        </p:spPr>
      </p:pic>
      <p:sp>
        <p:nvSpPr>
          <p:cNvPr id="7" name="TextBox 6">
            <a:extLst>
              <a:ext uri="{FF2B5EF4-FFF2-40B4-BE49-F238E27FC236}">
                <a16:creationId xmlns:a16="http://schemas.microsoft.com/office/drawing/2014/main" id="{0C53CA6A-5EB1-47E0-93A0-5EFA6AFE25AB}"/>
              </a:ext>
            </a:extLst>
          </p:cNvPr>
          <p:cNvSpPr txBox="1"/>
          <p:nvPr/>
        </p:nvSpPr>
        <p:spPr>
          <a:xfrm>
            <a:off x="7905136" y="6068650"/>
            <a:ext cx="6096000" cy="369332"/>
          </a:xfrm>
          <a:prstGeom prst="rect">
            <a:avLst/>
          </a:prstGeom>
          <a:noFill/>
        </p:spPr>
        <p:txBody>
          <a:bodyPr wrap="square">
            <a:spAutoFit/>
          </a:bodyPr>
          <a:lstStyle/>
          <a:p>
            <a:r>
              <a:rPr lang="en-US">
                <a:hlinkClick r:id="rId4"/>
              </a:rPr>
              <a:t>Play “My Life as a Refugee”</a:t>
            </a:r>
            <a:endParaRPr lang="en-US"/>
          </a:p>
        </p:txBody>
      </p:sp>
      <p:sp>
        <p:nvSpPr>
          <p:cNvPr id="8" name="TextBox 7">
            <a:extLst>
              <a:ext uri="{FF2B5EF4-FFF2-40B4-BE49-F238E27FC236}">
                <a16:creationId xmlns:a16="http://schemas.microsoft.com/office/drawing/2014/main" id="{1CB5AC88-4AB3-4804-8C30-3B5DD08457DF}"/>
              </a:ext>
            </a:extLst>
          </p:cNvPr>
          <p:cNvSpPr txBox="1"/>
          <p:nvPr/>
        </p:nvSpPr>
        <p:spPr>
          <a:xfrm>
            <a:off x="2820449" y="1954807"/>
            <a:ext cx="3215149" cy="523220"/>
          </a:xfrm>
          <a:prstGeom prst="rect">
            <a:avLst/>
          </a:prstGeom>
          <a:noFill/>
        </p:spPr>
        <p:txBody>
          <a:bodyPr wrap="square" rtlCol="0">
            <a:spAutoFit/>
          </a:bodyPr>
          <a:lstStyle/>
          <a:p>
            <a:r>
              <a:rPr lang="hr-BA" sz="2800" i="1">
                <a:solidFill>
                  <a:schemeClr val="bg1"/>
                </a:solidFill>
              </a:rPr>
              <a:t>Play the video</a:t>
            </a:r>
            <a:endParaRPr lang="en-US" sz="2800" i="1">
              <a:solidFill>
                <a:schemeClr val="bg1"/>
              </a:solidFill>
            </a:endParaRPr>
          </a:p>
        </p:txBody>
      </p:sp>
      <p:pic>
        <p:nvPicPr>
          <p:cNvPr id="10" name="Graphic 9" descr="Line arrow: Slight curve with solid fill">
            <a:extLst>
              <a:ext uri="{FF2B5EF4-FFF2-40B4-BE49-F238E27FC236}">
                <a16:creationId xmlns:a16="http://schemas.microsoft.com/office/drawing/2014/main" id="{14C1D330-CFDE-4E39-865E-9325A936704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86365" y="2216417"/>
            <a:ext cx="1170039" cy="914400"/>
          </a:xfrm>
          <a:prstGeom prst="rect">
            <a:avLst/>
          </a:prstGeom>
        </p:spPr>
      </p:pic>
    </p:spTree>
    <p:extLst>
      <p:ext uri="{BB962C8B-B14F-4D97-AF65-F5344CB8AC3E}">
        <p14:creationId xmlns:p14="http://schemas.microsoft.com/office/powerpoint/2010/main" val="32771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A579CF2C-5ADD-4FB7-8101-1E2F1619DED3}"/>
              </a:ext>
            </a:extLst>
          </p:cNvPr>
          <p:cNvSpPr>
            <a:spLocks noGrp="1"/>
          </p:cNvSpPr>
          <p:nvPr>
            <p:ph type="body" sz="quarter" idx="4294967295"/>
          </p:nvPr>
        </p:nvSpPr>
        <p:spPr>
          <a:xfrm>
            <a:off x="1906359" y="4120945"/>
            <a:ext cx="2309179" cy="1249218"/>
          </a:xfrm>
          <a:prstGeom prst="rect">
            <a:avLst/>
          </a:prstGeom>
        </p:spPr>
        <p:txBody>
          <a:bodyPr>
            <a:noAutofit/>
          </a:bodyPr>
          <a:lstStyle/>
          <a:p>
            <a:pPr marL="0" indent="0" algn="ctr">
              <a:buNone/>
            </a:pPr>
            <a:r>
              <a:rPr lang="en-GB" sz="2400" dirty="0">
                <a:solidFill>
                  <a:srgbClr val="7F7F7F"/>
                </a:solidFill>
                <a:latin typeface="Calibri" panose="020F0502020204030204" pitchFamily="34" charset="0"/>
                <a:ea typeface="Calibri" panose="020F0502020204030204" pitchFamily="34" charset="0"/>
                <a:cs typeface="Times New Roman" panose="02020603050405020304" pitchFamily="18" charset="0"/>
              </a:rPr>
              <a:t>Re-evaluating the held beliefs and attitudes</a:t>
            </a:r>
            <a:endParaRPr lang="en-GB" sz="2400" dirty="0">
              <a:solidFill>
                <a:srgbClr val="7F7F7F"/>
              </a:solidFill>
            </a:endParaRPr>
          </a:p>
        </p:txBody>
      </p:sp>
      <p:sp>
        <p:nvSpPr>
          <p:cNvPr id="16" name="Rectangle 15"/>
          <p:cNvSpPr/>
          <p:nvPr/>
        </p:nvSpPr>
        <p:spPr>
          <a:xfrm>
            <a:off x="5072036" y="4080915"/>
            <a:ext cx="2058692" cy="1938992"/>
          </a:xfrm>
          <a:prstGeom prst="rect">
            <a:avLst/>
          </a:prstGeom>
        </p:spPr>
        <p:txBody>
          <a:bodyPr wrap="square">
            <a:spAutoFit/>
          </a:bodyPr>
          <a:lstStyle/>
          <a:p>
            <a:pPr algn="ctr"/>
            <a:r>
              <a:rPr lang="en-GB" sz="2400" dirty="0">
                <a:solidFill>
                  <a:srgbClr val="7F7F7F"/>
                </a:solidFill>
                <a:latin typeface="Calibri" panose="020F0502020204030204" pitchFamily="34" charset="0"/>
                <a:cs typeface="Times New Roman" panose="02020603050405020304" pitchFamily="18" charset="0"/>
              </a:rPr>
              <a:t>Searching for new information and ideas</a:t>
            </a:r>
          </a:p>
          <a:p>
            <a:pPr algn="ctr"/>
            <a:endParaRPr lang="en-US" sz="2400" dirty="0">
              <a:solidFill>
                <a:srgbClr val="7F7F7F"/>
              </a:solidFill>
            </a:endParaRPr>
          </a:p>
        </p:txBody>
      </p:sp>
      <p:sp>
        <p:nvSpPr>
          <p:cNvPr id="17" name="Rectangle 16"/>
          <p:cNvSpPr/>
          <p:nvPr/>
        </p:nvSpPr>
        <p:spPr>
          <a:xfrm>
            <a:off x="8420928" y="4093525"/>
            <a:ext cx="2229173" cy="1200329"/>
          </a:xfrm>
          <a:prstGeom prst="rect">
            <a:avLst/>
          </a:prstGeom>
        </p:spPr>
        <p:txBody>
          <a:bodyPr wrap="square">
            <a:spAutoFit/>
          </a:bodyPr>
          <a:lstStyle/>
          <a:p>
            <a:pPr algn="ctr"/>
            <a:r>
              <a:rPr lang="en-GB" sz="2400" dirty="0">
                <a:solidFill>
                  <a:srgbClr val="7F7F7F"/>
                </a:solidFill>
                <a:latin typeface="Calibri" panose="020F0502020204030204" pitchFamily="34" charset="0"/>
                <a:cs typeface="Times New Roman" panose="02020603050405020304" pitchFamily="18" charset="0"/>
              </a:rPr>
              <a:t>Accept the new alternatives</a:t>
            </a:r>
          </a:p>
          <a:p>
            <a:pPr algn="ctr"/>
            <a:endParaRPr lang="en-US" sz="2400" dirty="0">
              <a:solidFill>
                <a:srgbClr val="7F7F7F"/>
              </a:solidFill>
            </a:endParaRPr>
          </a:p>
        </p:txBody>
      </p:sp>
      <p:sp>
        <p:nvSpPr>
          <p:cNvPr id="3" name="Rectangle 2"/>
          <p:cNvSpPr/>
          <p:nvPr/>
        </p:nvSpPr>
        <p:spPr>
          <a:xfrm>
            <a:off x="600027" y="303131"/>
            <a:ext cx="4697120" cy="461665"/>
          </a:xfrm>
          <a:prstGeom prst="rect">
            <a:avLst/>
          </a:prstGeom>
        </p:spPr>
        <p:txBody>
          <a:bodyPr wrap="none">
            <a:spAutoFit/>
          </a:bodyPr>
          <a:lstStyle/>
          <a:p>
            <a:r>
              <a:rPr lang="en-GB" sz="2400" b="1" dirty="0">
                <a:solidFill>
                  <a:srgbClr val="1188A3"/>
                </a:solidFill>
              </a:rPr>
              <a:t>Unfreezing: </a:t>
            </a:r>
            <a:r>
              <a:rPr lang="en-GB" sz="2400" dirty="0"/>
              <a:t>Creating the Motivation</a:t>
            </a:r>
          </a:p>
        </p:txBody>
      </p:sp>
      <p:sp>
        <p:nvSpPr>
          <p:cNvPr id="13" name="Title 1"/>
          <p:cNvSpPr txBox="1">
            <a:spLocks/>
          </p:cNvSpPr>
          <p:nvPr/>
        </p:nvSpPr>
        <p:spPr>
          <a:xfrm>
            <a:off x="7130728" y="304045"/>
            <a:ext cx="4452840" cy="85766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i="1" dirty="0">
                <a:solidFill>
                  <a:srgbClr val="1188A3"/>
                </a:solidFill>
              </a:rPr>
              <a:t>Overcoming the psychological barriers that prevent a change </a:t>
            </a:r>
          </a:p>
        </p:txBody>
      </p:sp>
      <p:sp>
        <p:nvSpPr>
          <p:cNvPr id="14" name="Text Placeholder 1"/>
          <p:cNvSpPr>
            <a:spLocks noGrp="1"/>
          </p:cNvSpPr>
          <p:nvPr>
            <p:ph type="body" sz="quarter" idx="4294967295"/>
          </p:nvPr>
        </p:nvSpPr>
        <p:spPr>
          <a:xfrm>
            <a:off x="9279975" y="2332773"/>
            <a:ext cx="511077" cy="635000"/>
          </a:xfrm>
          <a:prstGeom prst="rect">
            <a:avLst/>
          </a:prstGeom>
        </p:spPr>
        <p:txBody>
          <a:bodyPr>
            <a:normAutofit fontScale="92500" lnSpcReduction="20000"/>
          </a:bodyPr>
          <a:lstStyle/>
          <a:p>
            <a:pPr marL="0" indent="0">
              <a:buNone/>
            </a:pPr>
            <a:r>
              <a:rPr lang="bs-Latn-BA" sz="4800">
                <a:solidFill>
                  <a:schemeClr val="bg1"/>
                </a:solidFill>
              </a:rPr>
              <a:t>3</a:t>
            </a:r>
            <a:endParaRPr lang="en-US" sz="4800">
              <a:solidFill>
                <a:schemeClr val="bg1"/>
              </a:solidFill>
            </a:endParaRPr>
          </a:p>
        </p:txBody>
      </p:sp>
      <p:sp>
        <p:nvSpPr>
          <p:cNvPr id="15" name="Text Placeholder 1"/>
          <p:cNvSpPr>
            <a:spLocks noGrp="1"/>
          </p:cNvSpPr>
          <p:nvPr>
            <p:ph type="body" sz="quarter" idx="4294967295"/>
          </p:nvPr>
        </p:nvSpPr>
        <p:spPr>
          <a:xfrm>
            <a:off x="2716296" y="2138766"/>
            <a:ext cx="949054" cy="1023015"/>
          </a:xfrm>
          <a:prstGeom prst="rect">
            <a:avLst/>
          </a:prstGeom>
        </p:spPr>
        <p:txBody>
          <a:bodyPr>
            <a:normAutofit/>
          </a:bodyPr>
          <a:lstStyle/>
          <a:p>
            <a:pPr marL="0" indent="0">
              <a:buNone/>
            </a:pPr>
            <a:r>
              <a:rPr lang="bs-Latn-BA" sz="4800">
                <a:solidFill>
                  <a:schemeClr val="bg1"/>
                </a:solidFill>
              </a:rPr>
              <a:t>1</a:t>
            </a:r>
            <a:endParaRPr lang="en-US" sz="4800">
              <a:solidFill>
                <a:schemeClr val="bg1"/>
              </a:solidFill>
            </a:endParaRPr>
          </a:p>
        </p:txBody>
      </p:sp>
      <p:sp>
        <p:nvSpPr>
          <p:cNvPr id="19" name="Text Placeholder 1"/>
          <p:cNvSpPr>
            <a:spLocks noGrp="1"/>
          </p:cNvSpPr>
          <p:nvPr>
            <p:ph type="body" sz="quarter" idx="4294967295"/>
          </p:nvPr>
        </p:nvSpPr>
        <p:spPr>
          <a:xfrm>
            <a:off x="5874418" y="2157816"/>
            <a:ext cx="511077" cy="635000"/>
          </a:xfrm>
          <a:prstGeom prst="rect">
            <a:avLst/>
          </a:prstGeom>
        </p:spPr>
        <p:txBody>
          <a:bodyPr>
            <a:noAutofit/>
          </a:bodyPr>
          <a:lstStyle/>
          <a:p>
            <a:pPr marL="0" indent="0">
              <a:buNone/>
            </a:pPr>
            <a:r>
              <a:rPr lang="bs-Latn-BA" sz="4800">
                <a:solidFill>
                  <a:schemeClr val="bg1"/>
                </a:solidFill>
              </a:rPr>
              <a:t>2</a:t>
            </a:r>
            <a:endParaRPr lang="en-US" sz="4800">
              <a:solidFill>
                <a:schemeClr val="bg1"/>
              </a:solidFill>
            </a:endParaRPr>
          </a:p>
        </p:txBody>
      </p:sp>
    </p:spTree>
    <p:extLst>
      <p:ext uri="{BB962C8B-B14F-4D97-AF65-F5344CB8AC3E}">
        <p14:creationId xmlns:p14="http://schemas.microsoft.com/office/powerpoint/2010/main" val="3475905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5C712E-3402-4874-8FAE-AE0927D4AB97}"/>
              </a:ext>
            </a:extLst>
          </p:cNvPr>
          <p:cNvSpPr>
            <a:spLocks noGrp="1"/>
          </p:cNvSpPr>
          <p:nvPr>
            <p:ph type="body" sz="quarter" idx="16"/>
          </p:nvPr>
        </p:nvSpPr>
        <p:spPr>
          <a:xfrm>
            <a:off x="2139628" y="900428"/>
            <a:ext cx="7575872" cy="5057143"/>
          </a:xfrm>
        </p:spPr>
        <p:txBody>
          <a:bodyPr>
            <a:normAutofit fontScale="55000" lnSpcReduction="20000"/>
          </a:bodyPr>
          <a:lstStyle/>
          <a:p>
            <a:pPr marL="685800" indent="-685800">
              <a:buFont typeface="Wingdings" panose="05000000000000000000" pitchFamily="2" charset="2"/>
              <a:buChar char="ü"/>
            </a:pPr>
            <a:r>
              <a:rPr lang="hr-BA" dirty="0"/>
              <a:t>Barriers to intercultural mediation occur due to complex reasons. </a:t>
            </a:r>
          </a:p>
          <a:p>
            <a:pPr marL="685800" indent="-685800">
              <a:buFont typeface="Wingdings" panose="05000000000000000000" pitchFamily="2" charset="2"/>
              <a:buChar char="ü"/>
            </a:pPr>
            <a:endParaRPr lang="hr-BA" dirty="0"/>
          </a:p>
          <a:p>
            <a:pPr marL="685800" indent="-685800">
              <a:buFont typeface="Wingdings" panose="05000000000000000000" pitchFamily="2" charset="2"/>
              <a:buChar char="ü"/>
            </a:pPr>
            <a:r>
              <a:rPr lang="hr-BA" dirty="0"/>
              <a:t>The source of barriers can be in individuals, society, host communities, new communities and all together. </a:t>
            </a:r>
          </a:p>
          <a:p>
            <a:pPr marL="685800" indent="-685800">
              <a:buFont typeface="Wingdings" panose="05000000000000000000" pitchFamily="2" charset="2"/>
              <a:buChar char="ü"/>
            </a:pPr>
            <a:endParaRPr lang="hr-BA" dirty="0"/>
          </a:p>
          <a:p>
            <a:pPr marL="685800" indent="-685800">
              <a:buFont typeface="Wingdings" panose="05000000000000000000" pitchFamily="2" charset="2"/>
              <a:buChar char="ü"/>
            </a:pPr>
            <a:r>
              <a:rPr lang="hr-BA" dirty="0"/>
              <a:t>The most important step in overcoming barriers is mastering the skill of understanding the people and their circumstances.</a:t>
            </a:r>
          </a:p>
          <a:p>
            <a:pPr marL="685800" indent="-685800">
              <a:buFont typeface="Wingdings" panose="05000000000000000000" pitchFamily="2" charset="2"/>
              <a:buChar char="ü"/>
            </a:pPr>
            <a:endParaRPr lang="hr-BA" dirty="0"/>
          </a:p>
          <a:p>
            <a:pPr marL="685800" indent="-685800">
              <a:buFont typeface="Wingdings" panose="05000000000000000000" pitchFamily="2" charset="2"/>
              <a:buChar char="ü"/>
            </a:pPr>
            <a:r>
              <a:rPr lang="hr-BA" dirty="0"/>
              <a:t>Empathy is the most important skill for any peer-to-peer mediator!</a:t>
            </a:r>
            <a:endParaRPr lang="en-US" dirty="0"/>
          </a:p>
        </p:txBody>
      </p:sp>
      <p:sp>
        <p:nvSpPr>
          <p:cNvPr id="3" name="Text Placeholder 2">
            <a:extLst>
              <a:ext uri="{FF2B5EF4-FFF2-40B4-BE49-F238E27FC236}">
                <a16:creationId xmlns:a16="http://schemas.microsoft.com/office/drawing/2014/main" id="{F4E8357B-1101-463E-842F-7958BA8172D1}"/>
              </a:ext>
            </a:extLst>
          </p:cNvPr>
          <p:cNvSpPr>
            <a:spLocks noGrp="1"/>
          </p:cNvSpPr>
          <p:nvPr>
            <p:ph type="body" sz="quarter" idx="17"/>
          </p:nvPr>
        </p:nvSpPr>
        <p:spPr>
          <a:xfrm>
            <a:off x="845280" y="702973"/>
            <a:ext cx="772505" cy="1145924"/>
          </a:xfrm>
        </p:spPr>
        <p:txBody>
          <a:bodyPr>
            <a:normAutofit/>
          </a:bodyPr>
          <a:lstStyle/>
          <a:p>
            <a:r>
              <a:rPr lang="hr-BA" sz="7200" b="1" dirty="0">
                <a:solidFill>
                  <a:srgbClr val="AED07E"/>
                </a:solidFill>
              </a:rPr>
              <a:t>!</a:t>
            </a:r>
            <a:endParaRPr lang="en-US" sz="7200" b="1" dirty="0">
              <a:solidFill>
                <a:srgbClr val="AED07E"/>
              </a:solidFill>
            </a:endParaRPr>
          </a:p>
        </p:txBody>
      </p:sp>
    </p:spTree>
    <p:extLst>
      <p:ext uri="{BB962C8B-B14F-4D97-AF65-F5344CB8AC3E}">
        <p14:creationId xmlns:p14="http://schemas.microsoft.com/office/powerpoint/2010/main" val="2964239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B1DEF3-BCB1-4FE8-8EBF-B85F73F7CB38}"/>
              </a:ext>
            </a:extLst>
          </p:cNvPr>
          <p:cNvSpPr>
            <a:spLocks noGrp="1"/>
          </p:cNvSpPr>
          <p:nvPr>
            <p:ph type="body" sz="quarter" idx="18"/>
          </p:nvPr>
        </p:nvSpPr>
        <p:spPr/>
        <p:txBody>
          <a:bodyPr>
            <a:normAutofit/>
          </a:bodyPr>
          <a:lstStyle/>
          <a:p>
            <a:pPr marL="0" indent="0"/>
            <a:r>
              <a:rPr lang="en-US" sz="2800" dirty="0"/>
              <a:t>Empathy is the ability to understand and share another person’s feelings and emotions. It is essential to building good relationships.</a:t>
            </a:r>
            <a:endParaRPr lang="hr-BA" sz="2800" dirty="0"/>
          </a:p>
          <a:p>
            <a:pPr marL="0" indent="0"/>
            <a:endParaRPr lang="en-US" sz="2800" dirty="0"/>
          </a:p>
          <a:p>
            <a:pPr marL="0" indent="0"/>
            <a:r>
              <a:rPr lang="en-US" sz="2800" dirty="0"/>
              <a:t>The research shows that empathy is partly innate and partly learned. </a:t>
            </a:r>
            <a:endParaRPr lang="en-US" sz="2800" dirty="0">
              <a:highlight>
                <a:srgbClr val="FFFF00"/>
              </a:highlight>
            </a:endParaRPr>
          </a:p>
        </p:txBody>
      </p:sp>
      <p:sp>
        <p:nvSpPr>
          <p:cNvPr id="3" name="Text Placeholder 2">
            <a:extLst>
              <a:ext uri="{FF2B5EF4-FFF2-40B4-BE49-F238E27FC236}">
                <a16:creationId xmlns:a16="http://schemas.microsoft.com/office/drawing/2014/main" id="{3C3285E9-F524-4CD5-B037-29F7D57692A9}"/>
              </a:ext>
            </a:extLst>
          </p:cNvPr>
          <p:cNvSpPr>
            <a:spLocks noGrp="1"/>
          </p:cNvSpPr>
          <p:nvPr>
            <p:ph type="body" sz="quarter" idx="16"/>
          </p:nvPr>
        </p:nvSpPr>
        <p:spPr/>
        <p:txBody>
          <a:bodyPr>
            <a:normAutofit lnSpcReduction="10000"/>
          </a:bodyPr>
          <a:lstStyle/>
          <a:p>
            <a:r>
              <a:rPr lang="hr-BA" dirty="0"/>
              <a:t>Understanding empathy</a:t>
            </a:r>
            <a:endParaRPr lang="en-US" dirty="0"/>
          </a:p>
        </p:txBody>
      </p:sp>
      <p:pic>
        <p:nvPicPr>
          <p:cNvPr id="6" name="Picture Placeholder 5" descr="Women hanging out">
            <a:extLst>
              <a:ext uri="{FF2B5EF4-FFF2-40B4-BE49-F238E27FC236}">
                <a16:creationId xmlns:a16="http://schemas.microsoft.com/office/drawing/2014/main" id="{026A607D-0022-46CB-A4E9-EDB5C6E6FF2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1419"/>
          <a:stretch/>
        </p:blipFill>
        <p:spPr>
          <a:xfrm>
            <a:off x="6372129" y="247650"/>
            <a:ext cx="4799575" cy="5447571"/>
          </a:xfrm>
        </p:spPr>
      </p:pic>
    </p:spTree>
    <p:extLst>
      <p:ext uri="{BB962C8B-B14F-4D97-AF65-F5344CB8AC3E}">
        <p14:creationId xmlns:p14="http://schemas.microsoft.com/office/powerpoint/2010/main" val="26053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1A3BC37-A457-064E-9438-4BCC0446A178}"/>
              </a:ext>
            </a:extLst>
          </p:cNvPr>
          <p:cNvSpPr>
            <a:spLocks noGrp="1"/>
          </p:cNvSpPr>
          <p:nvPr>
            <p:ph type="body" sz="quarter" idx="18"/>
          </p:nvPr>
        </p:nvSpPr>
        <p:spPr>
          <a:xfrm>
            <a:off x="734713" y="1620376"/>
            <a:ext cx="10594346" cy="4386614"/>
          </a:xfrm>
        </p:spPr>
        <p:txBody>
          <a:bodyPr>
            <a:normAutofit fontScale="85000" lnSpcReduction="20000"/>
          </a:bodyPr>
          <a:lstStyle/>
          <a:p>
            <a:pPr marL="0" indent="0">
              <a:lnSpc>
                <a:spcPct val="120000"/>
              </a:lnSpc>
            </a:pPr>
            <a:r>
              <a:rPr lang="en-US" dirty="0"/>
              <a:t>The EU is and will continue to be a region of immigration. European communities are composed of different ethnic, cultural</a:t>
            </a:r>
            <a:r>
              <a:rPr lang="hr-BA" dirty="0"/>
              <a:t>,</a:t>
            </a:r>
            <a:r>
              <a:rPr lang="en-US" dirty="0"/>
              <a:t> and religious groups. The rights of minorities are protected by the Charter of Fundamental Rights and diversity is celebrated as an added value </a:t>
            </a:r>
            <a:r>
              <a:rPr lang="hr-BA" dirty="0"/>
              <a:t>to</a:t>
            </a:r>
            <a:r>
              <a:rPr lang="en-US" dirty="0"/>
              <a:t> open and democratic societies. </a:t>
            </a:r>
          </a:p>
          <a:p>
            <a:pPr marL="0" indent="0"/>
            <a:r>
              <a:rPr lang="en-US" b="1" dirty="0">
                <a:solidFill>
                  <a:srgbClr val="28AF95"/>
                </a:solidFill>
              </a:rPr>
              <a:t>THE RIGHTS OF REFUGEES AND MIGRANTS</a:t>
            </a:r>
          </a:p>
          <a:p>
            <a:pPr marL="0" indent="0">
              <a:lnSpc>
                <a:spcPct val="120000"/>
              </a:lnSpc>
            </a:pPr>
            <a:r>
              <a:rPr lang="en-US" dirty="0"/>
              <a:t>Refugees and Migrants are entitled by international law and human rights principles to receive protection. Self-reliance and integration are key in offering them protection and in being accepted by and contributing to the host societies. </a:t>
            </a:r>
          </a:p>
          <a:p>
            <a:pPr marL="0" indent="0">
              <a:lnSpc>
                <a:spcPct val="120000"/>
              </a:lnSpc>
            </a:pPr>
            <a:r>
              <a:rPr lang="en-US" dirty="0"/>
              <a:t>The </a:t>
            </a:r>
            <a:r>
              <a:rPr lang="en-US" dirty="0">
                <a:solidFill>
                  <a:srgbClr val="28AF95"/>
                </a:solidFill>
              </a:rPr>
              <a:t>Europe 2020 goals for a more inclusive Europe </a:t>
            </a:r>
            <a:r>
              <a:rPr lang="en-US" dirty="0"/>
              <a:t>with higher social integration and community cohesion are more important than ever in light of increasing societal tension, linked to</a:t>
            </a:r>
            <a:r>
              <a:rPr lang="hr-BA" dirty="0"/>
              <a:t> </a:t>
            </a:r>
            <a:r>
              <a:rPr lang="en-US" dirty="0"/>
              <a:t>the economic crisis, immigration &amp; refugee crisis</a:t>
            </a:r>
            <a:r>
              <a:rPr lang="hr-BA" dirty="0"/>
              <a:t>,</a:t>
            </a:r>
            <a:r>
              <a:rPr lang="en-US" dirty="0"/>
              <a:t> and increasing multi-ethnicity communities</a:t>
            </a:r>
            <a:r>
              <a:rPr lang="hr-BA" dirty="0"/>
              <a:t>,</a:t>
            </a:r>
            <a:r>
              <a:rPr lang="en-US" dirty="0"/>
              <a:t> etc. </a:t>
            </a:r>
            <a:r>
              <a:rPr lang="en-US" b="1" dirty="0">
                <a:solidFill>
                  <a:srgbClr val="92D050"/>
                </a:solidFill>
              </a:rPr>
              <a:t>INCLUDE ME </a:t>
            </a:r>
            <a:r>
              <a:rPr lang="en-US" dirty="0" err="1"/>
              <a:t>recognises</a:t>
            </a:r>
            <a:r>
              <a:rPr lang="en-US" dirty="0"/>
              <a:t> that by educating migrants and refugees as well as HE</a:t>
            </a:r>
            <a:r>
              <a:rPr lang="hr-BA" dirty="0"/>
              <a:t> </a:t>
            </a:r>
            <a:r>
              <a:rPr lang="en-US" dirty="0"/>
              <a:t>providers, community activists</a:t>
            </a:r>
            <a:r>
              <a:rPr lang="hr-BA" dirty="0"/>
              <a:t>,</a:t>
            </a:r>
            <a:r>
              <a:rPr lang="en-US" dirty="0"/>
              <a:t> and workers, in mediation skills,  we can play a substantial, positive role in changing social dynamics.</a:t>
            </a:r>
          </a:p>
        </p:txBody>
      </p:sp>
      <p:sp>
        <p:nvSpPr>
          <p:cNvPr id="14" name="Text Placeholder 13">
            <a:extLst>
              <a:ext uri="{FF2B5EF4-FFF2-40B4-BE49-F238E27FC236}">
                <a16:creationId xmlns:a16="http://schemas.microsoft.com/office/drawing/2014/main" id="{6F3EE22E-65D9-BB48-A761-52A004C04996}"/>
              </a:ext>
            </a:extLst>
          </p:cNvPr>
          <p:cNvSpPr>
            <a:spLocks noGrp="1"/>
          </p:cNvSpPr>
          <p:nvPr>
            <p:ph type="body" sz="quarter" idx="16"/>
          </p:nvPr>
        </p:nvSpPr>
        <p:spPr/>
        <p:txBody>
          <a:bodyPr>
            <a:normAutofit lnSpcReduction="10000"/>
          </a:bodyPr>
          <a:lstStyle/>
          <a:p>
            <a:r>
              <a:rPr lang="en-US" dirty="0"/>
              <a:t>Our context</a:t>
            </a:r>
            <a:r>
              <a:rPr lang="hr-BA" dirty="0"/>
              <a:t> -</a:t>
            </a:r>
            <a:r>
              <a:rPr lang="en-US" dirty="0"/>
              <a:t>  Migration in the EU</a:t>
            </a:r>
          </a:p>
          <a:p>
            <a:endParaRPr lang="en-US" dirty="0"/>
          </a:p>
        </p:txBody>
      </p:sp>
    </p:spTree>
    <p:extLst>
      <p:ext uri="{BB962C8B-B14F-4D97-AF65-F5344CB8AC3E}">
        <p14:creationId xmlns:p14="http://schemas.microsoft.com/office/powerpoint/2010/main" val="652889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 Placeholder 93">
            <a:extLst>
              <a:ext uri="{FF2B5EF4-FFF2-40B4-BE49-F238E27FC236}">
                <a16:creationId xmlns:a16="http://schemas.microsoft.com/office/drawing/2014/main" id="{0986B6EB-7E7A-4E4A-9F84-33C9942C76DB}"/>
              </a:ext>
            </a:extLst>
          </p:cNvPr>
          <p:cNvSpPr>
            <a:spLocks noGrp="1"/>
          </p:cNvSpPr>
          <p:nvPr>
            <p:ph type="body" sz="quarter" idx="29"/>
          </p:nvPr>
        </p:nvSpPr>
        <p:spPr>
          <a:xfrm>
            <a:off x="-286679" y="387162"/>
            <a:ext cx="12181236" cy="582221"/>
          </a:xfrm>
        </p:spPr>
        <p:txBody>
          <a:bodyPr>
            <a:normAutofit lnSpcReduction="10000"/>
          </a:bodyPr>
          <a:lstStyle/>
          <a:p>
            <a:r>
              <a:rPr lang="en-US" b="1" dirty="0">
                <a:solidFill>
                  <a:srgbClr val="1188A3"/>
                </a:solidFill>
              </a:rPr>
              <a:t>Walk in other</a:t>
            </a:r>
            <a:r>
              <a:rPr lang="hr-BA" b="1" dirty="0">
                <a:solidFill>
                  <a:srgbClr val="1188A3"/>
                </a:solidFill>
              </a:rPr>
              <a:t>’</a:t>
            </a:r>
            <a:r>
              <a:rPr lang="en-US" b="1" dirty="0">
                <a:solidFill>
                  <a:srgbClr val="1188A3"/>
                </a:solidFill>
              </a:rPr>
              <a:t>s shoes</a:t>
            </a:r>
            <a:r>
              <a:rPr lang="en-US" dirty="0"/>
              <a:t>: Empathy </a:t>
            </a:r>
          </a:p>
          <a:p>
            <a:endParaRPr lang="en-US" dirty="0"/>
          </a:p>
        </p:txBody>
      </p:sp>
      <p:sp>
        <p:nvSpPr>
          <p:cNvPr id="92" name="Text Placeholder 91">
            <a:extLst>
              <a:ext uri="{FF2B5EF4-FFF2-40B4-BE49-F238E27FC236}">
                <a16:creationId xmlns:a16="http://schemas.microsoft.com/office/drawing/2014/main" id="{D6DAA3BC-5200-2846-B8D2-9E6FAE141317}"/>
              </a:ext>
            </a:extLst>
          </p:cNvPr>
          <p:cNvSpPr>
            <a:spLocks noGrp="1"/>
          </p:cNvSpPr>
          <p:nvPr>
            <p:ph type="body" sz="quarter" idx="21"/>
          </p:nvPr>
        </p:nvSpPr>
        <p:spPr>
          <a:xfrm>
            <a:off x="553529" y="3825066"/>
            <a:ext cx="2386761" cy="2632884"/>
          </a:xfrm>
        </p:spPr>
        <p:txBody>
          <a:bodyPr>
            <a:normAutofit/>
          </a:bodyPr>
          <a:lstStyle/>
          <a:p>
            <a:pPr marL="0" indent="0">
              <a:lnSpc>
                <a:spcPct val="100000"/>
              </a:lnSpc>
            </a:pPr>
            <a:r>
              <a:rPr lang="en-US" sz="1900" dirty="0">
                <a:solidFill>
                  <a:schemeClr val="tx1">
                    <a:lumMod val="50000"/>
                    <a:lumOff val="50000"/>
                  </a:schemeClr>
                </a:solidFill>
              </a:rPr>
              <a:t>Undertake challenging experiences which push you outside your comfort zone</a:t>
            </a:r>
            <a:r>
              <a:rPr lang="hr-BA" sz="1900" dirty="0">
                <a:solidFill>
                  <a:schemeClr val="tx1">
                    <a:lumMod val="50000"/>
                    <a:lumOff val="50000"/>
                  </a:schemeClr>
                </a:solidFill>
              </a:rPr>
              <a:t>, this teaches humility</a:t>
            </a:r>
            <a:endParaRPr lang="en-US" sz="1900" dirty="0">
              <a:solidFill>
                <a:schemeClr val="tx1">
                  <a:lumMod val="50000"/>
                  <a:lumOff val="50000"/>
                </a:schemeClr>
              </a:solidFill>
            </a:endParaRPr>
          </a:p>
        </p:txBody>
      </p:sp>
      <p:sp>
        <p:nvSpPr>
          <p:cNvPr id="93" name="Text Placeholder 92">
            <a:extLst>
              <a:ext uri="{FF2B5EF4-FFF2-40B4-BE49-F238E27FC236}">
                <a16:creationId xmlns:a16="http://schemas.microsoft.com/office/drawing/2014/main" id="{6D337FA9-947C-D14C-8527-2783D9CEA8E1}"/>
              </a:ext>
            </a:extLst>
          </p:cNvPr>
          <p:cNvSpPr>
            <a:spLocks noGrp="1"/>
          </p:cNvSpPr>
          <p:nvPr>
            <p:ph type="body" sz="quarter" idx="25"/>
          </p:nvPr>
        </p:nvSpPr>
        <p:spPr>
          <a:xfrm>
            <a:off x="820413" y="2450958"/>
            <a:ext cx="1903851" cy="1088563"/>
          </a:xfrm>
        </p:spPr>
        <p:txBody>
          <a:bodyPr>
            <a:normAutofit/>
          </a:bodyPr>
          <a:lstStyle/>
          <a:p>
            <a:pPr marL="0" indent="0"/>
            <a:r>
              <a:rPr lang="en-US" sz="2400" b="1" dirty="0"/>
              <a:t>Challenge yourself</a:t>
            </a:r>
            <a:endParaRPr lang="en-US" sz="2400" dirty="0"/>
          </a:p>
        </p:txBody>
      </p:sp>
      <p:sp>
        <p:nvSpPr>
          <p:cNvPr id="95" name="Text Placeholder 94">
            <a:extLst>
              <a:ext uri="{FF2B5EF4-FFF2-40B4-BE49-F238E27FC236}">
                <a16:creationId xmlns:a16="http://schemas.microsoft.com/office/drawing/2014/main" id="{EF26079B-DF5B-B142-8034-FAD279AFA172}"/>
              </a:ext>
            </a:extLst>
          </p:cNvPr>
          <p:cNvSpPr>
            <a:spLocks noGrp="1"/>
          </p:cNvSpPr>
          <p:nvPr>
            <p:ph type="body" sz="quarter" idx="30"/>
          </p:nvPr>
        </p:nvSpPr>
        <p:spPr>
          <a:xfrm>
            <a:off x="2940291" y="3914165"/>
            <a:ext cx="1921263" cy="1803612"/>
          </a:xfrm>
        </p:spPr>
        <p:txBody>
          <a:bodyPr>
            <a:normAutofit lnSpcReduction="10000"/>
          </a:bodyPr>
          <a:lstStyle/>
          <a:p>
            <a:pPr marL="0" indent="0">
              <a:lnSpc>
                <a:spcPct val="100000"/>
              </a:lnSpc>
            </a:pPr>
            <a:r>
              <a:rPr lang="en-US" sz="1900" dirty="0">
                <a:solidFill>
                  <a:schemeClr val="tx1">
                    <a:lumMod val="50000"/>
                    <a:lumOff val="50000"/>
                  </a:schemeClr>
                </a:solidFill>
              </a:rPr>
              <a:t>Travel, especially to new places and cultures. It gives you a better appreciation for others.</a:t>
            </a:r>
          </a:p>
        </p:txBody>
      </p:sp>
      <p:sp>
        <p:nvSpPr>
          <p:cNvPr id="96" name="Text Placeholder 95">
            <a:extLst>
              <a:ext uri="{FF2B5EF4-FFF2-40B4-BE49-F238E27FC236}">
                <a16:creationId xmlns:a16="http://schemas.microsoft.com/office/drawing/2014/main" id="{E4DBD74D-B74C-CC4A-8540-0BDEBE070587}"/>
              </a:ext>
            </a:extLst>
          </p:cNvPr>
          <p:cNvSpPr>
            <a:spLocks noGrp="1"/>
          </p:cNvSpPr>
          <p:nvPr>
            <p:ph type="body" sz="quarter" idx="31"/>
          </p:nvPr>
        </p:nvSpPr>
        <p:spPr>
          <a:xfrm>
            <a:off x="2975770" y="2301918"/>
            <a:ext cx="1921263" cy="1094812"/>
          </a:xfrm>
        </p:spPr>
        <p:txBody>
          <a:bodyPr>
            <a:normAutofit/>
          </a:bodyPr>
          <a:lstStyle/>
          <a:p>
            <a:pPr marL="0" indent="0"/>
            <a:r>
              <a:rPr lang="en-US" sz="2400" b="1" dirty="0"/>
              <a:t>Get out of your usual environment</a:t>
            </a:r>
            <a:endParaRPr lang="en-US" sz="2400" dirty="0"/>
          </a:p>
        </p:txBody>
      </p:sp>
      <p:sp>
        <p:nvSpPr>
          <p:cNvPr id="97" name="Text Placeholder 96">
            <a:extLst>
              <a:ext uri="{FF2B5EF4-FFF2-40B4-BE49-F238E27FC236}">
                <a16:creationId xmlns:a16="http://schemas.microsoft.com/office/drawing/2014/main" id="{650578A5-BBAA-7749-A13D-F4AF8D11F8BD}"/>
              </a:ext>
            </a:extLst>
          </p:cNvPr>
          <p:cNvSpPr>
            <a:spLocks noGrp="1"/>
          </p:cNvSpPr>
          <p:nvPr>
            <p:ph type="body" sz="quarter" idx="32"/>
          </p:nvPr>
        </p:nvSpPr>
        <p:spPr>
          <a:xfrm>
            <a:off x="4861555" y="3909020"/>
            <a:ext cx="2291720" cy="1891705"/>
          </a:xfrm>
        </p:spPr>
        <p:txBody>
          <a:bodyPr>
            <a:normAutofit lnSpcReduction="10000"/>
          </a:bodyPr>
          <a:lstStyle/>
          <a:p>
            <a:pPr marL="0" indent="0">
              <a:lnSpc>
                <a:spcPct val="100000"/>
              </a:lnSpc>
            </a:pPr>
            <a:r>
              <a:rPr lang="en-US" sz="1800" dirty="0">
                <a:solidFill>
                  <a:schemeClr val="tx1">
                    <a:lumMod val="50000"/>
                    <a:lumOff val="50000"/>
                  </a:schemeClr>
                </a:solidFill>
              </a:rPr>
              <a:t>Ask for feedback about your relationship skills from family, </a:t>
            </a:r>
            <a:r>
              <a:rPr lang="hr-BA" sz="1800" dirty="0">
                <a:solidFill>
                  <a:schemeClr val="tx1">
                    <a:lumMod val="50000"/>
                    <a:lumOff val="50000"/>
                  </a:schemeClr>
                </a:solidFill>
              </a:rPr>
              <a:t>and </a:t>
            </a:r>
            <a:r>
              <a:rPr lang="en-US" sz="1800" dirty="0">
                <a:solidFill>
                  <a:schemeClr val="tx1">
                    <a:lumMod val="50000"/>
                    <a:lumOff val="50000"/>
                  </a:schemeClr>
                </a:solidFill>
              </a:rPr>
              <a:t>friends</a:t>
            </a:r>
            <a:r>
              <a:rPr lang="hr-BA" sz="1800" dirty="0">
                <a:solidFill>
                  <a:schemeClr val="tx1">
                    <a:lumMod val="50000"/>
                    <a:lumOff val="50000"/>
                  </a:schemeClr>
                </a:solidFill>
              </a:rPr>
              <a:t>. Check-in</a:t>
            </a:r>
            <a:r>
              <a:rPr lang="en-US" sz="1800" dirty="0">
                <a:solidFill>
                  <a:schemeClr val="tx1">
                    <a:lumMod val="50000"/>
                    <a:lumOff val="50000"/>
                  </a:schemeClr>
                </a:solidFill>
              </a:rPr>
              <a:t> with them periodically to see how you’re doing</a:t>
            </a:r>
            <a:r>
              <a:rPr lang="en-US" sz="1050" dirty="0">
                <a:solidFill>
                  <a:schemeClr val="tx1">
                    <a:lumMod val="50000"/>
                    <a:lumOff val="50000"/>
                  </a:schemeClr>
                </a:solidFill>
              </a:rPr>
              <a:t>.</a:t>
            </a:r>
          </a:p>
          <a:p>
            <a:endParaRPr lang="en-US" sz="800" dirty="0"/>
          </a:p>
        </p:txBody>
      </p:sp>
      <p:sp>
        <p:nvSpPr>
          <p:cNvPr id="98" name="Text Placeholder 97">
            <a:extLst>
              <a:ext uri="{FF2B5EF4-FFF2-40B4-BE49-F238E27FC236}">
                <a16:creationId xmlns:a16="http://schemas.microsoft.com/office/drawing/2014/main" id="{4D5024CD-8C1B-754D-AF42-4C6F365613A8}"/>
              </a:ext>
            </a:extLst>
          </p:cNvPr>
          <p:cNvSpPr>
            <a:spLocks noGrp="1"/>
          </p:cNvSpPr>
          <p:nvPr>
            <p:ph type="body" sz="quarter" idx="33"/>
          </p:nvPr>
        </p:nvSpPr>
        <p:spPr>
          <a:xfrm>
            <a:off x="5108380" y="2581400"/>
            <a:ext cx="1908506" cy="899706"/>
          </a:xfrm>
        </p:spPr>
        <p:txBody>
          <a:bodyPr>
            <a:normAutofit/>
          </a:bodyPr>
          <a:lstStyle/>
          <a:p>
            <a:r>
              <a:rPr lang="en-US" sz="2400" dirty="0"/>
              <a:t>Get feedback</a:t>
            </a:r>
          </a:p>
        </p:txBody>
      </p:sp>
      <p:sp>
        <p:nvSpPr>
          <p:cNvPr id="99" name="Text Placeholder 98">
            <a:extLst>
              <a:ext uri="{FF2B5EF4-FFF2-40B4-BE49-F238E27FC236}">
                <a16:creationId xmlns:a16="http://schemas.microsoft.com/office/drawing/2014/main" id="{3A5172D7-2541-3045-8029-584C8A8742C8}"/>
              </a:ext>
            </a:extLst>
          </p:cNvPr>
          <p:cNvSpPr>
            <a:spLocks noGrp="1"/>
          </p:cNvSpPr>
          <p:nvPr>
            <p:ph type="body" sz="quarter" idx="34"/>
          </p:nvPr>
        </p:nvSpPr>
        <p:spPr>
          <a:xfrm>
            <a:off x="7257105" y="3904011"/>
            <a:ext cx="1890175" cy="1803612"/>
          </a:xfrm>
        </p:spPr>
        <p:txBody>
          <a:bodyPr>
            <a:normAutofit/>
          </a:bodyPr>
          <a:lstStyle/>
          <a:p>
            <a:pPr marL="0" indent="0">
              <a:lnSpc>
                <a:spcPct val="100000"/>
              </a:lnSpc>
            </a:pPr>
            <a:r>
              <a:rPr lang="en-US" sz="1900" dirty="0">
                <a:solidFill>
                  <a:schemeClr val="tx1">
                    <a:lumMod val="50000"/>
                    <a:lumOff val="50000"/>
                  </a:schemeClr>
                </a:solidFill>
              </a:rPr>
              <a:t>Don’t think you have any biases? Think again</a:t>
            </a:r>
            <a:r>
              <a:rPr lang="hr-BA" sz="1900" dirty="0">
                <a:solidFill>
                  <a:schemeClr val="tx1">
                    <a:lumMod val="50000"/>
                    <a:lumOff val="50000"/>
                  </a:schemeClr>
                </a:solidFill>
              </a:rPr>
              <a:t> - </a:t>
            </a:r>
            <a:r>
              <a:rPr lang="en-US" sz="1900" dirty="0">
                <a:solidFill>
                  <a:schemeClr val="tx1">
                    <a:lumMod val="50000"/>
                    <a:lumOff val="50000"/>
                  </a:schemeClr>
                </a:solidFill>
              </a:rPr>
              <a:t>we all do</a:t>
            </a:r>
          </a:p>
        </p:txBody>
      </p:sp>
      <p:sp>
        <p:nvSpPr>
          <p:cNvPr id="100" name="Text Placeholder 99">
            <a:extLst>
              <a:ext uri="{FF2B5EF4-FFF2-40B4-BE49-F238E27FC236}">
                <a16:creationId xmlns:a16="http://schemas.microsoft.com/office/drawing/2014/main" id="{2FA70BAB-37AB-134F-806C-FA869482840C}"/>
              </a:ext>
            </a:extLst>
          </p:cNvPr>
          <p:cNvSpPr>
            <a:spLocks noGrp="1"/>
          </p:cNvSpPr>
          <p:nvPr>
            <p:ph type="body" sz="quarter" idx="35"/>
          </p:nvPr>
        </p:nvSpPr>
        <p:spPr>
          <a:xfrm>
            <a:off x="7228233" y="2411433"/>
            <a:ext cx="1890175" cy="1167612"/>
          </a:xfrm>
        </p:spPr>
        <p:txBody>
          <a:bodyPr>
            <a:normAutofit/>
          </a:bodyPr>
          <a:lstStyle/>
          <a:p>
            <a:pPr marL="0" indent="0"/>
            <a:r>
              <a:rPr lang="en-US" sz="2400" dirty="0"/>
              <a:t>Examine your biases</a:t>
            </a:r>
          </a:p>
        </p:txBody>
      </p:sp>
      <p:sp>
        <p:nvSpPr>
          <p:cNvPr id="101" name="Text Placeholder 100">
            <a:extLst>
              <a:ext uri="{FF2B5EF4-FFF2-40B4-BE49-F238E27FC236}">
                <a16:creationId xmlns:a16="http://schemas.microsoft.com/office/drawing/2014/main" id="{721BF795-FCC6-3E4F-8C67-A58A9D624FC4}"/>
              </a:ext>
            </a:extLst>
          </p:cNvPr>
          <p:cNvSpPr>
            <a:spLocks noGrp="1"/>
          </p:cNvSpPr>
          <p:nvPr>
            <p:ph type="body" sz="quarter" idx="36"/>
          </p:nvPr>
        </p:nvSpPr>
        <p:spPr>
          <a:xfrm>
            <a:off x="9321204" y="3904011"/>
            <a:ext cx="2061331" cy="2392014"/>
          </a:xfrm>
        </p:spPr>
        <p:txBody>
          <a:bodyPr>
            <a:normAutofit fontScale="70000" lnSpcReduction="20000"/>
          </a:bodyPr>
          <a:lstStyle/>
          <a:p>
            <a:pPr marL="0" indent="0">
              <a:lnSpc>
                <a:spcPct val="120000"/>
              </a:lnSpc>
            </a:pPr>
            <a:r>
              <a:rPr lang="en-US" sz="2700" dirty="0">
                <a:solidFill>
                  <a:schemeClr val="tx1">
                    <a:lumMod val="50000"/>
                    <a:lumOff val="50000"/>
                  </a:schemeClr>
                </a:solidFill>
              </a:rPr>
              <a:t>Curious people ask lots of questions</a:t>
            </a:r>
            <a:r>
              <a:rPr lang="hr-BA" sz="2700" dirty="0">
                <a:solidFill>
                  <a:schemeClr val="tx1">
                    <a:lumMod val="50000"/>
                    <a:lumOff val="50000"/>
                  </a:schemeClr>
                </a:solidFill>
              </a:rPr>
              <a:t>, </a:t>
            </a:r>
            <a:r>
              <a:rPr lang="en-US" sz="2700" dirty="0">
                <a:solidFill>
                  <a:schemeClr val="tx1">
                    <a:lumMod val="50000"/>
                    <a:lumOff val="50000"/>
                  </a:schemeClr>
                </a:solidFill>
              </a:rPr>
              <a:t>leading them to develop a stronger understanding of the people around them</a:t>
            </a:r>
          </a:p>
          <a:p>
            <a:endParaRPr lang="en-US" dirty="0"/>
          </a:p>
        </p:txBody>
      </p:sp>
      <p:sp>
        <p:nvSpPr>
          <p:cNvPr id="102" name="Text Placeholder 101">
            <a:extLst>
              <a:ext uri="{FF2B5EF4-FFF2-40B4-BE49-F238E27FC236}">
                <a16:creationId xmlns:a16="http://schemas.microsoft.com/office/drawing/2014/main" id="{D3447589-792B-F546-98AF-65ADFA31DF38}"/>
              </a:ext>
            </a:extLst>
          </p:cNvPr>
          <p:cNvSpPr>
            <a:spLocks noGrp="1"/>
          </p:cNvSpPr>
          <p:nvPr>
            <p:ph type="body" sz="quarter" idx="37"/>
          </p:nvPr>
        </p:nvSpPr>
        <p:spPr>
          <a:xfrm>
            <a:off x="9391239" y="2301918"/>
            <a:ext cx="1921262" cy="1355682"/>
          </a:xfrm>
        </p:spPr>
        <p:txBody>
          <a:bodyPr>
            <a:normAutofit/>
          </a:bodyPr>
          <a:lstStyle/>
          <a:p>
            <a:pPr marL="0" indent="0"/>
            <a:r>
              <a:rPr lang="en-US" sz="2400" dirty="0"/>
              <a:t>Cultivate your sense of curiosity</a:t>
            </a:r>
          </a:p>
        </p:txBody>
      </p:sp>
    </p:spTree>
    <p:extLst>
      <p:ext uri="{BB962C8B-B14F-4D97-AF65-F5344CB8AC3E}">
        <p14:creationId xmlns:p14="http://schemas.microsoft.com/office/powerpoint/2010/main" val="876688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B627E2-623F-4562-9CE3-661FDE88DEBE}"/>
              </a:ext>
            </a:extLst>
          </p:cNvPr>
          <p:cNvSpPr>
            <a:spLocks noGrp="1"/>
          </p:cNvSpPr>
          <p:nvPr>
            <p:ph type="body" sz="quarter" idx="15"/>
          </p:nvPr>
        </p:nvSpPr>
        <p:spPr>
          <a:xfrm>
            <a:off x="485252" y="543182"/>
            <a:ext cx="10978262" cy="1083096"/>
          </a:xfrm>
        </p:spPr>
        <p:txBody>
          <a:bodyPr/>
          <a:lstStyle/>
          <a:p>
            <a:pPr algn="ctr"/>
            <a:r>
              <a:rPr lang="hr-BA" dirty="0">
                <a:solidFill>
                  <a:srgbClr val="1188A3"/>
                </a:solidFill>
              </a:rPr>
              <a:t>Some tangible examples of mediation</a:t>
            </a:r>
            <a:endParaRPr lang="en-US" dirty="0">
              <a:solidFill>
                <a:srgbClr val="1188A3"/>
              </a:solidFill>
            </a:endParaRPr>
          </a:p>
        </p:txBody>
      </p:sp>
      <p:sp>
        <p:nvSpPr>
          <p:cNvPr id="3" name="Text Placeholder 2">
            <a:extLst>
              <a:ext uri="{FF2B5EF4-FFF2-40B4-BE49-F238E27FC236}">
                <a16:creationId xmlns:a16="http://schemas.microsoft.com/office/drawing/2014/main" id="{96677B02-7CF7-4228-B9DD-104450243A18}"/>
              </a:ext>
            </a:extLst>
          </p:cNvPr>
          <p:cNvSpPr>
            <a:spLocks noGrp="1"/>
          </p:cNvSpPr>
          <p:nvPr>
            <p:ph type="body" sz="quarter" idx="16"/>
          </p:nvPr>
        </p:nvSpPr>
        <p:spPr>
          <a:xfrm>
            <a:off x="606869" y="1322696"/>
            <a:ext cx="10978262" cy="4038015"/>
          </a:xfrm>
        </p:spPr>
        <p:txBody>
          <a:bodyPr/>
          <a:lstStyle/>
          <a:p>
            <a:pPr marL="342900" indent="-342900">
              <a:lnSpc>
                <a:spcPct val="100000"/>
              </a:lnSpc>
              <a:buFont typeface="Wingdings" panose="05000000000000000000" pitchFamily="2" charset="2"/>
              <a:buChar char="ü"/>
            </a:pPr>
            <a:r>
              <a:rPr lang="hr-BA" dirty="0">
                <a:solidFill>
                  <a:schemeClr val="tx1">
                    <a:lumMod val="65000"/>
                    <a:lumOff val="35000"/>
                  </a:schemeClr>
                </a:solidFill>
              </a:rPr>
              <a:t>As a social/intercultural Mediator, the previously mentioned barriers are the fields in which your help would be very often needed</a:t>
            </a:r>
          </a:p>
          <a:p>
            <a:pPr marL="342900" indent="-342900">
              <a:lnSpc>
                <a:spcPct val="100000"/>
              </a:lnSpc>
              <a:buFont typeface="Wingdings" panose="05000000000000000000" pitchFamily="2" charset="2"/>
              <a:buChar char="ü"/>
            </a:pPr>
            <a:r>
              <a:rPr lang="hr-BA" dirty="0">
                <a:solidFill>
                  <a:srgbClr val="1188A3"/>
                </a:solidFill>
              </a:rPr>
              <a:t>To help you can provide translation and accompany your peer migrants at the meetings, support them with phone calls, teach them the language</a:t>
            </a:r>
          </a:p>
          <a:p>
            <a:pPr marL="342900" indent="-342900">
              <a:lnSpc>
                <a:spcPct val="100000"/>
              </a:lnSpc>
              <a:buFont typeface="Wingdings" panose="05000000000000000000" pitchFamily="2" charset="2"/>
              <a:buChar char="ü"/>
            </a:pPr>
            <a:r>
              <a:rPr lang="hr-BA" dirty="0">
                <a:solidFill>
                  <a:schemeClr val="tx1">
                    <a:lumMod val="65000"/>
                    <a:lumOff val="35000"/>
                  </a:schemeClr>
                </a:solidFill>
              </a:rPr>
              <a:t>Find out about reliable childcare services, family supports</a:t>
            </a:r>
          </a:p>
          <a:p>
            <a:pPr marL="342900" indent="-342900">
              <a:lnSpc>
                <a:spcPct val="100000"/>
              </a:lnSpc>
              <a:buFont typeface="Wingdings" panose="05000000000000000000" pitchFamily="2" charset="2"/>
              <a:buChar char="ü"/>
            </a:pPr>
            <a:r>
              <a:rPr lang="hr-BA" dirty="0">
                <a:solidFill>
                  <a:srgbClr val="1188A3"/>
                </a:solidFill>
              </a:rPr>
              <a:t>Help them make friends, introduce them to the members of your community</a:t>
            </a:r>
          </a:p>
          <a:p>
            <a:pPr marL="342900" indent="-342900">
              <a:lnSpc>
                <a:spcPct val="100000"/>
              </a:lnSpc>
              <a:buFont typeface="Wingdings" panose="05000000000000000000" pitchFamily="2" charset="2"/>
              <a:buChar char="ü"/>
            </a:pPr>
            <a:r>
              <a:rPr lang="hr-BA" dirty="0">
                <a:solidFill>
                  <a:schemeClr val="tx1">
                    <a:lumMod val="65000"/>
                    <a:lumOff val="35000"/>
                  </a:schemeClr>
                </a:solidFill>
              </a:rPr>
              <a:t>Point them towards up-to-date information and institutions about housing, job search and other areas they might need</a:t>
            </a:r>
          </a:p>
          <a:p>
            <a:endParaRPr lang="hr-BA" dirty="0"/>
          </a:p>
          <a:p>
            <a:r>
              <a:rPr lang="hr-BA" dirty="0"/>
              <a:t> </a:t>
            </a:r>
            <a:endParaRPr lang="en-US" dirty="0"/>
          </a:p>
        </p:txBody>
      </p:sp>
      <p:sp>
        <p:nvSpPr>
          <p:cNvPr id="4" name="TextBox 3">
            <a:extLst>
              <a:ext uri="{FF2B5EF4-FFF2-40B4-BE49-F238E27FC236}">
                <a16:creationId xmlns:a16="http://schemas.microsoft.com/office/drawing/2014/main" id="{C5EEBEAC-6795-478B-84DF-A9C62BE74A84}"/>
              </a:ext>
            </a:extLst>
          </p:cNvPr>
          <p:cNvSpPr txBox="1"/>
          <p:nvPr/>
        </p:nvSpPr>
        <p:spPr>
          <a:xfrm>
            <a:off x="1594349" y="5360711"/>
            <a:ext cx="9337597" cy="954107"/>
          </a:xfrm>
          <a:prstGeom prst="rect">
            <a:avLst/>
          </a:prstGeom>
          <a:solidFill>
            <a:srgbClr val="1188A3"/>
          </a:solidFill>
        </p:spPr>
        <p:txBody>
          <a:bodyPr wrap="square" rtlCol="0">
            <a:spAutoFit/>
          </a:bodyPr>
          <a:lstStyle/>
          <a:p>
            <a:r>
              <a:rPr lang="hr-BA" sz="2800" dirty="0">
                <a:solidFill>
                  <a:schemeClr val="bg1"/>
                </a:solidFill>
              </a:rPr>
              <a:t>Do you think you could face some of the before-mentioned barriers while performing these examples of mediation?</a:t>
            </a:r>
            <a:endParaRPr lang="en-US" sz="2800" dirty="0">
              <a:solidFill>
                <a:schemeClr val="bg1"/>
              </a:solidFill>
            </a:endParaRPr>
          </a:p>
        </p:txBody>
      </p:sp>
      <p:pic>
        <p:nvPicPr>
          <p:cNvPr id="6" name="Graphic 5" descr="Badge Question Mark with solid fill">
            <a:extLst>
              <a:ext uri="{FF2B5EF4-FFF2-40B4-BE49-F238E27FC236}">
                <a16:creationId xmlns:a16="http://schemas.microsoft.com/office/drawing/2014/main" id="{C30614D9-D70B-4710-8125-1060D888243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5083" y="5380564"/>
            <a:ext cx="914400" cy="914400"/>
          </a:xfrm>
          <a:prstGeom prst="rect">
            <a:avLst/>
          </a:prstGeom>
        </p:spPr>
      </p:pic>
    </p:spTree>
    <p:extLst>
      <p:ext uri="{BB962C8B-B14F-4D97-AF65-F5344CB8AC3E}">
        <p14:creationId xmlns:p14="http://schemas.microsoft.com/office/powerpoint/2010/main" val="3388454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9ADC4E-5F9E-4949-ACA5-9425941700D0}"/>
              </a:ext>
            </a:extLst>
          </p:cNvPr>
          <p:cNvSpPr>
            <a:spLocks noGrp="1"/>
          </p:cNvSpPr>
          <p:nvPr>
            <p:ph type="body" sz="quarter" idx="15"/>
          </p:nvPr>
        </p:nvSpPr>
        <p:spPr>
          <a:xfrm>
            <a:off x="703006" y="260555"/>
            <a:ext cx="10785987" cy="1083096"/>
          </a:xfrm>
        </p:spPr>
        <p:txBody>
          <a:bodyPr>
            <a:normAutofit/>
          </a:bodyPr>
          <a:lstStyle/>
          <a:p>
            <a:pPr algn="ctr"/>
            <a:r>
              <a:rPr lang="en-GB" b="0" dirty="0">
                <a:solidFill>
                  <a:srgbClr val="1188A3"/>
                </a:solidFill>
              </a:rPr>
              <a:t>5 Further Challenges</a:t>
            </a:r>
            <a:r>
              <a:rPr lang="hr-BA" b="0" dirty="0">
                <a:solidFill>
                  <a:srgbClr val="1188A3"/>
                </a:solidFill>
              </a:rPr>
              <a:t> while doing </a:t>
            </a:r>
            <a:r>
              <a:rPr lang="en-IE" b="0" dirty="0">
                <a:solidFill>
                  <a:srgbClr val="1188A3"/>
                </a:solidFill>
              </a:rPr>
              <a:t>M</a:t>
            </a:r>
            <a:r>
              <a:rPr lang="hr-BA" b="0" dirty="0">
                <a:solidFill>
                  <a:srgbClr val="1188A3"/>
                </a:solidFill>
              </a:rPr>
              <a:t>ediation </a:t>
            </a:r>
            <a:r>
              <a:rPr lang="en-IE" b="0" dirty="0">
                <a:solidFill>
                  <a:srgbClr val="1188A3"/>
                </a:solidFill>
              </a:rPr>
              <a:t>W</a:t>
            </a:r>
            <a:r>
              <a:rPr lang="hr-BA" b="0" dirty="0">
                <a:solidFill>
                  <a:srgbClr val="1188A3"/>
                </a:solidFill>
              </a:rPr>
              <a:t>ork</a:t>
            </a:r>
            <a:endParaRPr lang="en-GB" b="0" dirty="0">
              <a:solidFill>
                <a:srgbClr val="1188A3"/>
              </a:solidFill>
            </a:endParaRPr>
          </a:p>
        </p:txBody>
      </p:sp>
      <p:graphicFrame>
        <p:nvGraphicFramePr>
          <p:cNvPr id="4" name="Diagram 3">
            <a:extLst>
              <a:ext uri="{FF2B5EF4-FFF2-40B4-BE49-F238E27FC236}">
                <a16:creationId xmlns:a16="http://schemas.microsoft.com/office/drawing/2014/main" id="{6F364181-E52F-4E49-92F2-1F91233DB534}"/>
              </a:ext>
            </a:extLst>
          </p:cNvPr>
          <p:cNvGraphicFramePr/>
          <p:nvPr/>
        </p:nvGraphicFramePr>
        <p:xfrm>
          <a:off x="963561" y="953729"/>
          <a:ext cx="10058400" cy="5643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330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30F41-C804-403B-AB51-4B985F27E3CC}"/>
              </a:ext>
            </a:extLst>
          </p:cNvPr>
          <p:cNvSpPr>
            <a:spLocks noGrp="1"/>
          </p:cNvSpPr>
          <p:nvPr>
            <p:ph type="body" sz="quarter" idx="13"/>
          </p:nvPr>
        </p:nvSpPr>
        <p:spPr/>
        <p:txBody>
          <a:bodyPr/>
          <a:lstStyle/>
          <a:p>
            <a:r>
              <a:rPr lang="hr-BA"/>
              <a:t>Overcome and BECOME!</a:t>
            </a:r>
            <a:endParaRPr lang="en-US"/>
          </a:p>
        </p:txBody>
      </p:sp>
      <p:sp>
        <p:nvSpPr>
          <p:cNvPr id="3" name="Text Placeholder 2">
            <a:extLst>
              <a:ext uri="{FF2B5EF4-FFF2-40B4-BE49-F238E27FC236}">
                <a16:creationId xmlns:a16="http://schemas.microsoft.com/office/drawing/2014/main" id="{8CF32F0B-D2C8-45C0-B8DA-002E5DDB3C15}"/>
              </a:ext>
            </a:extLst>
          </p:cNvPr>
          <p:cNvSpPr>
            <a:spLocks noGrp="1"/>
          </p:cNvSpPr>
          <p:nvPr>
            <p:ph type="body" sz="quarter" idx="14"/>
          </p:nvPr>
        </p:nvSpPr>
        <p:spPr>
          <a:xfrm>
            <a:off x="366876" y="2399882"/>
            <a:ext cx="11458247" cy="3245241"/>
          </a:xfrm>
        </p:spPr>
        <p:txBody>
          <a:bodyPr/>
          <a:lstStyle/>
          <a:p>
            <a:pPr marL="342900" indent="-342900">
              <a:buFont typeface="Wingdings" panose="05000000000000000000" pitchFamily="2" charset="2"/>
              <a:buChar char="ü"/>
            </a:pPr>
            <a:r>
              <a:rPr lang="hr-BA">
                <a:solidFill>
                  <a:schemeClr val="tx1">
                    <a:lumMod val="50000"/>
                    <a:lumOff val="50000"/>
                  </a:schemeClr>
                </a:solidFill>
              </a:rPr>
              <a:t>The future Modules will train you and prepare you to overcome barriers and become the Intercultural Community Mediator, but here are some early hints:</a:t>
            </a:r>
          </a:p>
          <a:p>
            <a:pPr marL="342900" indent="-342900">
              <a:buFont typeface="Wingdings" panose="05000000000000000000" pitchFamily="2" charset="2"/>
              <a:buChar char="ü"/>
            </a:pPr>
            <a:r>
              <a:rPr lang="hr-BA">
                <a:solidFill>
                  <a:srgbClr val="28AF95"/>
                </a:solidFill>
              </a:rPr>
              <a:t>Resources: plan well, make an action plan, prioritise well to best distribute available resources, find support, negotiate</a:t>
            </a:r>
          </a:p>
          <a:p>
            <a:pPr marL="342900" indent="-342900">
              <a:buFont typeface="Wingdings" panose="05000000000000000000" pitchFamily="2" charset="2"/>
              <a:buChar char="ü"/>
            </a:pPr>
            <a:r>
              <a:rPr lang="hr-BA">
                <a:solidFill>
                  <a:schemeClr val="tx1">
                    <a:lumMod val="50000"/>
                    <a:lumOff val="50000"/>
                  </a:schemeClr>
                </a:solidFill>
              </a:rPr>
              <a:t>Access to information: Research, network, volunteer, communicate, ask</a:t>
            </a:r>
          </a:p>
          <a:p>
            <a:pPr marL="342900" indent="-342900">
              <a:buFont typeface="Wingdings" panose="05000000000000000000" pitchFamily="2" charset="2"/>
              <a:buChar char="ü"/>
            </a:pPr>
            <a:r>
              <a:rPr lang="hr-BA">
                <a:solidFill>
                  <a:srgbClr val="92D050"/>
                </a:solidFill>
              </a:rPr>
              <a:t>Mutual trust: be impartial, do not let emotions overtake, plan, deliver, communicate, respect</a:t>
            </a:r>
          </a:p>
          <a:p>
            <a:pPr marL="342900" indent="-342900">
              <a:buFont typeface="Wingdings" panose="05000000000000000000" pitchFamily="2" charset="2"/>
              <a:buChar char="ü"/>
            </a:pPr>
            <a:r>
              <a:rPr lang="hr-BA">
                <a:solidFill>
                  <a:schemeClr val="tx1">
                    <a:lumMod val="50000"/>
                    <a:lumOff val="50000"/>
                  </a:schemeClr>
                </a:solidFill>
              </a:rPr>
              <a:t>Personal limits setting: Respect your time, it’s ok to say no, it’s ok to say I don’t know</a:t>
            </a:r>
          </a:p>
          <a:p>
            <a:pPr marL="342900" indent="-342900">
              <a:buFont typeface="Wingdings" panose="05000000000000000000" pitchFamily="2" charset="2"/>
              <a:buChar char="ü"/>
            </a:pPr>
            <a:r>
              <a:rPr lang="hr-BA">
                <a:solidFill>
                  <a:srgbClr val="28AF95"/>
                </a:solidFill>
              </a:rPr>
              <a:t>Negative narrative about migrants is best challenged by the positive stories, start with your own positive example and be active</a:t>
            </a:r>
          </a:p>
          <a:p>
            <a:endParaRPr lang="hr-BA">
              <a:solidFill>
                <a:srgbClr val="92D050"/>
              </a:solidFill>
            </a:endParaRPr>
          </a:p>
          <a:p>
            <a:endParaRPr lang="hr-BA"/>
          </a:p>
          <a:p>
            <a:endParaRPr lang="hr-BA"/>
          </a:p>
          <a:p>
            <a:endParaRPr lang="hr-BA"/>
          </a:p>
          <a:p>
            <a:endParaRPr lang="en-US"/>
          </a:p>
        </p:txBody>
      </p:sp>
    </p:spTree>
    <p:extLst>
      <p:ext uri="{BB962C8B-B14F-4D97-AF65-F5344CB8AC3E}">
        <p14:creationId xmlns:p14="http://schemas.microsoft.com/office/powerpoint/2010/main" val="2920284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3161FB-142E-DC49-AB83-0215815D741B}"/>
              </a:ext>
            </a:extLst>
          </p:cNvPr>
          <p:cNvSpPr>
            <a:spLocks noGrp="1"/>
          </p:cNvSpPr>
          <p:nvPr>
            <p:ph type="body" sz="quarter" idx="16"/>
          </p:nvPr>
        </p:nvSpPr>
        <p:spPr>
          <a:xfrm>
            <a:off x="2149153" y="934084"/>
            <a:ext cx="4832671" cy="1799591"/>
          </a:xfrm>
        </p:spPr>
        <p:txBody>
          <a:bodyPr>
            <a:normAutofit fontScale="92500" lnSpcReduction="10000"/>
          </a:bodyPr>
          <a:lstStyle/>
          <a:p>
            <a:r>
              <a:rPr lang="en-US" dirty="0"/>
              <a:t>Role models</a:t>
            </a:r>
            <a:r>
              <a:rPr lang="hr-BA" dirty="0"/>
              <a:t> in mediation for inclusion</a:t>
            </a:r>
            <a:endParaRPr lang="en-US" dirty="0"/>
          </a:p>
          <a:p>
            <a:endParaRPr lang="en-US" dirty="0"/>
          </a:p>
        </p:txBody>
      </p:sp>
      <p:sp>
        <p:nvSpPr>
          <p:cNvPr id="3" name="Text Placeholder 2">
            <a:extLst>
              <a:ext uri="{FF2B5EF4-FFF2-40B4-BE49-F238E27FC236}">
                <a16:creationId xmlns:a16="http://schemas.microsoft.com/office/drawing/2014/main" id="{1EB8E895-C3CD-5C4C-8D8F-0299362AAD94}"/>
              </a:ext>
            </a:extLst>
          </p:cNvPr>
          <p:cNvSpPr>
            <a:spLocks noGrp="1"/>
          </p:cNvSpPr>
          <p:nvPr>
            <p:ph type="body" sz="quarter" idx="17"/>
          </p:nvPr>
        </p:nvSpPr>
        <p:spPr/>
        <p:txBody>
          <a:bodyPr>
            <a:normAutofit fontScale="85000" lnSpcReduction="20000"/>
          </a:bodyPr>
          <a:lstStyle/>
          <a:p>
            <a:r>
              <a:rPr lang="hr-BA"/>
              <a:t>3</a:t>
            </a:r>
            <a:endParaRPr lang="en-US"/>
          </a:p>
        </p:txBody>
      </p:sp>
    </p:spTree>
    <p:extLst>
      <p:ext uri="{BB962C8B-B14F-4D97-AF65-F5344CB8AC3E}">
        <p14:creationId xmlns:p14="http://schemas.microsoft.com/office/powerpoint/2010/main" val="945518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hlinkClick r:id="rId2"/>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501539" y="0"/>
            <a:ext cx="5447895" cy="6797819"/>
          </a:xfrm>
        </p:spPr>
      </p:pic>
      <p:sp>
        <p:nvSpPr>
          <p:cNvPr id="3" name="Text Placeholder 2"/>
          <p:cNvSpPr>
            <a:spLocks noGrp="1"/>
          </p:cNvSpPr>
          <p:nvPr>
            <p:ph type="body" sz="quarter" idx="18"/>
          </p:nvPr>
        </p:nvSpPr>
        <p:spPr>
          <a:xfrm>
            <a:off x="1392951" y="2047544"/>
            <a:ext cx="4230961" cy="5334722"/>
          </a:xfrm>
        </p:spPr>
        <p:txBody>
          <a:bodyPr>
            <a:normAutofit/>
          </a:bodyPr>
          <a:lstStyle/>
          <a:p>
            <a:pPr algn="ctr"/>
            <a:r>
              <a:rPr lang="hr-BA" sz="2800" i="1" dirty="0"/>
              <a:t>„Mediation is another word for FRIENDSHIP.</a:t>
            </a:r>
          </a:p>
          <a:p>
            <a:pPr algn="ctr"/>
            <a:r>
              <a:rPr lang="hr-BA" sz="2800" i="1" dirty="0"/>
              <a:t>Community Mediators provide  friend</a:t>
            </a:r>
            <a:r>
              <a:rPr lang="en-GB" sz="2800" i="1" dirty="0"/>
              <a:t>ship </a:t>
            </a:r>
            <a:r>
              <a:rPr lang="hr-BA" sz="2800" i="1" dirty="0"/>
              <a:t>through many different forms.”</a:t>
            </a:r>
          </a:p>
          <a:p>
            <a:r>
              <a:rPr lang="hr-BA" sz="2800" dirty="0"/>
              <a:t>- INCLUDE ME </a:t>
            </a:r>
            <a:r>
              <a:rPr lang="hr-BA" sz="2800" dirty="0">
                <a:solidFill>
                  <a:srgbClr val="92D050"/>
                </a:solidFill>
              </a:rPr>
              <a:t>project team</a:t>
            </a:r>
            <a:endParaRPr lang="en-US" sz="2800" dirty="0">
              <a:solidFill>
                <a:srgbClr val="92D050"/>
              </a:solidFill>
            </a:endParaRPr>
          </a:p>
          <a:p>
            <a:endParaRPr lang="en-US" sz="2800" dirty="0"/>
          </a:p>
        </p:txBody>
      </p:sp>
      <p:sp>
        <p:nvSpPr>
          <p:cNvPr id="4" name="Text Placeholder 3"/>
          <p:cNvSpPr>
            <a:spLocks noGrp="1"/>
          </p:cNvSpPr>
          <p:nvPr>
            <p:ph type="body" sz="quarter" idx="16"/>
          </p:nvPr>
        </p:nvSpPr>
        <p:spPr/>
        <p:txBody>
          <a:bodyPr>
            <a:normAutofit lnSpcReduction="10000"/>
          </a:bodyPr>
          <a:lstStyle/>
          <a:p>
            <a:r>
              <a:rPr lang="hr-BA" b="1"/>
              <a:t>Click and read</a:t>
            </a:r>
            <a:endParaRPr lang="en-US" b="1"/>
          </a:p>
          <a:p>
            <a:endParaRPr lang="en-US"/>
          </a:p>
        </p:txBody>
      </p:sp>
      <p:pic>
        <p:nvPicPr>
          <p:cNvPr id="6" name="Picture 5" descr="A picture containing logo&#10;&#10;Description automatically generated">
            <a:extLst>
              <a:ext uri="{FF2B5EF4-FFF2-40B4-BE49-F238E27FC236}">
                <a16:creationId xmlns:a16="http://schemas.microsoft.com/office/drawing/2014/main" id="{5831D5A2-D094-4067-A358-3DA6F42FD8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766766">
            <a:off x="5470408" y="566249"/>
            <a:ext cx="1021904" cy="2043807"/>
          </a:xfrm>
          <a:prstGeom prst="rect">
            <a:avLst/>
          </a:prstGeom>
          <a:noFill/>
          <a:ln>
            <a:noFill/>
          </a:ln>
        </p:spPr>
      </p:pic>
      <p:sp>
        <p:nvSpPr>
          <p:cNvPr id="7" name="TextBox 6">
            <a:extLst>
              <a:ext uri="{FF2B5EF4-FFF2-40B4-BE49-F238E27FC236}">
                <a16:creationId xmlns:a16="http://schemas.microsoft.com/office/drawing/2014/main" id="{CC4CF7F2-0F7D-47D7-8216-44EF1B6CC742}"/>
              </a:ext>
            </a:extLst>
          </p:cNvPr>
          <p:cNvSpPr txBox="1"/>
          <p:nvPr/>
        </p:nvSpPr>
        <p:spPr>
          <a:xfrm>
            <a:off x="1223930" y="5874489"/>
            <a:ext cx="5344160" cy="923330"/>
          </a:xfrm>
          <a:prstGeom prst="rect">
            <a:avLst/>
          </a:prstGeom>
          <a:noFill/>
        </p:spPr>
        <p:txBody>
          <a:bodyPr wrap="square">
            <a:spAutoFit/>
          </a:bodyPr>
          <a:lstStyle/>
          <a:p>
            <a:r>
              <a:rPr lang="en-US" dirty="0">
                <a:solidFill>
                  <a:schemeClr val="bg1"/>
                </a:solidFill>
                <a:hlinkClick r:id="rId2">
                  <a:extLst>
                    <a:ext uri="{A12FA001-AC4F-418D-AE19-62706E023703}">
                      <ahyp:hlinkClr xmlns:ahyp="http://schemas.microsoft.com/office/drawing/2018/hyperlinkcolor" val="tx"/>
                    </a:ext>
                  </a:extLst>
                </a:hlinkClick>
              </a:rPr>
              <a:t>https://www.unicef.org/eca/stories/refugee-and-migrant-children-create-mural-promote-unity-peace-and-friendship-greece</a:t>
            </a:r>
            <a:r>
              <a:rPr lang="hr-BA"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174335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033113" y="1705027"/>
            <a:ext cx="4053022" cy="3867704"/>
          </a:xfrm>
        </p:spPr>
        <p:txBody>
          <a:bodyPr/>
          <a:lstStyle/>
          <a:p>
            <a:pPr algn="ctr"/>
            <a:r>
              <a:rPr lang="en-US" i="1" dirty="0"/>
              <a:t>„I feel people are more welcoming in this community now. I think we’ve made a difference in how people see migrants. I’ve just had the tidy towns contact me to ask if people in my group can get involved. There’s also a lot of reaching out to include asylum seekers.„</a:t>
            </a:r>
          </a:p>
        </p:txBody>
      </p:sp>
      <p:sp>
        <p:nvSpPr>
          <p:cNvPr id="3" name="Text Placeholder 2"/>
          <p:cNvSpPr>
            <a:spLocks noGrp="1"/>
          </p:cNvSpPr>
          <p:nvPr>
            <p:ph type="body" sz="quarter" idx="16"/>
          </p:nvPr>
        </p:nvSpPr>
        <p:spPr/>
        <p:txBody>
          <a:bodyPr>
            <a:normAutofit lnSpcReduction="10000"/>
          </a:bodyPr>
          <a:lstStyle/>
          <a:p>
            <a:r>
              <a:rPr lang="hr-BA" dirty="0"/>
              <a:t>Meet Lola Gonzales</a:t>
            </a:r>
            <a:r>
              <a:rPr lang="en-IE" dirty="0"/>
              <a:t> Farrell</a:t>
            </a:r>
            <a:endParaRPr lang="en-US" dirty="0"/>
          </a:p>
          <a:p>
            <a:endParaRPr lang="en-US" dirty="0"/>
          </a:p>
        </p:txBody>
      </p:sp>
      <p:pic>
        <p:nvPicPr>
          <p:cNvPr id="5" name="Picture Placeholder 4">
            <a:hlinkClick r:id="rId2"/>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4" name="Rectangle 3"/>
          <p:cNvSpPr/>
          <p:nvPr/>
        </p:nvSpPr>
        <p:spPr>
          <a:xfrm>
            <a:off x="5134994" y="5450388"/>
            <a:ext cx="6822189" cy="671851"/>
          </a:xfrm>
          <a:prstGeom prst="rect">
            <a:avLst/>
          </a:prstGeom>
          <a:solidFill>
            <a:schemeClr val="bg1"/>
          </a:solidFill>
          <a:ln>
            <a:solidFill>
              <a:srgbClr val="92D050"/>
            </a:solidFill>
          </a:ln>
        </p:spPr>
        <p:txBody>
          <a:bodyPr wrap="none">
            <a:spAutoFit/>
          </a:bodyPr>
          <a:lstStyle/>
          <a:p>
            <a:pPr>
              <a:lnSpc>
                <a:spcPct val="150000"/>
              </a:lnSpc>
              <a:spcAft>
                <a:spcPts val="600"/>
              </a:spcAft>
            </a:pPr>
            <a:r>
              <a:rPr lang="hr-BA" sz="2800" b="1" i="1" dirty="0">
                <a:solidFill>
                  <a:srgbClr val="92D050"/>
                </a:solidFill>
                <a:ea typeface="Calibri" panose="020F0502020204030204" pitchFamily="34" charset="0"/>
                <a:cs typeface="Arial" panose="020B0604020202020204" pitchFamily="34" charset="0"/>
              </a:rPr>
              <a:t>CTRL + </a:t>
            </a:r>
            <a:r>
              <a:rPr lang="en-US" sz="2800" b="1" i="1" dirty="0">
                <a:solidFill>
                  <a:srgbClr val="92D050"/>
                </a:solidFill>
                <a:ea typeface="Calibri" panose="020F0502020204030204" pitchFamily="34" charset="0"/>
                <a:cs typeface="Arial" panose="020B0604020202020204" pitchFamily="34" charset="0"/>
              </a:rPr>
              <a:t>Click on the image to </a:t>
            </a:r>
            <a:r>
              <a:rPr lang="bs-Latn-BA" sz="2800" b="1" i="1" dirty="0">
                <a:solidFill>
                  <a:srgbClr val="92D050"/>
                </a:solidFill>
                <a:ea typeface="Calibri" panose="020F0502020204030204" pitchFamily="34" charset="0"/>
                <a:cs typeface="Arial" panose="020B0604020202020204" pitchFamily="34" charset="0"/>
              </a:rPr>
              <a:t>read the article</a:t>
            </a:r>
            <a:endParaRPr lang="en-US" sz="2800" b="1" i="1" dirty="0">
              <a:solidFill>
                <a:srgbClr val="92D050"/>
              </a:solidFill>
              <a:ea typeface="Calibri" panose="020F0502020204030204" pitchFamily="34" charset="0"/>
              <a:cs typeface="Arial" panose="020B0604020202020204" pitchFamily="34" charset="0"/>
            </a:endParaRPr>
          </a:p>
        </p:txBody>
      </p:sp>
      <p:pic>
        <p:nvPicPr>
          <p:cNvPr id="7" name="Graphic 6" descr="Arrow: Counter-clockwise curve with solid fill">
            <a:extLst>
              <a:ext uri="{FF2B5EF4-FFF2-40B4-BE49-F238E27FC236}">
                <a16:creationId xmlns:a16="http://schemas.microsoft.com/office/drawing/2014/main" id="{BB748957-54CB-4140-9F02-7769619A3ED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63100" y="4016437"/>
            <a:ext cx="2072037" cy="2072037"/>
          </a:xfrm>
          <a:prstGeom prst="rect">
            <a:avLst/>
          </a:prstGeom>
        </p:spPr>
      </p:pic>
      <p:sp>
        <p:nvSpPr>
          <p:cNvPr id="8" name="TextBox 7">
            <a:extLst>
              <a:ext uri="{FF2B5EF4-FFF2-40B4-BE49-F238E27FC236}">
                <a16:creationId xmlns:a16="http://schemas.microsoft.com/office/drawing/2014/main" id="{AB1C72EA-D921-4124-B490-49B6DC4C8E1B}"/>
              </a:ext>
            </a:extLst>
          </p:cNvPr>
          <p:cNvSpPr txBox="1"/>
          <p:nvPr/>
        </p:nvSpPr>
        <p:spPr>
          <a:xfrm>
            <a:off x="4394018" y="6316176"/>
            <a:ext cx="7874261" cy="261610"/>
          </a:xfrm>
          <a:prstGeom prst="rect">
            <a:avLst/>
          </a:prstGeom>
          <a:noFill/>
        </p:spPr>
        <p:txBody>
          <a:bodyPr wrap="square">
            <a:spAutoFit/>
          </a:bodyPr>
          <a:lstStyle/>
          <a:p>
            <a:r>
              <a:rPr lang="en-US" sz="1100" dirty="0">
                <a:hlinkClick r:id="rId2"/>
              </a:rPr>
              <a:t>https://www.irishtimes.com/life-and-style/people/racism-is-a-problem-in-ireland-but-it-s-minimal-in-carrick-on-shannon-1.4756995</a:t>
            </a:r>
            <a:endParaRPr lang="en-US" sz="1100" dirty="0"/>
          </a:p>
        </p:txBody>
      </p:sp>
    </p:spTree>
    <p:extLst>
      <p:ext uri="{BB962C8B-B14F-4D97-AF65-F5344CB8AC3E}">
        <p14:creationId xmlns:p14="http://schemas.microsoft.com/office/powerpoint/2010/main" val="853029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17D3D-17DC-4123-8BB4-9CF281ED330F}"/>
              </a:ext>
            </a:extLst>
          </p:cNvPr>
          <p:cNvSpPr>
            <a:spLocks noGrp="1"/>
          </p:cNvSpPr>
          <p:nvPr>
            <p:ph type="body" sz="quarter" idx="18"/>
          </p:nvPr>
        </p:nvSpPr>
        <p:spPr>
          <a:xfrm>
            <a:off x="1209270" y="1985611"/>
            <a:ext cx="9305926" cy="3867704"/>
          </a:xfrm>
        </p:spPr>
        <p:txBody>
          <a:bodyPr>
            <a:normAutofit lnSpcReduction="10000"/>
          </a:bodyPr>
          <a:lstStyle/>
          <a:p>
            <a:pPr marL="342900" indent="-342900">
              <a:buFont typeface="Arial" panose="020B0604020202020204" pitchFamily="34" charset="0"/>
              <a:buChar char="•"/>
            </a:pPr>
            <a:r>
              <a:rPr lang="bs-Latn-BA" dirty="0"/>
              <a:t>She moved to </a:t>
            </a:r>
            <a:r>
              <a:rPr lang="en-US" dirty="0"/>
              <a:t>Co </a:t>
            </a:r>
            <a:r>
              <a:rPr lang="en-US" dirty="0" err="1"/>
              <a:t>Leitrim</a:t>
            </a:r>
            <a:r>
              <a:rPr lang="en-US" dirty="0"/>
              <a:t>, Ireland  </a:t>
            </a:r>
            <a:r>
              <a:rPr lang="bs-Latn-BA" dirty="0"/>
              <a:t>in </a:t>
            </a:r>
            <a:r>
              <a:rPr lang="en-US" dirty="0"/>
              <a:t>March 2015</a:t>
            </a:r>
            <a:endParaRPr lang="bs-Latn-BA" dirty="0"/>
          </a:p>
          <a:p>
            <a:pPr marL="342900" indent="-342900">
              <a:buFont typeface="Arial" panose="020B0604020202020204" pitchFamily="34" charset="0"/>
              <a:buChar char="•"/>
            </a:pPr>
            <a:r>
              <a:rPr lang="bs-Latn-BA" dirty="0"/>
              <a:t>She work</a:t>
            </a:r>
            <a:r>
              <a:rPr lang="en-IE" dirty="0"/>
              <a:t>s</a:t>
            </a:r>
            <a:r>
              <a:rPr lang="bs-Latn-BA" dirty="0"/>
              <a:t> in a charity shop in </a:t>
            </a:r>
            <a:r>
              <a:rPr lang="en-US" dirty="0"/>
              <a:t>Carrick-on-Shannon</a:t>
            </a:r>
            <a:r>
              <a:rPr lang="en-IE" dirty="0"/>
              <a:t>, Ireland and is now </a:t>
            </a:r>
            <a:r>
              <a:rPr lang="hr-BA" dirty="0"/>
              <a:t>its</a:t>
            </a:r>
            <a:r>
              <a:rPr lang="en-IE" dirty="0"/>
              <a:t> manager, doing really interesting work in sustainable fashion and other causes</a:t>
            </a:r>
            <a:endParaRPr lang="bs-Latn-BA" dirty="0"/>
          </a:p>
          <a:p>
            <a:pPr marL="342900" indent="-342900">
              <a:buFont typeface="Arial" panose="020B0604020202020204" pitchFamily="34" charset="0"/>
              <a:buChar char="•"/>
            </a:pPr>
            <a:r>
              <a:rPr lang="en-US" dirty="0"/>
              <a:t>She manages a group of volunteers rather than paid staff</a:t>
            </a:r>
            <a:endParaRPr lang="bs-Latn-BA" dirty="0"/>
          </a:p>
          <a:p>
            <a:pPr marL="342900" indent="-342900">
              <a:buFont typeface="Arial" panose="020B0604020202020204" pitchFamily="34" charset="0"/>
              <a:buChar char="•"/>
            </a:pPr>
            <a:r>
              <a:rPr lang="bs-Latn-BA" dirty="0"/>
              <a:t>Selected </a:t>
            </a:r>
            <a:r>
              <a:rPr lang="en-US" dirty="0"/>
              <a:t>by the Immigrant Council of Ireland to participate in their Migrant</a:t>
            </a:r>
            <a:r>
              <a:rPr lang="bs-Latn-BA" dirty="0"/>
              <a:t> </a:t>
            </a:r>
            <a:r>
              <a:rPr lang="en-US" dirty="0" err="1"/>
              <a:t>Councillor</a:t>
            </a:r>
            <a:r>
              <a:rPr lang="bs-Latn-BA" dirty="0"/>
              <a:t> </a:t>
            </a:r>
            <a:r>
              <a:rPr lang="en-US" dirty="0"/>
              <a:t>Internship Scheme </a:t>
            </a:r>
            <a:r>
              <a:rPr lang="en-GB" dirty="0">
                <a:hlinkClick r:id="rId2"/>
              </a:rPr>
              <a:t>Migrant-Councillor Internship Scheme | Immigrant Council of Ireland</a:t>
            </a:r>
            <a:endParaRPr lang="bs-Latn-BA" dirty="0"/>
          </a:p>
          <a:p>
            <a:pPr marL="342900" indent="-342900">
              <a:buFont typeface="Arial" panose="020B0604020202020204" pitchFamily="34" charset="0"/>
              <a:buChar char="•"/>
            </a:pPr>
            <a:r>
              <a:rPr lang="bs-Latn-BA" dirty="0"/>
              <a:t>She was recently </a:t>
            </a:r>
            <a:r>
              <a:rPr lang="en-US" dirty="0"/>
              <a:t>shadowing </a:t>
            </a:r>
            <a:r>
              <a:rPr lang="en-US" dirty="0" err="1"/>
              <a:t>Councillor</a:t>
            </a:r>
            <a:r>
              <a:rPr lang="en-US" dirty="0"/>
              <a:t> Sean McGowan as part of the </a:t>
            </a:r>
            <a:r>
              <a:rPr lang="en-US" dirty="0" err="1"/>
              <a:t>programme</a:t>
            </a:r>
            <a:r>
              <a:rPr lang="en-US" dirty="0"/>
              <a:t> with </a:t>
            </a:r>
            <a:r>
              <a:rPr lang="en-US" dirty="0" err="1"/>
              <a:t>Leitrim</a:t>
            </a:r>
            <a:r>
              <a:rPr lang="en-US" dirty="0"/>
              <a:t> County Council</a:t>
            </a:r>
          </a:p>
        </p:txBody>
      </p:sp>
      <p:sp>
        <p:nvSpPr>
          <p:cNvPr id="3" name="Text Placeholder 2">
            <a:extLst>
              <a:ext uri="{FF2B5EF4-FFF2-40B4-BE49-F238E27FC236}">
                <a16:creationId xmlns:a16="http://schemas.microsoft.com/office/drawing/2014/main" id="{DBE9C0EE-DE4D-4923-8E27-C685D03E9816}"/>
              </a:ext>
            </a:extLst>
          </p:cNvPr>
          <p:cNvSpPr>
            <a:spLocks noGrp="1"/>
          </p:cNvSpPr>
          <p:nvPr>
            <p:ph type="body" sz="quarter" idx="16"/>
          </p:nvPr>
        </p:nvSpPr>
        <p:spPr/>
        <p:txBody>
          <a:bodyPr>
            <a:normAutofit fontScale="92500"/>
          </a:bodyPr>
          <a:lstStyle/>
          <a:p>
            <a:r>
              <a:rPr lang="hr-BA"/>
              <a:t>Meet </a:t>
            </a:r>
            <a:r>
              <a:rPr lang="hr-BA">
                <a:solidFill>
                  <a:srgbClr val="92D050"/>
                </a:solidFill>
              </a:rPr>
              <a:t>Lola Gonzales</a:t>
            </a:r>
            <a:r>
              <a:rPr lang="en-IE">
                <a:solidFill>
                  <a:srgbClr val="92D050"/>
                </a:solidFill>
              </a:rPr>
              <a:t> Farrell</a:t>
            </a:r>
            <a:r>
              <a:rPr lang="hr-BA"/>
              <a:t>: Inclusion and integration mediator</a:t>
            </a:r>
            <a:endParaRPr lang="en-US"/>
          </a:p>
        </p:txBody>
      </p:sp>
      <p:sp>
        <p:nvSpPr>
          <p:cNvPr id="4" name="Text Placeholder 1"/>
          <p:cNvSpPr txBox="1">
            <a:spLocks/>
          </p:cNvSpPr>
          <p:nvPr/>
        </p:nvSpPr>
        <p:spPr>
          <a:xfrm>
            <a:off x="2797444" y="4081757"/>
            <a:ext cx="6129579" cy="3867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000" i="1">
              <a:solidFill>
                <a:srgbClr val="92D050"/>
              </a:solidFill>
            </a:endParaRPr>
          </a:p>
        </p:txBody>
      </p:sp>
    </p:spTree>
    <p:extLst>
      <p:ext uri="{BB962C8B-B14F-4D97-AF65-F5344CB8AC3E}">
        <p14:creationId xmlns:p14="http://schemas.microsoft.com/office/powerpoint/2010/main" val="3923534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BF19D-9124-42B6-BAB8-8F468A86E1E9}"/>
              </a:ext>
            </a:extLst>
          </p:cNvPr>
          <p:cNvSpPr>
            <a:spLocks noGrp="1"/>
          </p:cNvSpPr>
          <p:nvPr>
            <p:ph type="body" sz="quarter" idx="18"/>
          </p:nvPr>
        </p:nvSpPr>
        <p:spPr>
          <a:xfrm>
            <a:off x="691949" y="1995200"/>
            <a:ext cx="10808102" cy="2824450"/>
          </a:xfrm>
        </p:spPr>
        <p:txBody>
          <a:bodyPr>
            <a:noAutofit/>
          </a:bodyPr>
          <a:lstStyle/>
          <a:p>
            <a:pPr marL="342900" indent="-342900" algn="l" rtl="0" fontAlgn="base">
              <a:buFont typeface="Arial" panose="020B0604020202020204" pitchFamily="34" charset="0"/>
              <a:buChar char="•"/>
            </a:pPr>
            <a:r>
              <a:rPr lang="hr-BA" b="1" i="0" dirty="0">
                <a:solidFill>
                  <a:schemeClr val="accent6">
                    <a:lumMod val="20000"/>
                    <a:lumOff val="80000"/>
                  </a:schemeClr>
                </a:solidFill>
                <a:effectLst/>
              </a:rPr>
              <a:t>I</a:t>
            </a:r>
            <a:r>
              <a:rPr lang="en-US" b="1" i="0" dirty="0">
                <a:solidFill>
                  <a:schemeClr val="accent6">
                    <a:lumMod val="20000"/>
                    <a:lumOff val="80000"/>
                  </a:schemeClr>
                </a:solidFill>
                <a:effectLst/>
              </a:rPr>
              <a:t>nspiring others </a:t>
            </a:r>
            <a:r>
              <a:rPr lang="en-US" b="0" i="0" dirty="0">
                <a:effectLst/>
              </a:rPr>
              <a:t>to mingle, participate in social inclusion activities, to share knowledge, experiences</a:t>
            </a:r>
            <a:endParaRPr lang="hr-BA" b="0" i="0" dirty="0">
              <a:effectLst/>
            </a:endParaRPr>
          </a:p>
          <a:p>
            <a:pPr marL="342900" indent="-342900" algn="l" rtl="0" fontAlgn="base">
              <a:buFont typeface="Arial" panose="020B0604020202020204" pitchFamily="34" charset="0"/>
              <a:buChar char="•"/>
            </a:pPr>
            <a:endParaRPr lang="hr-BA" b="0" i="0" dirty="0">
              <a:effectLst/>
            </a:endParaRPr>
          </a:p>
          <a:p>
            <a:pPr marL="342900" indent="-342900" fontAlgn="base">
              <a:buFont typeface="Arial" panose="020B0604020202020204" pitchFamily="34" charset="0"/>
              <a:buChar char="•"/>
            </a:pPr>
            <a:r>
              <a:rPr lang="hr-BA" b="1" dirty="0">
                <a:solidFill>
                  <a:schemeClr val="accent6">
                    <a:lumMod val="20000"/>
                    <a:lumOff val="80000"/>
                  </a:schemeClr>
                </a:solidFill>
              </a:rPr>
              <a:t>E</a:t>
            </a:r>
            <a:r>
              <a:rPr lang="en-US" b="1" dirty="0">
                <a:solidFill>
                  <a:schemeClr val="accent6">
                    <a:lumMod val="20000"/>
                    <a:lumOff val="80000"/>
                  </a:schemeClr>
                </a:solidFill>
              </a:rPr>
              <a:t>mpower</a:t>
            </a:r>
            <a:r>
              <a:rPr lang="hr-BA" b="1" dirty="0">
                <a:solidFill>
                  <a:schemeClr val="accent6">
                    <a:lumMod val="20000"/>
                    <a:lumOff val="80000"/>
                  </a:schemeClr>
                </a:solidFill>
              </a:rPr>
              <a:t>ment </a:t>
            </a:r>
            <a:r>
              <a:rPr lang="hr-BA" dirty="0">
                <a:solidFill>
                  <a:schemeClr val="bg1"/>
                </a:solidFill>
              </a:rPr>
              <a:t>of socio-cultural</a:t>
            </a:r>
            <a:r>
              <a:rPr lang="en-US" dirty="0">
                <a:solidFill>
                  <a:schemeClr val="bg1"/>
                </a:solidFill>
              </a:rPr>
              <a:t> communities and </a:t>
            </a:r>
            <a:r>
              <a:rPr lang="hr-BA" dirty="0">
                <a:solidFill>
                  <a:schemeClr val="bg1"/>
                </a:solidFill>
              </a:rPr>
              <a:t>their</a:t>
            </a:r>
            <a:r>
              <a:rPr lang="en-US" dirty="0">
                <a:solidFill>
                  <a:schemeClr val="bg1"/>
                </a:solidFill>
              </a:rPr>
              <a:t> members, and offer opportunities</a:t>
            </a:r>
            <a:r>
              <a:rPr lang="hr-BA" dirty="0">
                <a:solidFill>
                  <a:schemeClr val="bg1"/>
                </a:solidFill>
              </a:rPr>
              <a:t>, for example accessing</a:t>
            </a:r>
            <a:r>
              <a:rPr lang="en-US" dirty="0">
                <a:solidFill>
                  <a:schemeClr val="bg1"/>
                </a:solidFill>
              </a:rPr>
              <a:t> </a:t>
            </a:r>
            <a:r>
              <a:rPr lang="hr-BA" dirty="0">
                <a:solidFill>
                  <a:schemeClr val="bg1"/>
                </a:solidFill>
              </a:rPr>
              <a:t>the </a:t>
            </a:r>
            <a:r>
              <a:rPr lang="en-US" dirty="0">
                <a:solidFill>
                  <a:schemeClr val="bg1"/>
                </a:solidFill>
              </a:rPr>
              <a:t>job market</a:t>
            </a:r>
            <a:endParaRPr lang="hr-BA" dirty="0">
              <a:solidFill>
                <a:schemeClr val="bg1"/>
              </a:solidFill>
            </a:endParaRPr>
          </a:p>
          <a:p>
            <a:pPr marL="342900" indent="-342900" fontAlgn="base">
              <a:buFont typeface="Arial" panose="020B0604020202020204" pitchFamily="34" charset="0"/>
              <a:buChar char="•"/>
            </a:pPr>
            <a:endParaRPr lang="hr-BA" dirty="0">
              <a:solidFill>
                <a:schemeClr val="bg1"/>
              </a:solidFill>
            </a:endParaRPr>
          </a:p>
          <a:p>
            <a:pPr marL="342900" indent="-342900" fontAlgn="base">
              <a:buFont typeface="Arial" panose="020B0604020202020204" pitchFamily="34" charset="0"/>
              <a:buChar char="•"/>
            </a:pPr>
            <a:r>
              <a:rPr lang="hr-BA" b="1" dirty="0">
                <a:solidFill>
                  <a:schemeClr val="accent6">
                    <a:lumMod val="20000"/>
                    <a:lumOff val="80000"/>
                  </a:schemeClr>
                </a:solidFill>
              </a:rPr>
              <a:t>Representation</a:t>
            </a:r>
            <a:r>
              <a:rPr lang="hr-BA" dirty="0"/>
              <a:t> of diverse members of the community, important for peacebuilding cohesion and overall wellbeing</a:t>
            </a:r>
            <a:endParaRPr lang="en-US" dirty="0">
              <a:solidFill>
                <a:schemeClr val="bg1"/>
              </a:solidFill>
            </a:endParaRPr>
          </a:p>
          <a:p>
            <a:pPr marL="0" indent="0" algn="l" rtl="0" fontAlgn="base"/>
            <a:endParaRPr lang="en-US" b="0" i="0" dirty="0">
              <a:effectLst/>
            </a:endParaRPr>
          </a:p>
          <a:p>
            <a:pPr algn="l" rtl="0" fontAlgn="base"/>
            <a:r>
              <a:rPr lang="en-US" b="0" i="0" dirty="0">
                <a:effectLst/>
              </a:rPr>
              <a:t> </a:t>
            </a:r>
          </a:p>
        </p:txBody>
      </p:sp>
      <p:sp>
        <p:nvSpPr>
          <p:cNvPr id="3" name="Text Placeholder 2">
            <a:extLst>
              <a:ext uri="{FF2B5EF4-FFF2-40B4-BE49-F238E27FC236}">
                <a16:creationId xmlns:a16="http://schemas.microsoft.com/office/drawing/2014/main" id="{4392CBB6-B86B-42D5-861E-89462B0B6CA3}"/>
              </a:ext>
            </a:extLst>
          </p:cNvPr>
          <p:cNvSpPr>
            <a:spLocks noGrp="1"/>
          </p:cNvSpPr>
          <p:nvPr>
            <p:ph type="body" sz="quarter" idx="16"/>
          </p:nvPr>
        </p:nvSpPr>
        <p:spPr>
          <a:xfrm>
            <a:off x="691949" y="630960"/>
            <a:ext cx="10808102" cy="990600"/>
          </a:xfrm>
        </p:spPr>
        <p:txBody>
          <a:bodyPr>
            <a:normAutofit/>
          </a:bodyPr>
          <a:lstStyle/>
          <a:p>
            <a:r>
              <a:rPr lang="en-US"/>
              <a:t>Role models in mediation for inclusion</a:t>
            </a:r>
            <a:r>
              <a:rPr lang="hr-BA"/>
              <a:t> </a:t>
            </a:r>
            <a:r>
              <a:rPr lang="en-US"/>
              <a:t>contribute to: </a:t>
            </a:r>
          </a:p>
          <a:p>
            <a:endParaRPr lang="en-US"/>
          </a:p>
        </p:txBody>
      </p:sp>
    </p:spTree>
    <p:extLst>
      <p:ext uri="{BB962C8B-B14F-4D97-AF65-F5344CB8AC3E}">
        <p14:creationId xmlns:p14="http://schemas.microsoft.com/office/powerpoint/2010/main" val="1504541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normAutofit lnSpcReduction="10000"/>
          </a:bodyPr>
          <a:lstStyle/>
          <a:p>
            <a:r>
              <a:rPr lang="bs-Latn-BA" dirty="0"/>
              <a:t>Intercultural mediation</a:t>
            </a:r>
            <a:endParaRPr lang="en-US" dirty="0"/>
          </a:p>
          <a:p>
            <a:endParaRPr lang="en-US" dirty="0"/>
          </a:p>
        </p:txBody>
      </p:sp>
      <p:sp>
        <p:nvSpPr>
          <p:cNvPr id="5" name="Rectangle 4"/>
          <p:cNvSpPr/>
          <p:nvPr/>
        </p:nvSpPr>
        <p:spPr>
          <a:xfrm>
            <a:off x="853355" y="1268406"/>
            <a:ext cx="4984688" cy="5632311"/>
          </a:xfrm>
          <a:prstGeom prst="rect">
            <a:avLst/>
          </a:prstGeom>
        </p:spPr>
        <p:txBody>
          <a:bodyPr wrap="square">
            <a:spAutoFit/>
          </a:bodyPr>
          <a:lstStyle/>
          <a:p>
            <a:r>
              <a:rPr lang="en-IE" sz="2000" dirty="0">
                <a:solidFill>
                  <a:schemeClr val="bg1"/>
                </a:solidFill>
              </a:rPr>
              <a:t>Mediators </a:t>
            </a:r>
            <a:r>
              <a:rPr lang="en-US" sz="2000" dirty="0">
                <a:solidFill>
                  <a:schemeClr val="bg1"/>
                </a:solidFill>
              </a:rPr>
              <a:t>from different backgrounds assist in breaking down barriers around inclusion – by their actions</a:t>
            </a:r>
            <a:r>
              <a:rPr lang="hr-BA" sz="2000" dirty="0">
                <a:solidFill>
                  <a:schemeClr val="bg1"/>
                </a:solidFill>
              </a:rPr>
              <a:t>,</a:t>
            </a:r>
            <a:r>
              <a:rPr lang="en-US" sz="2000" dirty="0">
                <a:solidFill>
                  <a:schemeClr val="bg1"/>
                </a:solidFill>
              </a:rPr>
              <a:t> they are showing positive leadership and being positive role models, which paves the way for others in new communities.  </a:t>
            </a:r>
            <a:endParaRPr lang="bs-Latn-BA" sz="2000" dirty="0">
              <a:solidFill>
                <a:schemeClr val="bg1"/>
              </a:solidFill>
            </a:endParaRPr>
          </a:p>
          <a:p>
            <a:endParaRPr lang="hr-BA" sz="2000" dirty="0">
              <a:solidFill>
                <a:schemeClr val="bg1"/>
              </a:solidFill>
            </a:endParaRPr>
          </a:p>
          <a:p>
            <a:r>
              <a:rPr lang="en-US" sz="2000" dirty="0">
                <a:solidFill>
                  <a:schemeClr val="bg1"/>
                </a:solidFill>
              </a:rPr>
              <a:t>Intercultural mediation actively impacts on different fields, among them: the economic (potential access to the job market), political (promoting access to public services and offering inform</a:t>
            </a:r>
            <a:r>
              <a:rPr lang="hr-BA" sz="2000" dirty="0">
                <a:solidFill>
                  <a:schemeClr val="bg1"/>
                </a:solidFill>
              </a:rPr>
              <a:t>ation</a:t>
            </a:r>
            <a:r>
              <a:rPr lang="en-US" sz="2000" dirty="0">
                <a:solidFill>
                  <a:schemeClr val="bg1"/>
                </a:solidFill>
              </a:rPr>
              <a:t> about rights and responsibilities, among other elements) and social (contributing to enlarge the networks and relationships, visualizing newcomers and their contributions to the host societies, promoting positive models and new</a:t>
            </a:r>
            <a:r>
              <a:rPr lang="hr-BA" sz="2000" dirty="0">
                <a:solidFill>
                  <a:schemeClr val="bg1"/>
                </a:solidFill>
              </a:rPr>
              <a:t> behaviours</a:t>
            </a:r>
            <a:r>
              <a:rPr lang="en-US" sz="2000" dirty="0">
                <a:solidFill>
                  <a:schemeClr val="bg1"/>
                </a:solidFill>
              </a:rPr>
              <a:t>).</a:t>
            </a:r>
          </a:p>
        </p:txBody>
      </p:sp>
      <p:pic>
        <p:nvPicPr>
          <p:cNvPr id="8" name="Picture 7" descr="People handing out shirts">
            <a:extLst>
              <a:ext uri="{FF2B5EF4-FFF2-40B4-BE49-F238E27FC236}">
                <a16:creationId xmlns:a16="http://schemas.microsoft.com/office/drawing/2014/main" id="{062E7B18-A9F2-4F4D-BBB0-D171724C45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51562" y="0"/>
            <a:ext cx="6240438" cy="6858000"/>
          </a:xfrm>
          <a:prstGeom prst="rect">
            <a:avLst/>
          </a:prstGeom>
        </p:spPr>
      </p:pic>
    </p:spTree>
    <p:extLst>
      <p:ext uri="{BB962C8B-B14F-4D97-AF65-F5344CB8AC3E}">
        <p14:creationId xmlns:p14="http://schemas.microsoft.com/office/powerpoint/2010/main" val="78835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7344A67-734E-B141-ACA0-9A783894C7D8}"/>
              </a:ext>
            </a:extLst>
          </p:cNvPr>
          <p:cNvSpPr>
            <a:spLocks noGrp="1"/>
          </p:cNvSpPr>
          <p:nvPr>
            <p:ph type="body" sz="quarter" idx="16"/>
          </p:nvPr>
        </p:nvSpPr>
        <p:spPr>
          <a:xfrm>
            <a:off x="2149154" y="934084"/>
            <a:ext cx="4842196" cy="1771016"/>
          </a:xfrm>
        </p:spPr>
        <p:txBody>
          <a:bodyPr>
            <a:normAutofit fontScale="92500" lnSpcReduction="10000"/>
          </a:bodyPr>
          <a:lstStyle/>
          <a:p>
            <a:r>
              <a:rPr lang="en-US" dirty="0"/>
              <a:t>Defining community mediation for inclusion</a:t>
            </a:r>
          </a:p>
          <a:p>
            <a:endParaRPr lang="en-US" dirty="0"/>
          </a:p>
        </p:txBody>
      </p:sp>
      <p:sp>
        <p:nvSpPr>
          <p:cNvPr id="9" name="Text Placeholder 8">
            <a:extLst>
              <a:ext uri="{FF2B5EF4-FFF2-40B4-BE49-F238E27FC236}">
                <a16:creationId xmlns:a16="http://schemas.microsoft.com/office/drawing/2014/main" id="{4B123F00-55CC-A04B-B3B9-63DE577B48F9}"/>
              </a:ext>
            </a:extLst>
          </p:cNvPr>
          <p:cNvSpPr>
            <a:spLocks noGrp="1"/>
          </p:cNvSpPr>
          <p:nvPr>
            <p:ph type="body" sz="quarter" idx="17"/>
          </p:nvPr>
        </p:nvSpPr>
        <p:spPr/>
        <p:txBody>
          <a:bodyPr>
            <a:normAutofit fontScale="85000" lnSpcReduction="20000"/>
          </a:bodyPr>
          <a:lstStyle/>
          <a:p>
            <a:r>
              <a:rPr lang="hr-BA"/>
              <a:t>1</a:t>
            </a:r>
            <a:endParaRPr lang="en-US"/>
          </a:p>
        </p:txBody>
      </p:sp>
    </p:spTree>
    <p:extLst>
      <p:ext uri="{BB962C8B-B14F-4D97-AF65-F5344CB8AC3E}">
        <p14:creationId xmlns:p14="http://schemas.microsoft.com/office/powerpoint/2010/main" val="259500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9"/>
          </p:nvPr>
        </p:nvSpPr>
        <p:spPr>
          <a:xfrm>
            <a:off x="877282" y="467033"/>
            <a:ext cx="8063853" cy="582221"/>
          </a:xfrm>
        </p:spPr>
        <p:txBody>
          <a:bodyPr>
            <a:normAutofit fontScale="92500"/>
          </a:bodyPr>
          <a:lstStyle/>
          <a:p>
            <a:r>
              <a:rPr lang="bs-Latn-BA" sz="3200"/>
              <a:t>Want to </a:t>
            </a:r>
            <a:r>
              <a:rPr lang="en-IE" sz="3200"/>
              <a:t>become a mediator – start as a </a:t>
            </a:r>
            <a:r>
              <a:rPr lang="bs-Latn-BA" sz="3200"/>
              <a:t>volunteer?</a:t>
            </a:r>
            <a:endParaRPr lang="en-US" sz="3200"/>
          </a:p>
        </p:txBody>
      </p:sp>
      <p:sp>
        <p:nvSpPr>
          <p:cNvPr id="12" name="Text Placeholder 2">
            <a:extLst>
              <a:ext uri="{FF2B5EF4-FFF2-40B4-BE49-F238E27FC236}">
                <a16:creationId xmlns:a16="http://schemas.microsoft.com/office/drawing/2014/main" id="{A579CF2C-5ADD-4FB7-8101-1E2F1619DED3}"/>
              </a:ext>
            </a:extLst>
          </p:cNvPr>
          <p:cNvSpPr>
            <a:spLocks noGrp="1"/>
          </p:cNvSpPr>
          <p:nvPr>
            <p:ph type="body" sz="quarter" idx="4294967295"/>
          </p:nvPr>
        </p:nvSpPr>
        <p:spPr>
          <a:xfrm>
            <a:off x="1769524" y="4107919"/>
            <a:ext cx="2495389" cy="1946480"/>
          </a:xfrm>
          <a:prstGeom prst="rect">
            <a:avLst/>
          </a:prstGeom>
        </p:spPr>
        <p:txBody>
          <a:bodyPr>
            <a:normAutofit/>
          </a:bodyPr>
          <a:lstStyle/>
          <a:p>
            <a:pPr marL="0" indent="0" algn="ctr">
              <a:buNone/>
            </a:pPr>
            <a:r>
              <a:rPr lang="hr-BA" sz="1900" dirty="0">
                <a:solidFill>
                  <a:schemeClr val="bg2">
                    <a:lumMod val="50000"/>
                  </a:schemeClr>
                </a:solidFill>
              </a:rPr>
              <a:t>You need to COMMUNICATE your volunteering aims, look for host organisations and get in touch with them</a:t>
            </a:r>
            <a:endParaRPr lang="en-US" sz="1900" dirty="0">
              <a:solidFill>
                <a:schemeClr val="bg2">
                  <a:lumMod val="50000"/>
                </a:schemeClr>
              </a:solidFill>
            </a:endParaRPr>
          </a:p>
        </p:txBody>
      </p:sp>
      <p:sp>
        <p:nvSpPr>
          <p:cNvPr id="16" name="Rectangle 15"/>
          <p:cNvSpPr/>
          <p:nvPr/>
        </p:nvSpPr>
        <p:spPr>
          <a:xfrm>
            <a:off x="4398420" y="4107919"/>
            <a:ext cx="3395160" cy="1554272"/>
          </a:xfrm>
          <a:prstGeom prst="rect">
            <a:avLst/>
          </a:prstGeom>
        </p:spPr>
        <p:txBody>
          <a:bodyPr wrap="square">
            <a:spAutoFit/>
          </a:bodyPr>
          <a:lstStyle/>
          <a:p>
            <a:pPr algn="ctr"/>
            <a:r>
              <a:rPr lang="en-US" sz="1900" dirty="0">
                <a:solidFill>
                  <a:schemeClr val="bg2">
                    <a:lumMod val="50000"/>
                  </a:schemeClr>
                </a:solidFill>
              </a:rPr>
              <a:t> Each organi</a:t>
            </a:r>
            <a:r>
              <a:rPr lang="bs-Latn-BA" sz="1900" dirty="0">
                <a:solidFill>
                  <a:schemeClr val="bg2">
                    <a:lumMod val="50000"/>
                  </a:schemeClr>
                </a:solidFill>
              </a:rPr>
              <a:t>s</a:t>
            </a:r>
            <a:r>
              <a:rPr lang="en-US" sz="1900" dirty="0">
                <a:solidFill>
                  <a:schemeClr val="bg2">
                    <a:lumMod val="50000"/>
                  </a:schemeClr>
                </a:solidFill>
              </a:rPr>
              <a:t>ation has its own rules that every volunteer must follow</a:t>
            </a:r>
            <a:r>
              <a:rPr lang="hr-BA" sz="1900" dirty="0">
                <a:solidFill>
                  <a:schemeClr val="bg2">
                    <a:lumMod val="50000"/>
                  </a:schemeClr>
                </a:solidFill>
              </a:rPr>
              <a:t>. You need to agree on what your COMMITMENT is, and do your best to stick to that</a:t>
            </a:r>
            <a:endParaRPr lang="en-US" sz="1900" dirty="0">
              <a:solidFill>
                <a:schemeClr val="bg2">
                  <a:lumMod val="50000"/>
                </a:schemeClr>
              </a:solidFill>
            </a:endParaRPr>
          </a:p>
        </p:txBody>
      </p:sp>
      <p:sp>
        <p:nvSpPr>
          <p:cNvPr id="17" name="Rectangle 16"/>
          <p:cNvSpPr/>
          <p:nvPr/>
        </p:nvSpPr>
        <p:spPr>
          <a:xfrm>
            <a:off x="7938587" y="4120336"/>
            <a:ext cx="3114043" cy="2139047"/>
          </a:xfrm>
          <a:prstGeom prst="rect">
            <a:avLst/>
          </a:prstGeom>
        </p:spPr>
        <p:txBody>
          <a:bodyPr wrap="square">
            <a:spAutoFit/>
          </a:bodyPr>
          <a:lstStyle/>
          <a:p>
            <a:pPr algn="ctr"/>
            <a:r>
              <a:rPr lang="hr-BA" sz="1900" dirty="0">
                <a:solidFill>
                  <a:schemeClr val="bg2">
                    <a:lumMod val="50000"/>
                  </a:schemeClr>
                </a:solidFill>
              </a:rPr>
              <a:t>FOCUS: V</a:t>
            </a:r>
            <a:r>
              <a:rPr lang="en-US" sz="1900" dirty="0">
                <a:solidFill>
                  <a:schemeClr val="bg2">
                    <a:lumMod val="50000"/>
                  </a:schemeClr>
                </a:solidFill>
              </a:rPr>
              <a:t>olunteering can be a great experience for sharing cultures, </a:t>
            </a:r>
            <a:r>
              <a:rPr lang="hr-BA" sz="1900" dirty="0">
                <a:solidFill>
                  <a:schemeClr val="bg2">
                    <a:lumMod val="50000"/>
                  </a:schemeClr>
                </a:solidFill>
              </a:rPr>
              <a:t>and </a:t>
            </a:r>
            <a:r>
              <a:rPr lang="en-US" sz="1900" dirty="0">
                <a:solidFill>
                  <a:schemeClr val="bg2">
                    <a:lumMod val="50000"/>
                  </a:schemeClr>
                </a:solidFill>
              </a:rPr>
              <a:t>tradition, learning  the  language,  developing  new  skills</a:t>
            </a:r>
            <a:r>
              <a:rPr lang="hr-BA" sz="1900" dirty="0">
                <a:solidFill>
                  <a:schemeClr val="bg2">
                    <a:lumMod val="50000"/>
                  </a:schemeClr>
                </a:solidFill>
              </a:rPr>
              <a:t>, </a:t>
            </a:r>
            <a:r>
              <a:rPr lang="en-US" sz="1900" dirty="0">
                <a:solidFill>
                  <a:schemeClr val="bg2">
                    <a:lumMod val="50000"/>
                  </a:schemeClr>
                </a:solidFill>
              </a:rPr>
              <a:t>and  meeting  people  from all over the world</a:t>
            </a:r>
          </a:p>
        </p:txBody>
      </p:sp>
      <p:sp>
        <p:nvSpPr>
          <p:cNvPr id="18" name="Shape 2617">
            <a:extLst>
              <a:ext uri="{FF2B5EF4-FFF2-40B4-BE49-F238E27FC236}">
                <a16:creationId xmlns:a16="http://schemas.microsoft.com/office/drawing/2014/main" id="{4CC52F16-351F-1F47-8493-3F81566864F0}"/>
              </a:ext>
            </a:extLst>
          </p:cNvPr>
          <p:cNvSpPr/>
          <p:nvPr/>
        </p:nvSpPr>
        <p:spPr>
          <a:xfrm>
            <a:off x="2635661" y="2120813"/>
            <a:ext cx="763116" cy="624437"/>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13" name="Shape 2633">
            <a:extLst>
              <a:ext uri="{FF2B5EF4-FFF2-40B4-BE49-F238E27FC236}">
                <a16:creationId xmlns:a16="http://schemas.microsoft.com/office/drawing/2014/main" id="{02BACAAC-1DD0-BF4E-AEBC-692F52D40745}"/>
              </a:ext>
            </a:extLst>
          </p:cNvPr>
          <p:cNvSpPr/>
          <p:nvPr/>
        </p:nvSpPr>
        <p:spPr>
          <a:xfrm>
            <a:off x="9196290" y="2208508"/>
            <a:ext cx="598639" cy="635792"/>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algn="ct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4" name="Shape 2624">
            <a:extLst>
              <a:ext uri="{FF2B5EF4-FFF2-40B4-BE49-F238E27FC236}">
                <a16:creationId xmlns:a16="http://schemas.microsoft.com/office/drawing/2014/main" id="{3D370AF8-E1C5-B84D-B26C-DB0E61DCFE41}"/>
              </a:ext>
            </a:extLst>
          </p:cNvPr>
          <p:cNvSpPr/>
          <p:nvPr/>
        </p:nvSpPr>
        <p:spPr>
          <a:xfrm>
            <a:off x="5789537" y="2120813"/>
            <a:ext cx="619012" cy="640116"/>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Tree>
    <p:extLst>
      <p:ext uri="{BB962C8B-B14F-4D97-AF65-F5344CB8AC3E}">
        <p14:creationId xmlns:p14="http://schemas.microsoft.com/office/powerpoint/2010/main" val="2838157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9C3778-1504-49B5-8194-7BCEB79ACD30}"/>
              </a:ext>
            </a:extLst>
          </p:cNvPr>
          <p:cNvSpPr>
            <a:spLocks noGrp="1"/>
          </p:cNvSpPr>
          <p:nvPr>
            <p:ph type="body" sz="quarter" idx="13"/>
          </p:nvPr>
        </p:nvSpPr>
        <p:spPr>
          <a:xfrm>
            <a:off x="7483673" y="2738722"/>
            <a:ext cx="4369392" cy="3119153"/>
          </a:xfrm>
        </p:spPr>
        <p:txBody>
          <a:bodyPr>
            <a:normAutofit/>
          </a:bodyPr>
          <a:lstStyle/>
          <a:p>
            <a:r>
              <a:rPr lang="en-US" sz="2400" dirty="0"/>
              <a:t>"I hope that Ro and I, as two black women from West Africa now in a shop in the West of Ireland, will inspire other people - especially non-Irish women - to go for it and not to be afraid. We're always here to give support."</a:t>
            </a:r>
          </a:p>
        </p:txBody>
      </p:sp>
      <p:pic>
        <p:nvPicPr>
          <p:cNvPr id="7" name="Picture Placeholder 6">
            <a:hlinkClick r:id="rId2"/>
            <a:extLst>
              <a:ext uri="{FF2B5EF4-FFF2-40B4-BE49-F238E27FC236}">
                <a16:creationId xmlns:a16="http://schemas.microsoft.com/office/drawing/2014/main" id="{14758E94-8A6C-4ED7-BAEF-B8CA4BDDE08E}"/>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a:xfrm>
            <a:off x="0" y="-1"/>
            <a:ext cx="7315200" cy="68580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62C2192E-4372-4515-A4BA-E089B45369DD}"/>
              </a:ext>
            </a:extLst>
          </p:cNvPr>
          <p:cNvSpPr txBox="1"/>
          <p:nvPr/>
        </p:nvSpPr>
        <p:spPr>
          <a:xfrm>
            <a:off x="7662065" y="609510"/>
            <a:ext cx="4191000" cy="1323439"/>
          </a:xfrm>
          <a:prstGeom prst="rect">
            <a:avLst/>
          </a:prstGeom>
          <a:noFill/>
        </p:spPr>
        <p:txBody>
          <a:bodyPr wrap="square" rtlCol="0">
            <a:spAutoFit/>
          </a:bodyPr>
          <a:lstStyle/>
          <a:p>
            <a:pPr algn="ctr"/>
            <a:r>
              <a:rPr lang="hr-BA" sz="3200" b="1" dirty="0">
                <a:solidFill>
                  <a:srgbClr val="92D050"/>
                </a:solidFill>
              </a:rPr>
              <a:t>Role models matter</a:t>
            </a:r>
            <a:r>
              <a:rPr lang="hr-BA" sz="2400" b="1" dirty="0">
                <a:solidFill>
                  <a:srgbClr val="92D050"/>
                </a:solidFill>
              </a:rPr>
              <a:t>, read the full article here – CTRL + click on the image</a:t>
            </a:r>
            <a:endParaRPr lang="en-US" sz="2400" b="1" dirty="0">
              <a:solidFill>
                <a:srgbClr val="92D050"/>
              </a:solidFill>
            </a:endParaRPr>
          </a:p>
        </p:txBody>
      </p:sp>
      <p:pic>
        <p:nvPicPr>
          <p:cNvPr id="12" name="Graphic 11" descr="Line arrow: Counter-clockwise curve with solid fill">
            <a:extLst>
              <a:ext uri="{FF2B5EF4-FFF2-40B4-BE49-F238E27FC236}">
                <a16:creationId xmlns:a16="http://schemas.microsoft.com/office/drawing/2014/main" id="{9134DFD0-3744-45B7-AF76-04327492FB0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4600111" flipV="1">
            <a:off x="8465786" y="589181"/>
            <a:ext cx="1573065" cy="3320455"/>
          </a:xfrm>
          <a:prstGeom prst="rect">
            <a:avLst/>
          </a:prstGeom>
        </p:spPr>
      </p:pic>
      <p:sp>
        <p:nvSpPr>
          <p:cNvPr id="9" name="TextBox 8">
            <a:extLst>
              <a:ext uri="{FF2B5EF4-FFF2-40B4-BE49-F238E27FC236}">
                <a16:creationId xmlns:a16="http://schemas.microsoft.com/office/drawing/2014/main" id="{206316F3-B96D-474F-90DB-F4D161BD5F23}"/>
              </a:ext>
            </a:extLst>
          </p:cNvPr>
          <p:cNvSpPr txBox="1"/>
          <p:nvPr/>
        </p:nvSpPr>
        <p:spPr>
          <a:xfrm>
            <a:off x="0" y="2569445"/>
            <a:ext cx="6182360" cy="338554"/>
          </a:xfrm>
          <a:prstGeom prst="rect">
            <a:avLst/>
          </a:prstGeom>
          <a:noFill/>
        </p:spPr>
        <p:txBody>
          <a:bodyPr wrap="square">
            <a:spAutoFit/>
          </a:bodyPr>
          <a:lstStyle/>
          <a:p>
            <a:r>
              <a:rPr lang="en-US" sz="800" dirty="0">
                <a:hlinkClick r:id="rId2"/>
              </a:rPr>
              <a:t>https://www.rte.ie/lifestyle/fashion/2021/1011/1253040-meet-the-west-african-women-setting-up-shop-in-the-gaeltacht/?fbclid=IwAR0VqptHJM_WfIwQ3dAePVBBFGLr44KNZxaqDdwhqvAOO7FZMsJQcWaqh6E</a:t>
            </a:r>
            <a:endParaRPr lang="en-US" sz="800" dirty="0"/>
          </a:p>
        </p:txBody>
      </p:sp>
    </p:spTree>
    <p:extLst>
      <p:ext uri="{BB962C8B-B14F-4D97-AF65-F5344CB8AC3E}">
        <p14:creationId xmlns:p14="http://schemas.microsoft.com/office/powerpoint/2010/main" val="3114940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C9C5B1-B960-4AB8-A62F-251C58E9923D}"/>
              </a:ext>
            </a:extLst>
          </p:cNvPr>
          <p:cNvSpPr>
            <a:spLocks noGrp="1"/>
          </p:cNvSpPr>
          <p:nvPr>
            <p:ph type="body" sz="quarter" idx="18"/>
          </p:nvPr>
        </p:nvSpPr>
        <p:spPr>
          <a:xfrm>
            <a:off x="734714" y="1757011"/>
            <a:ext cx="5189835" cy="3867704"/>
          </a:xfrm>
        </p:spPr>
        <p:txBody>
          <a:bodyPr>
            <a:normAutofit fontScale="92500"/>
          </a:bodyPr>
          <a:lstStyle/>
          <a:p>
            <a:pPr marL="0" indent="0"/>
            <a:r>
              <a:rPr lang="en-US" dirty="0"/>
              <a:t>𝗦𝗢𝗕𝗜𝗔 𝗦𝗔𝗔𝗗 - 𝗣𝗔𝗞𝗜𝗦𝗧𝗔𝗡 𝗠𝗘𝗘𝗧𝗦 𝗜𝗥𝗘𝗟𝗔𝗡𝗗 𝗔𝗥𝗧 𝗜𝗡𝗦𝗧𝗔𝗟𝗟𝗔𝗧𝗜𝗢𝗡</a:t>
            </a:r>
            <a:endParaRPr lang="hr-BA" dirty="0"/>
          </a:p>
          <a:p>
            <a:endParaRPr lang="hr-BA" dirty="0"/>
          </a:p>
          <a:p>
            <a:pPr marL="0" indent="0"/>
            <a:r>
              <a:rPr lang="en-US" dirty="0"/>
              <a:t>On Kilkenny Day Sobia's beautiful art installation on Canal Square. This piece is decorated to represent the pride Pakistani truck drivers take in their vehicles using Sobia’s first Irish car as a canvas. Sobia has a Masters degree in printmaking and fine arts and has been based in Ireland for 4 years. </a:t>
            </a:r>
            <a:endParaRPr lang="hr-BA" dirty="0"/>
          </a:p>
          <a:p>
            <a:pPr marL="0" indent="0"/>
            <a:r>
              <a:rPr lang="hr-BA" i="1" dirty="0"/>
              <a:t>Source: KilkennyDay Facebook page</a:t>
            </a:r>
            <a:endParaRPr lang="en-US" i="1" dirty="0"/>
          </a:p>
        </p:txBody>
      </p:sp>
      <p:sp>
        <p:nvSpPr>
          <p:cNvPr id="3" name="Text Placeholder 2">
            <a:extLst>
              <a:ext uri="{FF2B5EF4-FFF2-40B4-BE49-F238E27FC236}">
                <a16:creationId xmlns:a16="http://schemas.microsoft.com/office/drawing/2014/main" id="{CDD648C6-7C16-4D17-92BD-D0FCE09939A8}"/>
              </a:ext>
            </a:extLst>
          </p:cNvPr>
          <p:cNvSpPr>
            <a:spLocks noGrp="1"/>
          </p:cNvSpPr>
          <p:nvPr>
            <p:ph type="body" sz="quarter" idx="16"/>
          </p:nvPr>
        </p:nvSpPr>
        <p:spPr>
          <a:xfrm>
            <a:off x="734714" y="228600"/>
            <a:ext cx="5085159" cy="1114425"/>
          </a:xfrm>
        </p:spPr>
        <p:txBody>
          <a:bodyPr>
            <a:normAutofit fontScale="47500" lnSpcReduction="20000"/>
          </a:bodyPr>
          <a:lstStyle/>
          <a:p>
            <a:r>
              <a:rPr lang="en-US" sz="5900" b="1"/>
              <a:t>Role models matter</a:t>
            </a:r>
            <a:endParaRPr lang="hr-BA" b="1"/>
          </a:p>
          <a:p>
            <a:r>
              <a:rPr lang="hr-BA" sz="5100"/>
              <a:t>R</a:t>
            </a:r>
            <a:r>
              <a:rPr lang="en-US" sz="5100" err="1"/>
              <a:t>ead</a:t>
            </a:r>
            <a:r>
              <a:rPr lang="en-US" sz="5100"/>
              <a:t> the full article here – click on the image</a:t>
            </a:r>
            <a:endParaRPr lang="en-US"/>
          </a:p>
          <a:p>
            <a:endParaRPr lang="en-US"/>
          </a:p>
        </p:txBody>
      </p:sp>
      <p:pic>
        <p:nvPicPr>
          <p:cNvPr id="6" name="Picture Placeholder 5" descr="A picture containing text, colorful, painted&#10;&#10;Description automatically generated">
            <a:hlinkClick r:id="rId2"/>
            <a:extLst>
              <a:ext uri="{FF2B5EF4-FFF2-40B4-BE49-F238E27FC236}">
                <a16:creationId xmlns:a16="http://schemas.microsoft.com/office/drawing/2014/main" id="{EA685019-7A64-453F-A8DD-5370667C1B8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F0D8E86-1D36-49C9-92D3-36042AEB0ECB}"/>
              </a:ext>
            </a:extLst>
          </p:cNvPr>
          <p:cNvSpPr txBox="1"/>
          <p:nvPr/>
        </p:nvSpPr>
        <p:spPr>
          <a:xfrm>
            <a:off x="6651871" y="5676171"/>
            <a:ext cx="3748527" cy="584775"/>
          </a:xfrm>
          <a:prstGeom prst="rect">
            <a:avLst/>
          </a:prstGeom>
          <a:noFill/>
        </p:spPr>
        <p:txBody>
          <a:bodyPr wrap="none" rtlCol="0">
            <a:spAutoFit/>
          </a:bodyPr>
          <a:lstStyle/>
          <a:p>
            <a:r>
              <a:rPr lang="hr-BA" sz="3200" b="1" i="1" dirty="0">
                <a:solidFill>
                  <a:srgbClr val="92D050"/>
                </a:solidFill>
              </a:rPr>
              <a:t>CTRL + click and read</a:t>
            </a:r>
            <a:endParaRPr lang="en-US" sz="3200" b="1" i="1" dirty="0">
              <a:solidFill>
                <a:srgbClr val="92D050"/>
              </a:solidFill>
            </a:endParaRPr>
          </a:p>
        </p:txBody>
      </p:sp>
      <p:pic>
        <p:nvPicPr>
          <p:cNvPr id="9" name="Graphic 8" descr="Line arrow: Rotate right with solid fill">
            <a:extLst>
              <a:ext uri="{FF2B5EF4-FFF2-40B4-BE49-F238E27FC236}">
                <a16:creationId xmlns:a16="http://schemas.microsoft.com/office/drawing/2014/main" id="{A3AC74E1-797C-4374-B773-57021F3D129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7734464" flipV="1">
            <a:off x="9277004" y="4709299"/>
            <a:ext cx="2045643" cy="2203194"/>
          </a:xfrm>
          <a:prstGeom prst="rect">
            <a:avLst/>
          </a:prstGeom>
        </p:spPr>
      </p:pic>
      <p:sp>
        <p:nvSpPr>
          <p:cNvPr id="8" name="TextBox 7">
            <a:extLst>
              <a:ext uri="{FF2B5EF4-FFF2-40B4-BE49-F238E27FC236}">
                <a16:creationId xmlns:a16="http://schemas.microsoft.com/office/drawing/2014/main" id="{10592DD0-C28A-469C-A9D2-57F729D8D0A6}"/>
              </a:ext>
            </a:extLst>
          </p:cNvPr>
          <p:cNvSpPr txBox="1"/>
          <p:nvPr/>
        </p:nvSpPr>
        <p:spPr>
          <a:xfrm>
            <a:off x="6651871" y="4616881"/>
            <a:ext cx="6177280" cy="307777"/>
          </a:xfrm>
          <a:prstGeom prst="rect">
            <a:avLst/>
          </a:prstGeom>
          <a:noFill/>
        </p:spPr>
        <p:txBody>
          <a:bodyPr wrap="square">
            <a:spAutoFit/>
          </a:bodyPr>
          <a:lstStyle/>
          <a:p>
            <a:r>
              <a:rPr lang="en-US" sz="1400" dirty="0">
                <a:solidFill>
                  <a:schemeClr val="bg1"/>
                </a:solidFill>
                <a:hlinkClick r:id="rId2">
                  <a:extLst>
                    <a:ext uri="{A12FA001-AC4F-418D-AE19-62706E023703}">
                      <ahyp:hlinkClr xmlns:ahyp="http://schemas.microsoft.com/office/drawing/2018/hyperlinkcolor" val="tx"/>
                    </a:ext>
                  </a:extLst>
                </a:hlinkClick>
              </a:rPr>
              <a:t>https://www.facebook.com/KilkennyDay/posts/352650033262974</a:t>
            </a:r>
            <a:r>
              <a:rPr lang="hr-BA" sz="1400" dirty="0">
                <a:solidFill>
                  <a:schemeClr val="bg1"/>
                </a:solidFill>
              </a:rPr>
              <a:t> </a:t>
            </a:r>
            <a:endParaRPr lang="en-US" sz="1400" dirty="0">
              <a:solidFill>
                <a:schemeClr val="bg1"/>
              </a:solidFill>
            </a:endParaRPr>
          </a:p>
        </p:txBody>
      </p:sp>
    </p:spTree>
    <p:extLst>
      <p:ext uri="{BB962C8B-B14F-4D97-AF65-F5344CB8AC3E}">
        <p14:creationId xmlns:p14="http://schemas.microsoft.com/office/powerpoint/2010/main" val="2737353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B82308C-AA9E-4B13-9654-B8329E360945}"/>
              </a:ext>
            </a:extLst>
          </p:cNvPr>
          <p:cNvSpPr>
            <a:spLocks noGrp="1"/>
          </p:cNvSpPr>
          <p:nvPr>
            <p:ph type="body" sz="quarter" idx="16"/>
          </p:nvPr>
        </p:nvSpPr>
        <p:spPr>
          <a:xfrm>
            <a:off x="390525" y="351632"/>
            <a:ext cx="10593387" cy="582612"/>
          </a:xfrm>
        </p:spPr>
        <p:txBody>
          <a:bodyPr>
            <a:normAutofit lnSpcReduction="10000"/>
          </a:bodyPr>
          <a:lstStyle/>
          <a:p>
            <a:r>
              <a:rPr lang="en-US"/>
              <a:t>'Truck Art'- The pride of Pakistan</a:t>
            </a:r>
          </a:p>
        </p:txBody>
      </p:sp>
      <p:pic>
        <p:nvPicPr>
          <p:cNvPr id="6" name="Picture 5" descr="A picture containing sky, truck, outdoor, transport&#10;&#10;Description automatically generated">
            <a:extLst>
              <a:ext uri="{FF2B5EF4-FFF2-40B4-BE49-F238E27FC236}">
                <a16:creationId xmlns:a16="http://schemas.microsoft.com/office/drawing/2014/main" id="{325FB158-D4BA-49D4-B74B-88D5623969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0525" y="1225550"/>
            <a:ext cx="11496675" cy="4989512"/>
          </a:xfrm>
          <a:prstGeom prst="rect">
            <a:avLst/>
          </a:prstGeom>
        </p:spPr>
      </p:pic>
      <p:sp>
        <p:nvSpPr>
          <p:cNvPr id="7" name="Rectangle 6">
            <a:extLst>
              <a:ext uri="{FF2B5EF4-FFF2-40B4-BE49-F238E27FC236}">
                <a16:creationId xmlns:a16="http://schemas.microsoft.com/office/drawing/2014/main" id="{D62BC36C-94C6-4ADB-88E2-77564F5BABBB}"/>
              </a:ext>
            </a:extLst>
          </p:cNvPr>
          <p:cNvSpPr/>
          <p:nvPr/>
        </p:nvSpPr>
        <p:spPr>
          <a:xfrm>
            <a:off x="6267451" y="2562225"/>
            <a:ext cx="5619750" cy="1847851"/>
          </a:xfrm>
          <a:prstGeom prst="rect">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sz="2400" dirty="0"/>
              <a:t>Understand why Sobia’s art was an important mediation tool: read about truck art in Pakistan: </a:t>
            </a:r>
            <a:r>
              <a:rPr lang="hr-BA" sz="2400" dirty="0">
                <a:solidFill>
                  <a:srgbClr val="92D050"/>
                </a:solidFill>
                <a:hlinkClick r:id="rId3">
                  <a:extLst>
                    <a:ext uri="{A12FA001-AC4F-418D-AE19-62706E023703}">
                      <ahyp:hlinkClr xmlns:ahyp="http://schemas.microsoft.com/office/drawing/2018/hyperlinkcolor" val="tx"/>
                    </a:ext>
                  </a:extLst>
                </a:hlinkClick>
              </a:rPr>
              <a:t>https://en.dailypakistan.com.pk/03-May-2018/truck-art-the-pride-of-pakistan</a:t>
            </a:r>
            <a:r>
              <a:rPr lang="hr-BA" sz="2400" dirty="0">
                <a:solidFill>
                  <a:srgbClr val="92D050"/>
                </a:solidFill>
              </a:rPr>
              <a:t> </a:t>
            </a:r>
            <a:endParaRPr lang="en-US" sz="2400" dirty="0">
              <a:solidFill>
                <a:srgbClr val="92D050"/>
              </a:solidFill>
            </a:endParaRPr>
          </a:p>
        </p:txBody>
      </p:sp>
    </p:spTree>
    <p:extLst>
      <p:ext uri="{BB962C8B-B14F-4D97-AF65-F5344CB8AC3E}">
        <p14:creationId xmlns:p14="http://schemas.microsoft.com/office/powerpoint/2010/main" val="91512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B32AB9-D1EF-4D06-9CFD-1AE8BC136202}"/>
              </a:ext>
            </a:extLst>
          </p:cNvPr>
          <p:cNvSpPr>
            <a:spLocks noGrp="1"/>
          </p:cNvSpPr>
          <p:nvPr>
            <p:ph type="body" sz="quarter" idx="18"/>
          </p:nvPr>
        </p:nvSpPr>
        <p:spPr>
          <a:xfrm>
            <a:off x="734713" y="2269448"/>
            <a:ext cx="10594346" cy="3917046"/>
          </a:xfrm>
        </p:spPr>
        <p:txBody>
          <a:bodyPr>
            <a:normAutofit/>
          </a:bodyPr>
          <a:lstStyle/>
          <a:p>
            <a:pPr marL="0" indent="0"/>
            <a:r>
              <a:rPr lang="hr-BA" sz="2600" dirty="0">
                <a:solidFill>
                  <a:srgbClr val="28AF95"/>
                </a:solidFill>
              </a:rPr>
              <a:t>As a role model through the arts</a:t>
            </a:r>
            <a:r>
              <a:rPr lang="en-IE" sz="2600" dirty="0">
                <a:solidFill>
                  <a:srgbClr val="28AF95"/>
                </a:solidFill>
              </a:rPr>
              <a:t>, </a:t>
            </a:r>
            <a:r>
              <a:rPr lang="hr-BA" sz="2600" dirty="0">
                <a:solidFill>
                  <a:srgbClr val="28AF95"/>
                </a:solidFill>
              </a:rPr>
              <a:t> Sobia produced some positive effects. Can you think of:</a:t>
            </a:r>
          </a:p>
          <a:p>
            <a:pPr marL="0" indent="0"/>
            <a:endParaRPr lang="hr-BA" sz="2600" dirty="0"/>
          </a:p>
          <a:p>
            <a:pPr marL="0" indent="0">
              <a:buFont typeface="+mj-lt"/>
              <a:buAutoNum type="arabicPeriod"/>
            </a:pPr>
            <a:r>
              <a:rPr lang="hr-BA" sz="2600" dirty="0"/>
              <a:t> </a:t>
            </a:r>
            <a:r>
              <a:rPr lang="hr-BA" dirty="0"/>
              <a:t>Who benefits from enjoying Pakistani art in the Irish community of Kilkenny?</a:t>
            </a:r>
          </a:p>
          <a:p>
            <a:pPr marL="0" indent="0">
              <a:buFont typeface="+mj-lt"/>
              <a:buAutoNum type="arabicPeriod"/>
            </a:pPr>
            <a:r>
              <a:rPr lang="hr-BA" dirty="0"/>
              <a:t> How do you imagine Pakistani communities in Ireland feel when seeing this example?</a:t>
            </a:r>
          </a:p>
          <a:p>
            <a:pPr marL="0" indent="0">
              <a:buFont typeface="+mj-lt"/>
              <a:buAutoNum type="arabicPeriod"/>
            </a:pPr>
            <a:r>
              <a:rPr lang="hr-BA" dirty="0"/>
              <a:t> Can you name the reasons why this action has enriched the lives of Kilkenny community?</a:t>
            </a:r>
          </a:p>
          <a:p>
            <a:pPr marL="0" indent="0">
              <a:buFont typeface="+mj-lt"/>
              <a:buAutoNum type="arabicPeriod"/>
            </a:pPr>
            <a:r>
              <a:rPr lang="hr-BA" dirty="0"/>
              <a:t> Why is this mediation too?</a:t>
            </a:r>
            <a:endParaRPr lang="hr-BA" sz="6000" dirty="0"/>
          </a:p>
        </p:txBody>
      </p:sp>
      <p:sp>
        <p:nvSpPr>
          <p:cNvPr id="3" name="Text Placeholder 2">
            <a:extLst>
              <a:ext uri="{FF2B5EF4-FFF2-40B4-BE49-F238E27FC236}">
                <a16:creationId xmlns:a16="http://schemas.microsoft.com/office/drawing/2014/main" id="{0252DCB6-679D-425D-940D-358E530BADE3}"/>
              </a:ext>
            </a:extLst>
          </p:cNvPr>
          <p:cNvSpPr>
            <a:spLocks noGrp="1"/>
          </p:cNvSpPr>
          <p:nvPr>
            <p:ph type="body" sz="quarter" idx="16"/>
          </p:nvPr>
        </p:nvSpPr>
        <p:spPr>
          <a:xfrm>
            <a:off x="734713" y="642972"/>
            <a:ext cx="4145197" cy="582221"/>
          </a:xfrm>
        </p:spPr>
        <p:txBody>
          <a:bodyPr>
            <a:normAutofit lnSpcReduction="10000"/>
          </a:bodyPr>
          <a:lstStyle/>
          <a:p>
            <a:r>
              <a:rPr lang="hr-BA" dirty="0"/>
              <a:t>EXERCISE</a:t>
            </a:r>
            <a:endParaRPr lang="en-US" dirty="0"/>
          </a:p>
          <a:p>
            <a:endParaRPr lang="en-US" dirty="0"/>
          </a:p>
        </p:txBody>
      </p:sp>
      <p:sp>
        <p:nvSpPr>
          <p:cNvPr id="14" name="Text Placeholder 2">
            <a:extLst>
              <a:ext uri="{FF2B5EF4-FFF2-40B4-BE49-F238E27FC236}">
                <a16:creationId xmlns:a16="http://schemas.microsoft.com/office/drawing/2014/main" id="{EE8A21F2-EED2-4E63-B301-C8950694E7F0}"/>
              </a:ext>
            </a:extLst>
          </p:cNvPr>
          <p:cNvSpPr txBox="1">
            <a:spLocks/>
          </p:cNvSpPr>
          <p:nvPr/>
        </p:nvSpPr>
        <p:spPr>
          <a:xfrm>
            <a:off x="1111092" y="1481850"/>
            <a:ext cx="9308452" cy="530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BA" sz="3200" b="1" dirty="0">
                <a:solidFill>
                  <a:srgbClr val="1188A3"/>
                </a:solidFill>
              </a:rPr>
              <a:t>Let’s analyse </a:t>
            </a:r>
            <a:endParaRPr lang="en-US" sz="3200" b="1" dirty="0">
              <a:solidFill>
                <a:srgbClr val="1188A3"/>
              </a:solidFill>
            </a:endParaRPr>
          </a:p>
        </p:txBody>
      </p:sp>
      <p:pic>
        <p:nvPicPr>
          <p:cNvPr id="16" name="Graphic 15" descr="Lightbulb and gear outline">
            <a:extLst>
              <a:ext uri="{FF2B5EF4-FFF2-40B4-BE49-F238E27FC236}">
                <a16:creationId xmlns:a16="http://schemas.microsoft.com/office/drawing/2014/main" id="{E758156F-E769-4775-96B1-14D58180EE1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08118" y="310793"/>
            <a:ext cx="914400" cy="914400"/>
          </a:xfrm>
          <a:prstGeom prst="rect">
            <a:avLst/>
          </a:prstGeom>
        </p:spPr>
      </p:pic>
    </p:spTree>
    <p:extLst>
      <p:ext uri="{BB962C8B-B14F-4D97-AF65-F5344CB8AC3E}">
        <p14:creationId xmlns:p14="http://schemas.microsoft.com/office/powerpoint/2010/main" val="755591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8F0CEDC-AF6B-FE4C-96E1-65402113D5F1}"/>
              </a:ext>
            </a:extLst>
          </p:cNvPr>
          <p:cNvSpPr>
            <a:spLocks noGrp="1"/>
          </p:cNvSpPr>
          <p:nvPr>
            <p:ph type="body" sz="quarter" idx="16"/>
          </p:nvPr>
        </p:nvSpPr>
        <p:spPr/>
        <p:txBody>
          <a:bodyPr>
            <a:normAutofit lnSpcReduction="10000"/>
          </a:bodyPr>
          <a:lstStyle/>
          <a:p>
            <a:r>
              <a:rPr lang="hr-BA"/>
              <a:t>4</a:t>
            </a:r>
            <a:endParaRPr lang="en-US"/>
          </a:p>
        </p:txBody>
      </p:sp>
      <p:sp>
        <p:nvSpPr>
          <p:cNvPr id="7" name="Text Placeholder 6">
            <a:extLst>
              <a:ext uri="{FF2B5EF4-FFF2-40B4-BE49-F238E27FC236}">
                <a16:creationId xmlns:a16="http://schemas.microsoft.com/office/drawing/2014/main" id="{535CED3B-86D4-AC40-8107-98B495F9C1BB}"/>
              </a:ext>
            </a:extLst>
          </p:cNvPr>
          <p:cNvSpPr>
            <a:spLocks noGrp="1"/>
          </p:cNvSpPr>
          <p:nvPr>
            <p:ph type="body" sz="quarter" idx="18"/>
          </p:nvPr>
        </p:nvSpPr>
        <p:spPr>
          <a:xfrm>
            <a:off x="6244633" y="2035536"/>
            <a:ext cx="6028647" cy="851567"/>
          </a:xfrm>
        </p:spPr>
        <p:txBody>
          <a:bodyPr>
            <a:noAutofit/>
          </a:bodyPr>
          <a:lstStyle/>
          <a:p>
            <a:pPr marL="0" indent="0"/>
            <a:r>
              <a:rPr lang="en-US" sz="4000" dirty="0"/>
              <a:t>How to start peer</a:t>
            </a:r>
            <a:r>
              <a:rPr lang="hr-BA" sz="4000" dirty="0"/>
              <a:t>-</a:t>
            </a:r>
            <a:r>
              <a:rPr lang="en-US" sz="4000" dirty="0"/>
              <a:t>to</a:t>
            </a:r>
            <a:r>
              <a:rPr lang="hr-BA" sz="4000" dirty="0"/>
              <a:t>-</a:t>
            </a:r>
            <a:r>
              <a:rPr lang="en-US" sz="4000" dirty="0"/>
              <a:t>peer mediation as a migrant</a:t>
            </a:r>
          </a:p>
          <a:p>
            <a:endParaRPr lang="en-US" sz="4000" dirty="0"/>
          </a:p>
        </p:txBody>
      </p:sp>
      <p:pic>
        <p:nvPicPr>
          <p:cNvPr id="9" name="Picture Placeholder 8"/>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8955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8"/>
          </p:nvPr>
        </p:nvSpPr>
        <p:spPr>
          <a:xfrm>
            <a:off x="1421438" y="1642820"/>
            <a:ext cx="4715891" cy="6424047"/>
          </a:xfrm>
        </p:spPr>
        <p:txBody>
          <a:bodyPr>
            <a:normAutofit/>
          </a:bodyPr>
          <a:lstStyle/>
          <a:p>
            <a:pPr algn="ctr"/>
            <a:r>
              <a:rPr lang="en-GB" sz="3200" b="1" i="1" dirty="0"/>
              <a:t>“The mediator between head and hands must be the heart!” </a:t>
            </a:r>
          </a:p>
          <a:p>
            <a:pPr algn="ctr"/>
            <a:br>
              <a:rPr lang="en-GB" sz="3200" dirty="0"/>
            </a:br>
            <a:r>
              <a:rPr lang="bs-Latn-BA" sz="3200" dirty="0"/>
              <a:t>-</a:t>
            </a:r>
            <a:r>
              <a:rPr lang="en-GB" sz="3200" dirty="0"/>
              <a:t> Thea von </a:t>
            </a:r>
            <a:r>
              <a:rPr lang="en-GB" sz="3200" dirty="0" err="1"/>
              <a:t>Harbou</a:t>
            </a:r>
            <a:r>
              <a:rPr lang="en-GB" sz="3200" dirty="0"/>
              <a:t>, </a:t>
            </a:r>
            <a:r>
              <a:rPr lang="en-GB" sz="3200" i="1" dirty="0" err="1">
                <a:solidFill>
                  <a:srgbClr val="92D050"/>
                </a:solidFill>
              </a:rPr>
              <a:t>Metropo</a:t>
            </a:r>
            <a:r>
              <a:rPr lang="bs-Latn-BA" sz="3200" i="1" dirty="0">
                <a:solidFill>
                  <a:srgbClr val="92D050"/>
                </a:solidFill>
              </a:rPr>
              <a:t>lis</a:t>
            </a:r>
            <a:r>
              <a:rPr lang="en-GB" sz="3200" i="1" dirty="0">
                <a:solidFill>
                  <a:srgbClr val="92D050"/>
                </a:solidFill>
              </a:rPr>
              <a:t> </a:t>
            </a:r>
            <a:endParaRPr lang="en-US" sz="3200" i="1" dirty="0">
              <a:solidFill>
                <a:srgbClr val="92D050"/>
              </a:solidFill>
            </a:endParaRPr>
          </a:p>
          <a:p>
            <a:endParaRPr lang="en-US" sz="3200" dirty="0"/>
          </a:p>
        </p:txBody>
      </p:sp>
    </p:spTree>
    <p:extLst>
      <p:ext uri="{BB962C8B-B14F-4D97-AF65-F5344CB8AC3E}">
        <p14:creationId xmlns:p14="http://schemas.microsoft.com/office/powerpoint/2010/main" val="3162661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A0AA55-1819-4BDA-AC29-89037FF6A839}"/>
              </a:ext>
            </a:extLst>
          </p:cNvPr>
          <p:cNvSpPr>
            <a:spLocks noGrp="1"/>
          </p:cNvSpPr>
          <p:nvPr>
            <p:ph type="body" sz="quarter" idx="16"/>
          </p:nvPr>
        </p:nvSpPr>
        <p:spPr/>
        <p:txBody>
          <a:bodyPr>
            <a:normAutofit lnSpcReduction="10000"/>
          </a:bodyPr>
          <a:lstStyle/>
          <a:p>
            <a:r>
              <a:rPr lang="en-US"/>
              <a:t>Becoming a mediator</a:t>
            </a:r>
            <a:endParaRPr lang="hr-BA"/>
          </a:p>
          <a:p>
            <a:endParaRPr lang="en-US"/>
          </a:p>
        </p:txBody>
      </p:sp>
      <p:sp>
        <p:nvSpPr>
          <p:cNvPr id="5" name="Rectangle 4"/>
          <p:cNvSpPr/>
          <p:nvPr/>
        </p:nvSpPr>
        <p:spPr>
          <a:xfrm>
            <a:off x="734714" y="1491117"/>
            <a:ext cx="10808102" cy="4462760"/>
          </a:xfrm>
          <a:prstGeom prst="rect">
            <a:avLst/>
          </a:prstGeom>
        </p:spPr>
        <p:txBody>
          <a:bodyPr wrap="square">
            <a:spAutoFit/>
          </a:bodyPr>
          <a:lstStyle/>
          <a:p>
            <a:pPr algn="just"/>
            <a:r>
              <a:rPr lang="en-GB" sz="2400" dirty="0">
                <a:solidFill>
                  <a:schemeClr val="bg1"/>
                </a:solidFill>
                <a:ea typeface="Calibri" panose="020F0502020204030204" pitchFamily="34" charset="0"/>
              </a:rPr>
              <a:t>The definition of requirements for mediators differs from country to country.</a:t>
            </a:r>
            <a:endParaRPr lang="bs-Latn-BA" sz="2400" dirty="0">
              <a:solidFill>
                <a:schemeClr val="bg1"/>
              </a:solidFill>
              <a:ea typeface="Calibri" panose="020F0502020204030204" pitchFamily="34" charset="0"/>
            </a:endParaRPr>
          </a:p>
          <a:p>
            <a:pPr algn="just"/>
            <a:endParaRPr lang="en-GB" sz="2400" dirty="0">
              <a:solidFill>
                <a:schemeClr val="bg1"/>
              </a:solidFill>
              <a:ea typeface="Calibri" panose="020F0502020204030204" pitchFamily="34" charset="0"/>
            </a:endParaRPr>
          </a:p>
          <a:p>
            <a:pPr algn="just"/>
            <a:r>
              <a:rPr lang="en-US" sz="2400" dirty="0">
                <a:solidFill>
                  <a:schemeClr val="bg1"/>
                </a:solidFill>
                <a:ea typeface="Calibri" panose="020F0502020204030204" pitchFamily="34" charset="0"/>
              </a:rPr>
              <a:t>Different studie</a:t>
            </a:r>
            <a:r>
              <a:rPr lang="hr-BA" sz="2400" dirty="0">
                <a:solidFill>
                  <a:schemeClr val="bg1"/>
                </a:solidFill>
                <a:ea typeface="Calibri" panose="020F0502020204030204" pitchFamily="34" charset="0"/>
              </a:rPr>
              <a:t>s</a:t>
            </a:r>
            <a:r>
              <a:rPr lang="en-US" sz="2400" dirty="0">
                <a:solidFill>
                  <a:schemeClr val="bg1"/>
                </a:solidFill>
                <a:ea typeface="Calibri" panose="020F0502020204030204" pitchFamily="34" charset="0"/>
              </a:rPr>
              <a:t> highlight “</a:t>
            </a:r>
            <a:r>
              <a:rPr lang="en-US" sz="2400" i="1" dirty="0">
                <a:solidFill>
                  <a:schemeClr val="bg1"/>
                </a:solidFill>
                <a:ea typeface="Calibri" panose="020F0502020204030204" pitchFamily="34" charset="0"/>
              </a:rPr>
              <a:t>the importance of intercultural mediators—individuals who serve as 'bridges'</a:t>
            </a:r>
            <a:r>
              <a:rPr lang="en-US" sz="2400" i="1" dirty="0">
                <a:solidFill>
                  <a:srgbClr val="92D050"/>
                </a:solidFill>
                <a:ea typeface="Calibri" panose="020F0502020204030204" pitchFamily="34" charset="0"/>
              </a:rPr>
              <a:t> </a:t>
            </a:r>
            <a:r>
              <a:rPr lang="en-US" sz="2400" dirty="0">
                <a:solidFill>
                  <a:schemeClr val="bg1"/>
                </a:solidFill>
                <a:ea typeface="Calibri" panose="020F0502020204030204" pitchFamily="34" charset="0"/>
              </a:rPr>
              <a:t>in communication and possible conflict resolution between immigrants and the host society—in promoting the integration of immigrants. </a:t>
            </a:r>
          </a:p>
          <a:p>
            <a:pPr algn="just"/>
            <a:r>
              <a:rPr lang="en-US" sz="2400" dirty="0">
                <a:solidFill>
                  <a:schemeClr val="bg1"/>
                </a:solidFill>
              </a:rPr>
              <a:t>In some countries</a:t>
            </a:r>
            <a:r>
              <a:rPr lang="hr-BA" sz="2400" dirty="0">
                <a:solidFill>
                  <a:schemeClr val="bg1"/>
                </a:solidFill>
              </a:rPr>
              <a:t>,</a:t>
            </a:r>
            <a:r>
              <a:rPr lang="en-US" sz="2400" dirty="0">
                <a:solidFill>
                  <a:schemeClr val="bg1"/>
                </a:solidFill>
              </a:rPr>
              <a:t> the intercultural mediator</a:t>
            </a:r>
            <a:r>
              <a:rPr lang="hr-BA" sz="2400" dirty="0">
                <a:solidFill>
                  <a:schemeClr val="bg1"/>
                </a:solidFill>
              </a:rPr>
              <a:t> often</a:t>
            </a:r>
            <a:r>
              <a:rPr lang="en-US" sz="2400" dirty="0">
                <a:solidFill>
                  <a:schemeClr val="bg1"/>
                </a:solidFill>
              </a:rPr>
              <a:t> appears</a:t>
            </a:r>
            <a:r>
              <a:rPr lang="hr-BA" sz="2400" dirty="0">
                <a:solidFill>
                  <a:schemeClr val="bg1"/>
                </a:solidFill>
              </a:rPr>
              <a:t> </a:t>
            </a:r>
            <a:r>
              <a:rPr lang="en-US" sz="2400" dirty="0">
                <a:solidFill>
                  <a:schemeClr val="bg1"/>
                </a:solidFill>
              </a:rPr>
              <a:t>as a mere linguistic translator/interpreter that mediates/interprets and delivers a message between the administration services, its officers (health, work, social service workers, educators, lawyers) and the users</a:t>
            </a:r>
            <a:r>
              <a:rPr lang="hr-BA" sz="2400" dirty="0">
                <a:solidFill>
                  <a:schemeClr val="bg1"/>
                </a:solidFill>
              </a:rPr>
              <a:t>.</a:t>
            </a:r>
          </a:p>
          <a:p>
            <a:pPr algn="just"/>
            <a:r>
              <a:rPr lang="hr-BA" sz="2400" b="1" dirty="0">
                <a:solidFill>
                  <a:schemeClr val="accent6">
                    <a:lumMod val="20000"/>
                    <a:lumOff val="80000"/>
                  </a:schemeClr>
                </a:solidFill>
                <a:ea typeface="Calibri" panose="020F0502020204030204" pitchFamily="34" charset="0"/>
              </a:rPr>
              <a:t>Mediation, however, is not just translation!</a:t>
            </a:r>
            <a:endParaRPr lang="bs-Latn-BA" sz="2400" b="1" dirty="0">
              <a:solidFill>
                <a:schemeClr val="accent6">
                  <a:lumMod val="20000"/>
                  <a:lumOff val="80000"/>
                </a:schemeClr>
              </a:solidFill>
              <a:ea typeface="Calibri" panose="020F0502020204030204" pitchFamily="34" charset="0"/>
            </a:endParaRPr>
          </a:p>
          <a:p>
            <a:pPr algn="just"/>
            <a:endParaRPr lang="en-GB" sz="2400" dirty="0">
              <a:solidFill>
                <a:schemeClr val="bg1"/>
              </a:solidFill>
              <a:ea typeface="Calibri" panose="020F0502020204030204" pitchFamily="34" charset="0"/>
            </a:endParaRPr>
          </a:p>
          <a:p>
            <a:endParaRPr lang="en-US" sz="2000" dirty="0">
              <a:solidFill>
                <a:schemeClr val="bg1"/>
              </a:solidFill>
            </a:endParaRPr>
          </a:p>
        </p:txBody>
      </p:sp>
    </p:spTree>
    <p:extLst>
      <p:ext uri="{BB962C8B-B14F-4D97-AF65-F5344CB8AC3E}">
        <p14:creationId xmlns:p14="http://schemas.microsoft.com/office/powerpoint/2010/main" val="11134959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28738D-DCB3-0F4C-BFD7-195A0403979C}"/>
              </a:ext>
            </a:extLst>
          </p:cNvPr>
          <p:cNvSpPr>
            <a:spLocks noGrp="1"/>
          </p:cNvSpPr>
          <p:nvPr>
            <p:ph type="body" sz="quarter" idx="16"/>
          </p:nvPr>
        </p:nvSpPr>
        <p:spPr>
          <a:xfrm>
            <a:off x="464195" y="444299"/>
            <a:ext cx="7470130" cy="582221"/>
          </a:xfrm>
        </p:spPr>
        <p:txBody>
          <a:bodyPr>
            <a:normAutofit lnSpcReduction="10000"/>
          </a:bodyPr>
          <a:lstStyle/>
          <a:p>
            <a:r>
              <a:rPr lang="bs-Latn-BA"/>
              <a:t>Required skills for peer mediation</a:t>
            </a:r>
            <a:endParaRPr lang="en-US"/>
          </a:p>
          <a:p>
            <a:endParaRPr lang="en-US"/>
          </a:p>
        </p:txBody>
      </p:sp>
      <p:sp>
        <p:nvSpPr>
          <p:cNvPr id="3" name="Text Placeholder 2">
            <a:extLst>
              <a:ext uri="{FF2B5EF4-FFF2-40B4-BE49-F238E27FC236}">
                <a16:creationId xmlns:a16="http://schemas.microsoft.com/office/drawing/2014/main" id="{BDC66E6B-2C75-6140-A915-475D768A9948}"/>
              </a:ext>
            </a:extLst>
          </p:cNvPr>
          <p:cNvSpPr>
            <a:spLocks noGrp="1"/>
          </p:cNvSpPr>
          <p:nvPr>
            <p:ph type="body" sz="quarter" idx="19"/>
          </p:nvPr>
        </p:nvSpPr>
        <p:spPr/>
        <p:txBody>
          <a:bodyPr>
            <a:normAutofit/>
          </a:bodyPr>
          <a:lstStyle/>
          <a:p>
            <a:pPr marL="0" indent="0"/>
            <a:r>
              <a:rPr lang="en-US" sz="1800" dirty="0"/>
              <a:t>The benefits of </a:t>
            </a:r>
            <a:r>
              <a:rPr lang="hr-BA" sz="1800" dirty="0"/>
              <a:t>a </a:t>
            </a:r>
            <a:r>
              <a:rPr lang="en-US" sz="1800" dirty="0"/>
              <a:t>peer mediation are wide </a:t>
            </a:r>
          </a:p>
        </p:txBody>
      </p:sp>
      <p:sp>
        <p:nvSpPr>
          <p:cNvPr id="4" name="Text Placeholder 3">
            <a:extLst>
              <a:ext uri="{FF2B5EF4-FFF2-40B4-BE49-F238E27FC236}">
                <a16:creationId xmlns:a16="http://schemas.microsoft.com/office/drawing/2014/main" id="{5FA291D8-E3AC-4B4C-9181-A6D2DF211AD7}"/>
              </a:ext>
            </a:extLst>
          </p:cNvPr>
          <p:cNvSpPr>
            <a:spLocks noGrp="1"/>
          </p:cNvSpPr>
          <p:nvPr>
            <p:ph type="body" sz="quarter" idx="20"/>
          </p:nvPr>
        </p:nvSpPr>
        <p:spPr>
          <a:xfrm>
            <a:off x="8048625" y="771525"/>
            <a:ext cx="3679179" cy="2376178"/>
          </a:xfrm>
        </p:spPr>
        <p:txBody>
          <a:bodyPr>
            <a:normAutofit/>
          </a:bodyPr>
          <a:lstStyle/>
          <a:p>
            <a:pPr marL="0" indent="0"/>
            <a:r>
              <a:rPr lang="en-US" sz="1800" dirty="0"/>
              <a:t>They promote a change in attitude toward conflicts, as those involved improve their perspective, develop leadership skills, learn to tolerate alternative points of view, and realize that they can respond in a more constructive way to frustrating circumstances </a:t>
            </a:r>
          </a:p>
        </p:txBody>
      </p:sp>
      <p:sp>
        <p:nvSpPr>
          <p:cNvPr id="5" name="Text Placeholder 4">
            <a:extLst>
              <a:ext uri="{FF2B5EF4-FFF2-40B4-BE49-F238E27FC236}">
                <a16:creationId xmlns:a16="http://schemas.microsoft.com/office/drawing/2014/main" id="{CBA9E582-971F-4D4F-926F-0FE2CB5C934B}"/>
              </a:ext>
            </a:extLst>
          </p:cNvPr>
          <p:cNvSpPr>
            <a:spLocks noGrp="1"/>
          </p:cNvSpPr>
          <p:nvPr>
            <p:ph type="body" sz="quarter" idx="21"/>
          </p:nvPr>
        </p:nvSpPr>
        <p:spPr>
          <a:xfrm>
            <a:off x="2121433" y="3295635"/>
            <a:ext cx="1233055" cy="734186"/>
          </a:xfrm>
        </p:spPr>
        <p:txBody>
          <a:bodyPr>
            <a:normAutofit/>
          </a:bodyPr>
          <a:lstStyle/>
          <a:p>
            <a:pPr marL="0" indent="0"/>
            <a:r>
              <a:rPr lang="en-US"/>
              <a:t>Be friendly</a:t>
            </a:r>
          </a:p>
          <a:p>
            <a:endParaRPr lang="en-US"/>
          </a:p>
        </p:txBody>
      </p:sp>
      <p:sp>
        <p:nvSpPr>
          <p:cNvPr id="6" name="Text Placeholder 5">
            <a:extLst>
              <a:ext uri="{FF2B5EF4-FFF2-40B4-BE49-F238E27FC236}">
                <a16:creationId xmlns:a16="http://schemas.microsoft.com/office/drawing/2014/main" id="{117509D9-6F35-A449-B8DE-F408CDB95FBD}"/>
              </a:ext>
            </a:extLst>
          </p:cNvPr>
          <p:cNvSpPr>
            <a:spLocks noGrp="1"/>
          </p:cNvSpPr>
          <p:nvPr>
            <p:ph type="body" sz="quarter" idx="22"/>
          </p:nvPr>
        </p:nvSpPr>
        <p:spPr>
          <a:xfrm>
            <a:off x="4354038" y="2653986"/>
            <a:ext cx="3369799" cy="521129"/>
          </a:xfrm>
        </p:spPr>
        <p:txBody>
          <a:bodyPr>
            <a:normAutofit/>
          </a:bodyPr>
          <a:lstStyle/>
          <a:p>
            <a:r>
              <a:rPr lang="en-US" sz="2400"/>
              <a:t>Be a good listener</a:t>
            </a:r>
          </a:p>
          <a:p>
            <a:endParaRPr lang="en-US" sz="2400"/>
          </a:p>
        </p:txBody>
      </p:sp>
      <p:sp>
        <p:nvSpPr>
          <p:cNvPr id="7" name="Text Placeholder 6">
            <a:extLst>
              <a:ext uri="{FF2B5EF4-FFF2-40B4-BE49-F238E27FC236}">
                <a16:creationId xmlns:a16="http://schemas.microsoft.com/office/drawing/2014/main" id="{27389993-A448-0D4F-9E30-1A8FBCD74F97}"/>
              </a:ext>
            </a:extLst>
          </p:cNvPr>
          <p:cNvSpPr>
            <a:spLocks noGrp="1"/>
          </p:cNvSpPr>
          <p:nvPr>
            <p:ph type="body" sz="quarter" idx="23"/>
          </p:nvPr>
        </p:nvSpPr>
        <p:spPr>
          <a:xfrm>
            <a:off x="7513175" y="3787756"/>
            <a:ext cx="4023939" cy="1051730"/>
          </a:xfrm>
        </p:spPr>
        <p:txBody>
          <a:bodyPr>
            <a:normAutofit/>
          </a:bodyPr>
          <a:lstStyle/>
          <a:p>
            <a:pPr marL="0" indent="0"/>
            <a:r>
              <a:rPr lang="en-US" sz="2400"/>
              <a:t>Be a good </a:t>
            </a:r>
            <a:r>
              <a:rPr lang="hr-BA" sz="2400"/>
              <a:t>facilitator/moderator</a:t>
            </a:r>
            <a:endParaRPr lang="en-US" sz="2400"/>
          </a:p>
          <a:p>
            <a:endParaRPr lang="en-US" sz="2400"/>
          </a:p>
        </p:txBody>
      </p:sp>
      <p:sp>
        <p:nvSpPr>
          <p:cNvPr id="8" name="TextBox 7">
            <a:extLst>
              <a:ext uri="{FF2B5EF4-FFF2-40B4-BE49-F238E27FC236}">
                <a16:creationId xmlns:a16="http://schemas.microsoft.com/office/drawing/2014/main" id="{A556B516-AD21-4823-B105-FEFB99FA8D56}"/>
              </a:ext>
            </a:extLst>
          </p:cNvPr>
          <p:cNvSpPr txBox="1"/>
          <p:nvPr/>
        </p:nvSpPr>
        <p:spPr>
          <a:xfrm>
            <a:off x="7164628" y="6413701"/>
            <a:ext cx="4972251" cy="369332"/>
          </a:xfrm>
          <a:prstGeom prst="rect">
            <a:avLst/>
          </a:prstGeom>
          <a:noFill/>
        </p:spPr>
        <p:txBody>
          <a:bodyPr wrap="square" rtlCol="0">
            <a:spAutoFit/>
          </a:bodyPr>
          <a:lstStyle/>
          <a:p>
            <a:pPr algn="r"/>
            <a:r>
              <a:rPr lang="en-GB" sz="900">
                <a:solidFill>
                  <a:srgbClr val="1188A3"/>
                </a:solidFill>
              </a:rPr>
              <a:t>Adapted from source: </a:t>
            </a:r>
            <a:r>
              <a:rPr lang="en-GB" sz="900">
                <a:solidFill>
                  <a:srgbClr val="1188A3"/>
                </a:solidFill>
                <a:hlinkClick r:id="rId2">
                  <a:extLst>
                    <a:ext uri="{A12FA001-AC4F-418D-AE19-62706E023703}">
                      <ahyp:hlinkClr xmlns:ahyp="http://schemas.microsoft.com/office/drawing/2018/hyperlinkcolor" val="tx"/>
                    </a:ext>
                  </a:extLst>
                </a:hlinkClick>
              </a:rPr>
              <a:t>https://www.irex.org/sites/default/files/node/resource/conflict-resolution-and-peer-mediation-toolkit.pdf </a:t>
            </a:r>
            <a:endParaRPr lang="en-GB" sz="900">
              <a:solidFill>
                <a:srgbClr val="1188A3"/>
              </a:solidFill>
            </a:endParaRPr>
          </a:p>
        </p:txBody>
      </p:sp>
      <p:sp>
        <p:nvSpPr>
          <p:cNvPr id="9" name="Arc 8">
            <a:extLst>
              <a:ext uri="{FF2B5EF4-FFF2-40B4-BE49-F238E27FC236}">
                <a16:creationId xmlns:a16="http://schemas.microsoft.com/office/drawing/2014/main" id="{DB097A54-870A-4B97-A162-436421A39AF3}"/>
              </a:ext>
            </a:extLst>
          </p:cNvPr>
          <p:cNvSpPr/>
          <p:nvPr/>
        </p:nvSpPr>
        <p:spPr>
          <a:xfrm rot="10202808">
            <a:off x="7657511" y="-441105"/>
            <a:ext cx="3735266" cy="3613217"/>
          </a:xfrm>
          <a:prstGeom prst="arc">
            <a:avLst/>
          </a:prstGeom>
          <a:ln w="12700">
            <a:solidFill>
              <a:srgbClr val="28AF9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AEC8B719-F987-4CCB-A657-66DC5D37E4F1}"/>
              </a:ext>
            </a:extLst>
          </p:cNvPr>
          <p:cNvSpPr/>
          <p:nvPr/>
        </p:nvSpPr>
        <p:spPr>
          <a:xfrm rot="20441885">
            <a:off x="5950497" y="3758280"/>
            <a:ext cx="1623527" cy="2456125"/>
          </a:xfrm>
          <a:prstGeom prst="arc">
            <a:avLst/>
          </a:prstGeom>
          <a:ln w="12700">
            <a:solidFill>
              <a:srgbClr val="1188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36009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F983A3-FEF2-8647-B182-06BCC33D949F}"/>
              </a:ext>
            </a:extLst>
          </p:cNvPr>
          <p:cNvSpPr>
            <a:spLocks noGrp="1"/>
          </p:cNvSpPr>
          <p:nvPr>
            <p:ph type="body" sz="quarter" idx="19"/>
          </p:nvPr>
        </p:nvSpPr>
        <p:spPr>
          <a:xfrm>
            <a:off x="1462348" y="4210067"/>
            <a:ext cx="2506226" cy="1565958"/>
          </a:xfrm>
        </p:spPr>
        <p:txBody>
          <a:bodyPr>
            <a:normAutofit/>
          </a:bodyPr>
          <a:lstStyle/>
          <a:p>
            <a:pPr marL="0" indent="0"/>
            <a:r>
              <a:rPr lang="en-US" sz="1800"/>
              <a:t>The strategies and skills learned become a process that defines values and </a:t>
            </a:r>
            <a:r>
              <a:rPr lang="hr-BA" sz="1800"/>
              <a:t>lead</a:t>
            </a:r>
            <a:r>
              <a:rPr lang="en-US" sz="1800"/>
              <a:t> to growth (Rogers, 1994)</a:t>
            </a:r>
          </a:p>
        </p:txBody>
      </p:sp>
      <p:sp>
        <p:nvSpPr>
          <p:cNvPr id="3" name="Text Placeholder 2">
            <a:extLst>
              <a:ext uri="{FF2B5EF4-FFF2-40B4-BE49-F238E27FC236}">
                <a16:creationId xmlns:a16="http://schemas.microsoft.com/office/drawing/2014/main" id="{656A66CB-FC4F-414F-8158-CDAC84A56455}"/>
              </a:ext>
            </a:extLst>
          </p:cNvPr>
          <p:cNvSpPr>
            <a:spLocks noGrp="1"/>
          </p:cNvSpPr>
          <p:nvPr>
            <p:ph type="body" sz="quarter" idx="20"/>
          </p:nvPr>
        </p:nvSpPr>
        <p:spPr/>
        <p:txBody>
          <a:bodyPr>
            <a:normAutofit/>
          </a:bodyPr>
          <a:lstStyle/>
          <a:p>
            <a:pPr marL="0" indent="0"/>
            <a:r>
              <a:rPr lang="en-US" sz="1800" dirty="0"/>
              <a:t>Peer mediation can provide a positive climate</a:t>
            </a:r>
          </a:p>
        </p:txBody>
      </p:sp>
      <p:sp>
        <p:nvSpPr>
          <p:cNvPr id="4" name="Text Placeholder 3">
            <a:extLst>
              <a:ext uri="{FF2B5EF4-FFF2-40B4-BE49-F238E27FC236}">
                <a16:creationId xmlns:a16="http://schemas.microsoft.com/office/drawing/2014/main" id="{F402A50C-9704-D243-9792-0AB18A19C3BD}"/>
              </a:ext>
            </a:extLst>
          </p:cNvPr>
          <p:cNvSpPr>
            <a:spLocks noGrp="1"/>
          </p:cNvSpPr>
          <p:nvPr>
            <p:ph type="body" sz="quarter" idx="21"/>
          </p:nvPr>
        </p:nvSpPr>
        <p:spPr>
          <a:xfrm>
            <a:off x="8223426" y="4210067"/>
            <a:ext cx="2506226" cy="1565958"/>
          </a:xfrm>
        </p:spPr>
        <p:txBody>
          <a:bodyPr>
            <a:normAutofit/>
          </a:bodyPr>
          <a:lstStyle/>
          <a:p>
            <a:pPr marL="0" indent="0"/>
            <a:r>
              <a:rPr lang="en-US" sz="1800" dirty="0"/>
              <a:t>It is a way to learn about conflict resolution and problem-solving skills</a:t>
            </a:r>
          </a:p>
        </p:txBody>
      </p:sp>
      <p:sp>
        <p:nvSpPr>
          <p:cNvPr id="5" name="Text Placeholder 4">
            <a:extLst>
              <a:ext uri="{FF2B5EF4-FFF2-40B4-BE49-F238E27FC236}">
                <a16:creationId xmlns:a16="http://schemas.microsoft.com/office/drawing/2014/main" id="{CA9B0042-EB8C-8541-BB81-A90E7C32CAF0}"/>
              </a:ext>
            </a:extLst>
          </p:cNvPr>
          <p:cNvSpPr>
            <a:spLocks noGrp="1"/>
          </p:cNvSpPr>
          <p:nvPr>
            <p:ph type="body" sz="quarter" idx="22"/>
          </p:nvPr>
        </p:nvSpPr>
        <p:spPr>
          <a:xfrm>
            <a:off x="819150" y="2188784"/>
            <a:ext cx="3733800" cy="971926"/>
          </a:xfrm>
        </p:spPr>
        <p:txBody>
          <a:bodyPr>
            <a:normAutofit/>
          </a:bodyPr>
          <a:lstStyle/>
          <a:p>
            <a:pPr marL="0" indent="0"/>
            <a:r>
              <a:rPr lang="en-US" sz="2400"/>
              <a:t>Have good communication skills </a:t>
            </a:r>
          </a:p>
          <a:p>
            <a:endParaRPr lang="en-US" sz="2400"/>
          </a:p>
        </p:txBody>
      </p:sp>
      <p:sp>
        <p:nvSpPr>
          <p:cNvPr id="6" name="Text Placeholder 5">
            <a:extLst>
              <a:ext uri="{FF2B5EF4-FFF2-40B4-BE49-F238E27FC236}">
                <a16:creationId xmlns:a16="http://schemas.microsoft.com/office/drawing/2014/main" id="{095C203C-13B1-4F46-9DB9-B8138F299622}"/>
              </a:ext>
            </a:extLst>
          </p:cNvPr>
          <p:cNvSpPr>
            <a:spLocks noGrp="1"/>
          </p:cNvSpPr>
          <p:nvPr>
            <p:ph type="body" sz="quarter" idx="23"/>
          </p:nvPr>
        </p:nvSpPr>
        <p:spPr>
          <a:xfrm>
            <a:off x="4842887" y="3838003"/>
            <a:ext cx="2506226" cy="1734122"/>
          </a:xfrm>
        </p:spPr>
        <p:txBody>
          <a:bodyPr>
            <a:normAutofit lnSpcReduction="10000"/>
          </a:bodyPr>
          <a:lstStyle/>
          <a:p>
            <a:pPr marL="0" indent="0"/>
            <a:r>
              <a:rPr lang="en-US" sz="2400"/>
              <a:t>Understand the importance of clarifying and questioning</a:t>
            </a:r>
          </a:p>
          <a:p>
            <a:endParaRPr lang="en-US" sz="1800"/>
          </a:p>
        </p:txBody>
      </p:sp>
      <p:sp>
        <p:nvSpPr>
          <p:cNvPr id="7" name="Text Placeholder 6">
            <a:extLst>
              <a:ext uri="{FF2B5EF4-FFF2-40B4-BE49-F238E27FC236}">
                <a16:creationId xmlns:a16="http://schemas.microsoft.com/office/drawing/2014/main" id="{2ABA1AA5-87E2-B34A-BE81-8B0AD9A37276}"/>
              </a:ext>
            </a:extLst>
          </p:cNvPr>
          <p:cNvSpPr>
            <a:spLocks noGrp="1"/>
          </p:cNvSpPr>
          <p:nvPr>
            <p:ph type="body" sz="quarter" idx="24"/>
          </p:nvPr>
        </p:nvSpPr>
        <p:spPr>
          <a:xfrm>
            <a:off x="7886701" y="1594753"/>
            <a:ext cx="3133724" cy="1565958"/>
          </a:xfrm>
        </p:spPr>
        <p:txBody>
          <a:bodyPr>
            <a:normAutofit/>
          </a:bodyPr>
          <a:lstStyle/>
          <a:p>
            <a:pPr marL="0" indent="0"/>
            <a:r>
              <a:rPr lang="en-US" sz="2400" dirty="0"/>
              <a:t>Have good emotional intelligence and empathy</a:t>
            </a:r>
          </a:p>
          <a:p>
            <a:endParaRPr lang="en-US" sz="2400" dirty="0"/>
          </a:p>
        </p:txBody>
      </p:sp>
      <p:sp>
        <p:nvSpPr>
          <p:cNvPr id="8" name="Arc 7">
            <a:extLst>
              <a:ext uri="{FF2B5EF4-FFF2-40B4-BE49-F238E27FC236}">
                <a16:creationId xmlns:a16="http://schemas.microsoft.com/office/drawing/2014/main" id="{242A81B1-2A23-425D-8B66-2D7497011396}"/>
              </a:ext>
            </a:extLst>
          </p:cNvPr>
          <p:cNvSpPr/>
          <p:nvPr/>
        </p:nvSpPr>
        <p:spPr>
          <a:xfrm rot="18945249">
            <a:off x="818417" y="3664119"/>
            <a:ext cx="3735266" cy="3613217"/>
          </a:xfrm>
          <a:prstGeom prst="arc">
            <a:avLst/>
          </a:prstGeom>
          <a:ln w="12700">
            <a:solidFill>
              <a:srgbClr val="1188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a:extLst>
              <a:ext uri="{FF2B5EF4-FFF2-40B4-BE49-F238E27FC236}">
                <a16:creationId xmlns:a16="http://schemas.microsoft.com/office/drawing/2014/main" id="{5DAC26DA-8A8E-4A24-8AC5-25A52C71BB22}"/>
              </a:ext>
            </a:extLst>
          </p:cNvPr>
          <p:cNvSpPr/>
          <p:nvPr/>
        </p:nvSpPr>
        <p:spPr>
          <a:xfrm rot="16770703">
            <a:off x="7361785" y="3765516"/>
            <a:ext cx="3735266" cy="3613217"/>
          </a:xfrm>
          <a:prstGeom prst="arc">
            <a:avLst/>
          </a:prstGeom>
          <a:ln w="127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C0DA50C6-46FE-43D4-8F89-08CF481888DC}"/>
              </a:ext>
            </a:extLst>
          </p:cNvPr>
          <p:cNvSpPr/>
          <p:nvPr/>
        </p:nvSpPr>
        <p:spPr>
          <a:xfrm rot="6738193">
            <a:off x="4820782" y="289279"/>
            <a:ext cx="2644913" cy="2610945"/>
          </a:xfrm>
          <a:prstGeom prst="arc">
            <a:avLst/>
          </a:prstGeom>
          <a:ln w="127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7377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E7AFD0D-7658-D04E-9E17-E11E23EDF695}"/>
              </a:ext>
            </a:extLst>
          </p:cNvPr>
          <p:cNvSpPr>
            <a:spLocks noGrp="1"/>
          </p:cNvSpPr>
          <p:nvPr>
            <p:ph type="body" sz="quarter" idx="18"/>
          </p:nvPr>
        </p:nvSpPr>
        <p:spPr>
          <a:xfrm>
            <a:off x="1588508" y="1331805"/>
            <a:ext cx="4976529" cy="5101839"/>
          </a:xfrm>
        </p:spPr>
        <p:txBody>
          <a:bodyPr vert="horz" lIns="91440" tIns="45720" rIns="91440" bIns="45720" rtlCol="0" anchor="t">
            <a:normAutofit fontScale="47500" lnSpcReduction="20000"/>
          </a:bodyPr>
          <a:lstStyle/>
          <a:p>
            <a:pPr marL="0" indent="0">
              <a:lnSpc>
                <a:spcPct val="120000"/>
              </a:lnSpc>
            </a:pPr>
            <a:r>
              <a:rPr lang="en-US" sz="4400" dirty="0"/>
              <a:t>The College of Psychiatrists of Ireland on the Mental Health Service Requirements for Asylum Seekers, Refugees</a:t>
            </a:r>
            <a:r>
              <a:rPr lang="hr-BA" sz="4400" dirty="0"/>
              <a:t>,</a:t>
            </a:r>
            <a:r>
              <a:rPr lang="en-US" sz="4400" dirty="0"/>
              <a:t> and Migrants from Conflict Zones </a:t>
            </a:r>
            <a:r>
              <a:rPr lang="hr-BA" sz="4400" dirty="0"/>
              <a:t>tells</a:t>
            </a:r>
            <a:r>
              <a:rPr lang="en-US" sz="4400" dirty="0"/>
              <a:t> us</a:t>
            </a:r>
          </a:p>
          <a:p>
            <a:pPr marL="0" indent="0">
              <a:lnSpc>
                <a:spcPct val="120000"/>
              </a:lnSpc>
            </a:pPr>
            <a:r>
              <a:rPr lang="en-US" sz="4400" i="1" dirty="0"/>
              <a:t>“Refugees,  asylum</a:t>
            </a:r>
            <a:r>
              <a:rPr lang="hr-BA" sz="4400" i="1" dirty="0"/>
              <a:t> </a:t>
            </a:r>
            <a:r>
              <a:rPr lang="en-US" sz="4400" i="1" dirty="0"/>
              <a:t>seekers</a:t>
            </a:r>
            <a:r>
              <a:rPr lang="hr-BA" sz="4400" i="1" dirty="0"/>
              <a:t>, </a:t>
            </a:r>
            <a:r>
              <a:rPr lang="en-US" sz="4400" i="1" dirty="0"/>
              <a:t>and</a:t>
            </a:r>
            <a:r>
              <a:rPr lang="hr-BA" sz="4400" i="1" dirty="0"/>
              <a:t> </a:t>
            </a:r>
            <a:r>
              <a:rPr lang="en-US" sz="4400" i="1" dirty="0"/>
              <a:t>migrants</a:t>
            </a:r>
            <a:r>
              <a:rPr lang="hr-BA" sz="4400" i="1" dirty="0"/>
              <a:t> </a:t>
            </a:r>
            <a:r>
              <a:rPr lang="en-US" sz="4400" i="1" dirty="0"/>
              <a:t>have been</a:t>
            </a:r>
            <a:r>
              <a:rPr lang="hr-BA" sz="4400" i="1" dirty="0"/>
              <a:t> </a:t>
            </a:r>
            <a:r>
              <a:rPr lang="en-US" sz="4400" i="1" dirty="0"/>
              <a:t>identified as</a:t>
            </a:r>
            <a:r>
              <a:rPr lang="hr-BA" sz="4400" i="1" dirty="0"/>
              <a:t> </a:t>
            </a:r>
            <a:r>
              <a:rPr lang="en-US" sz="4400" i="1" dirty="0"/>
              <a:t>suffering</a:t>
            </a:r>
            <a:r>
              <a:rPr lang="hr-BA" sz="4400" i="1" dirty="0"/>
              <a:t> </a:t>
            </a:r>
            <a:r>
              <a:rPr lang="en-US" sz="4400" i="1" dirty="0"/>
              <a:t>up to ten times the rate of </a:t>
            </a:r>
            <a:r>
              <a:rPr lang="hr-BA" sz="4400" i="1" dirty="0"/>
              <a:t>post-traumatic</a:t>
            </a:r>
            <a:r>
              <a:rPr lang="en-US" sz="4400" i="1" dirty="0"/>
              <a:t> disorder  (PTSD) compared to the indigenous</a:t>
            </a:r>
            <a:r>
              <a:rPr lang="hr-BA" sz="4400" i="1" dirty="0"/>
              <a:t> </a:t>
            </a:r>
            <a:r>
              <a:rPr lang="en-US" sz="4400" i="1" dirty="0"/>
              <a:t>population. For many refugees, asylum seekers and migrants the term post-traumatic</a:t>
            </a:r>
            <a:r>
              <a:rPr lang="hr-BA" sz="4400" i="1" dirty="0"/>
              <a:t> </a:t>
            </a:r>
            <a:r>
              <a:rPr lang="en-US" sz="4400" i="1" dirty="0"/>
              <a:t>stress</a:t>
            </a:r>
            <a:r>
              <a:rPr lang="hr-BA" sz="4400" i="1" dirty="0"/>
              <a:t> </a:t>
            </a:r>
            <a:r>
              <a:rPr lang="en-US" sz="4400" i="1" dirty="0"/>
              <a:t>disorder</a:t>
            </a:r>
            <a:r>
              <a:rPr lang="hr-BA" sz="4400" i="1" dirty="0"/>
              <a:t> </a:t>
            </a:r>
            <a:r>
              <a:rPr lang="en-US" sz="4400" i="1" dirty="0"/>
              <a:t>is</a:t>
            </a:r>
            <a:r>
              <a:rPr lang="hr-BA" sz="4400" i="1" dirty="0"/>
              <a:t> </a:t>
            </a:r>
            <a:r>
              <a:rPr lang="en-US" sz="4400" i="1" dirty="0"/>
              <a:t>not</a:t>
            </a:r>
            <a:r>
              <a:rPr lang="hr-BA" sz="4400" i="1" dirty="0"/>
              <a:t> </a:t>
            </a:r>
            <a:r>
              <a:rPr lang="en-US" sz="4400" i="1" dirty="0"/>
              <a:t>appropriate. This is</a:t>
            </a:r>
            <a:r>
              <a:rPr lang="hr-BA" sz="4400" i="1" dirty="0"/>
              <a:t> </a:t>
            </a:r>
            <a:r>
              <a:rPr lang="en-US" sz="4400" i="1" dirty="0"/>
              <a:t>because the</a:t>
            </a:r>
            <a:r>
              <a:rPr lang="hr-BA" sz="4400" i="1" dirty="0"/>
              <a:t> </a:t>
            </a:r>
            <a:r>
              <a:rPr lang="en-US" sz="4400" i="1" dirty="0"/>
              <a:t>process</a:t>
            </a:r>
            <a:r>
              <a:rPr lang="hr-BA" sz="4400" i="1" dirty="0"/>
              <a:t> </a:t>
            </a:r>
            <a:r>
              <a:rPr lang="en-US" sz="4400" i="1" dirty="0"/>
              <a:t>of migration into an alien culture can</a:t>
            </a:r>
            <a:r>
              <a:rPr lang="hr-BA" sz="4400" i="1" dirty="0"/>
              <a:t> </a:t>
            </a:r>
            <a:r>
              <a:rPr lang="en-US" sz="4400" i="1" dirty="0"/>
              <a:t>mean that the</a:t>
            </a:r>
            <a:r>
              <a:rPr lang="hr-BA" sz="4400" i="1" dirty="0"/>
              <a:t> </a:t>
            </a:r>
            <a:r>
              <a:rPr lang="en-US" sz="4400" i="1" dirty="0"/>
              <a:t>trauma</a:t>
            </a:r>
            <a:r>
              <a:rPr lang="hr-BA" sz="4400" i="1" dirty="0"/>
              <a:t> </a:t>
            </a:r>
            <a:r>
              <a:rPr lang="en-US" sz="4400" i="1" dirty="0"/>
              <a:t>is</a:t>
            </a:r>
            <a:r>
              <a:rPr lang="hr-BA" sz="4400" i="1" dirty="0"/>
              <a:t> </a:t>
            </a:r>
            <a:r>
              <a:rPr lang="en-US" sz="4400" i="1" dirty="0"/>
              <a:t>still ongoing. It has not yet reached the “post” stage”</a:t>
            </a:r>
            <a:endParaRPr lang="en-US" sz="4400" i="1" dirty="0">
              <a:cs typeface="Calibri"/>
            </a:endParaRPr>
          </a:p>
          <a:p>
            <a:pPr marL="0" indent="0"/>
            <a:endParaRPr lang="en-US" dirty="0"/>
          </a:p>
          <a:p>
            <a:endParaRPr lang="en-US" dirty="0"/>
          </a:p>
        </p:txBody>
      </p:sp>
      <p:sp>
        <p:nvSpPr>
          <p:cNvPr id="3" name="Text Placeholder 2">
            <a:extLst>
              <a:ext uri="{FF2B5EF4-FFF2-40B4-BE49-F238E27FC236}">
                <a16:creationId xmlns:a16="http://schemas.microsoft.com/office/drawing/2014/main" id="{E7C8CF9F-5FE8-684F-AC24-AD5646D17B55}"/>
              </a:ext>
            </a:extLst>
          </p:cNvPr>
          <p:cNvSpPr>
            <a:spLocks noGrp="1"/>
          </p:cNvSpPr>
          <p:nvPr>
            <p:ph type="body" sz="quarter" idx="16"/>
          </p:nvPr>
        </p:nvSpPr>
        <p:spPr/>
        <p:txBody>
          <a:bodyPr>
            <a:normAutofit lnSpcReduction="10000"/>
          </a:bodyPr>
          <a:lstStyle/>
          <a:p>
            <a:r>
              <a:rPr lang="hr-BA"/>
              <a:t>Did you know?</a:t>
            </a:r>
            <a:endParaRPr lang="en-US"/>
          </a:p>
        </p:txBody>
      </p:sp>
      <p:sp>
        <p:nvSpPr>
          <p:cNvPr id="5" name="Picture Placeholder 4">
            <a:extLst>
              <a:ext uri="{FF2B5EF4-FFF2-40B4-BE49-F238E27FC236}">
                <a16:creationId xmlns:a16="http://schemas.microsoft.com/office/drawing/2014/main" id="{2C6DE81F-26C6-4794-97BE-8CD37B9717E6}"/>
              </a:ext>
            </a:extLst>
          </p:cNvPr>
          <p:cNvSpPr>
            <a:spLocks noGrp="1"/>
          </p:cNvSpPr>
          <p:nvPr>
            <p:ph type="pic" sz="quarter" idx="10"/>
          </p:nvPr>
        </p:nvSpPr>
        <p:spPr/>
      </p:sp>
      <p:pic>
        <p:nvPicPr>
          <p:cNvPr id="7" name="Picture Placeholder 7" descr="A picture containing person, indoor&#10;&#10;Description automatically generated">
            <a:extLst>
              <a:ext uri="{FF2B5EF4-FFF2-40B4-BE49-F238E27FC236}">
                <a16:creationId xmlns:a16="http://schemas.microsoft.com/office/drawing/2014/main" id="{932A79FF-58D7-4F1F-8680-812D568CB71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930890" y="228600"/>
            <a:ext cx="5105121" cy="6362700"/>
          </a:xfrm>
          <a:prstGeom prst="rect">
            <a:avLst/>
          </a:prstGeom>
          <a:solidFill>
            <a:schemeClr val="bg1"/>
          </a:solidFill>
        </p:spPr>
      </p:pic>
    </p:spTree>
    <p:extLst>
      <p:ext uri="{BB962C8B-B14F-4D97-AF65-F5344CB8AC3E}">
        <p14:creationId xmlns:p14="http://schemas.microsoft.com/office/powerpoint/2010/main" val="27409844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1EAFFE-BC3E-844D-B3F2-B7C874EF009D}"/>
              </a:ext>
            </a:extLst>
          </p:cNvPr>
          <p:cNvSpPr>
            <a:spLocks noGrp="1"/>
          </p:cNvSpPr>
          <p:nvPr>
            <p:ph type="body" sz="quarter" idx="20"/>
          </p:nvPr>
        </p:nvSpPr>
        <p:spPr>
          <a:xfrm>
            <a:off x="1541575" y="1514851"/>
            <a:ext cx="2506226" cy="1237497"/>
          </a:xfrm>
        </p:spPr>
        <p:txBody>
          <a:bodyPr>
            <a:normAutofit/>
          </a:bodyPr>
          <a:lstStyle/>
          <a:p>
            <a:pPr marL="0" indent="0"/>
            <a:r>
              <a:rPr lang="hr-BA" sz="1800" dirty="0"/>
              <a:t>You are adopting lifechanging skills</a:t>
            </a:r>
            <a:endParaRPr lang="en-US" sz="1800" dirty="0"/>
          </a:p>
        </p:txBody>
      </p:sp>
      <p:sp>
        <p:nvSpPr>
          <p:cNvPr id="3" name="Text Placeholder 2">
            <a:extLst>
              <a:ext uri="{FF2B5EF4-FFF2-40B4-BE49-F238E27FC236}">
                <a16:creationId xmlns:a16="http://schemas.microsoft.com/office/drawing/2014/main" id="{FFDEC87D-667D-F74A-8462-724977FC7DF0}"/>
              </a:ext>
            </a:extLst>
          </p:cNvPr>
          <p:cNvSpPr>
            <a:spLocks noGrp="1"/>
          </p:cNvSpPr>
          <p:nvPr>
            <p:ph type="body" sz="quarter" idx="21"/>
          </p:nvPr>
        </p:nvSpPr>
        <p:spPr/>
        <p:txBody>
          <a:bodyPr>
            <a:normAutofit/>
          </a:bodyPr>
          <a:lstStyle/>
          <a:p>
            <a:pPr marL="0" indent="0"/>
            <a:r>
              <a:rPr lang="hr-BA" sz="1800" dirty="0"/>
              <a:t>And becoming a better person</a:t>
            </a:r>
            <a:endParaRPr lang="en-US" sz="1800" dirty="0"/>
          </a:p>
        </p:txBody>
      </p:sp>
      <p:sp>
        <p:nvSpPr>
          <p:cNvPr id="4" name="Text Placeholder 3">
            <a:extLst>
              <a:ext uri="{FF2B5EF4-FFF2-40B4-BE49-F238E27FC236}">
                <a16:creationId xmlns:a16="http://schemas.microsoft.com/office/drawing/2014/main" id="{C1548FF5-A7AF-7542-8BB9-D4330E1CD6AB}"/>
              </a:ext>
            </a:extLst>
          </p:cNvPr>
          <p:cNvSpPr>
            <a:spLocks noGrp="1"/>
          </p:cNvSpPr>
          <p:nvPr>
            <p:ph type="body" sz="quarter" idx="22"/>
          </p:nvPr>
        </p:nvSpPr>
        <p:spPr>
          <a:xfrm>
            <a:off x="8644039" y="2471737"/>
            <a:ext cx="1461986" cy="1914525"/>
          </a:xfrm>
        </p:spPr>
        <p:txBody>
          <a:bodyPr>
            <a:normAutofit/>
          </a:bodyPr>
          <a:lstStyle/>
          <a:p>
            <a:pPr marL="0" indent="0"/>
            <a:r>
              <a:rPr lang="hr-BA"/>
              <a:t>Understand the parties</a:t>
            </a:r>
            <a:endParaRPr lang="en-US"/>
          </a:p>
        </p:txBody>
      </p:sp>
      <p:sp>
        <p:nvSpPr>
          <p:cNvPr id="5" name="Text Placeholder 4">
            <a:extLst>
              <a:ext uri="{FF2B5EF4-FFF2-40B4-BE49-F238E27FC236}">
                <a16:creationId xmlns:a16="http://schemas.microsoft.com/office/drawing/2014/main" id="{73B44400-30F3-2442-960B-5F00A6C8D9D2}"/>
              </a:ext>
            </a:extLst>
          </p:cNvPr>
          <p:cNvSpPr>
            <a:spLocks noGrp="1"/>
          </p:cNvSpPr>
          <p:nvPr>
            <p:ph type="body" sz="quarter" idx="24"/>
          </p:nvPr>
        </p:nvSpPr>
        <p:spPr>
          <a:xfrm>
            <a:off x="1466515" y="3842692"/>
            <a:ext cx="2506226" cy="1397759"/>
          </a:xfrm>
        </p:spPr>
        <p:txBody>
          <a:bodyPr>
            <a:normAutofit/>
          </a:bodyPr>
          <a:lstStyle/>
          <a:p>
            <a:pPr marL="0" indent="0"/>
            <a:r>
              <a:rPr lang="en-US" sz="2400" dirty="0"/>
              <a:t>Be objecti</a:t>
            </a:r>
            <a:r>
              <a:rPr lang="hr-BA" sz="2400" dirty="0"/>
              <a:t>ve, </a:t>
            </a:r>
            <a:r>
              <a:rPr lang="en-US" sz="2400" dirty="0"/>
              <a:t>impartial</a:t>
            </a:r>
            <a:r>
              <a:rPr lang="hr-BA" sz="2400" dirty="0"/>
              <a:t> &amp; fair</a:t>
            </a:r>
            <a:r>
              <a:rPr lang="en-US" sz="2400" dirty="0"/>
              <a:t> </a:t>
            </a:r>
          </a:p>
          <a:p>
            <a:endParaRPr lang="en-US" dirty="0"/>
          </a:p>
        </p:txBody>
      </p:sp>
      <p:sp>
        <p:nvSpPr>
          <p:cNvPr id="6" name="Text Placeholder 5">
            <a:extLst>
              <a:ext uri="{FF2B5EF4-FFF2-40B4-BE49-F238E27FC236}">
                <a16:creationId xmlns:a16="http://schemas.microsoft.com/office/drawing/2014/main" id="{D1E40EC4-AE64-EA47-BFBC-FD7D67B57E9F}"/>
              </a:ext>
            </a:extLst>
          </p:cNvPr>
          <p:cNvSpPr>
            <a:spLocks noGrp="1"/>
          </p:cNvSpPr>
          <p:nvPr>
            <p:ph type="body" sz="quarter" idx="25"/>
          </p:nvPr>
        </p:nvSpPr>
        <p:spPr>
          <a:xfrm>
            <a:off x="4808201" y="2133600"/>
            <a:ext cx="2506226" cy="998872"/>
          </a:xfrm>
        </p:spPr>
        <p:txBody>
          <a:bodyPr>
            <a:normAutofit lnSpcReduction="10000"/>
          </a:bodyPr>
          <a:lstStyle/>
          <a:p>
            <a:pPr marL="0" indent="0"/>
            <a:r>
              <a:rPr lang="en-US" sz="2400" dirty="0"/>
              <a:t>Be good at identifying problems</a:t>
            </a:r>
          </a:p>
          <a:p>
            <a:endParaRPr lang="en-US" sz="2400" dirty="0"/>
          </a:p>
        </p:txBody>
      </p:sp>
      <p:sp>
        <p:nvSpPr>
          <p:cNvPr id="7" name="Arc 6">
            <a:extLst>
              <a:ext uri="{FF2B5EF4-FFF2-40B4-BE49-F238E27FC236}">
                <a16:creationId xmlns:a16="http://schemas.microsoft.com/office/drawing/2014/main" id="{091B2689-EDA1-4C1A-BD7D-6A311E8B8251}"/>
              </a:ext>
            </a:extLst>
          </p:cNvPr>
          <p:cNvSpPr/>
          <p:nvPr/>
        </p:nvSpPr>
        <p:spPr>
          <a:xfrm rot="7656991">
            <a:off x="1318430" y="-511057"/>
            <a:ext cx="2952517" cy="2927271"/>
          </a:xfrm>
          <a:prstGeom prst="arc">
            <a:avLst/>
          </a:prstGeom>
          <a:ln w="12700">
            <a:solidFill>
              <a:srgbClr val="1188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29749F87-57DA-4EF9-A703-72008C040843}"/>
              </a:ext>
            </a:extLst>
          </p:cNvPr>
          <p:cNvSpPr/>
          <p:nvPr/>
        </p:nvSpPr>
        <p:spPr>
          <a:xfrm rot="18048077">
            <a:off x="4347336" y="3776816"/>
            <a:ext cx="2952517" cy="2927271"/>
          </a:xfrm>
          <a:prstGeom prst="arc">
            <a:avLst/>
          </a:prstGeom>
          <a:ln w="127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67566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734714" y="571500"/>
            <a:ext cx="5419240" cy="893556"/>
          </a:xfrm>
        </p:spPr>
        <p:txBody>
          <a:bodyPr>
            <a:normAutofit/>
          </a:bodyPr>
          <a:lstStyle/>
          <a:p>
            <a:r>
              <a:rPr lang="en-US" sz="2800" b="1"/>
              <a:t>Why is mediation</a:t>
            </a:r>
            <a:r>
              <a:rPr lang="hr-BA" sz="2800" b="1"/>
              <a:t> </a:t>
            </a:r>
            <a:r>
              <a:rPr lang="en-US" sz="2800" b="1"/>
              <a:t>important? </a:t>
            </a:r>
          </a:p>
          <a:p>
            <a:endParaRPr lang="en-US" sz="2800" b="1"/>
          </a:p>
          <a:p>
            <a:endParaRPr lang="en-US" sz="2800" b="1"/>
          </a:p>
        </p:txBody>
      </p:sp>
      <p:pic>
        <p:nvPicPr>
          <p:cNvPr id="8" name="Picture Placeholder 7"/>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Rectangle 5"/>
          <p:cNvSpPr/>
          <p:nvPr/>
        </p:nvSpPr>
        <p:spPr>
          <a:xfrm>
            <a:off x="676760" y="1636506"/>
            <a:ext cx="5419240" cy="3046988"/>
          </a:xfrm>
          <a:prstGeom prst="rect">
            <a:avLst/>
          </a:prstGeom>
        </p:spPr>
        <p:txBody>
          <a:bodyPr wrap="square">
            <a:spAutoFit/>
          </a:bodyPr>
          <a:lstStyle/>
          <a:p>
            <a:pPr marL="342900" indent="-342900">
              <a:buFont typeface="Wingdings" panose="05000000000000000000" pitchFamily="2" charset="2"/>
              <a:buChar char="ü"/>
            </a:pPr>
            <a:r>
              <a:rPr lang="hr-BA" sz="2400" dirty="0">
                <a:solidFill>
                  <a:schemeClr val="bg1"/>
                </a:solidFill>
              </a:rPr>
              <a:t>C</a:t>
            </a:r>
            <a:r>
              <a:rPr lang="en-GB" sz="2400" dirty="0">
                <a:solidFill>
                  <a:schemeClr val="bg1"/>
                </a:solidFill>
              </a:rPr>
              <a:t>hange in attitude toward conflicts</a:t>
            </a:r>
            <a:endParaRPr lang="hr-BA" sz="2400" dirty="0">
              <a:solidFill>
                <a:schemeClr val="bg1"/>
              </a:solidFill>
            </a:endParaRPr>
          </a:p>
          <a:p>
            <a:pPr marL="342900" indent="-342900">
              <a:buFont typeface="Wingdings" panose="05000000000000000000" pitchFamily="2" charset="2"/>
              <a:buChar char="ü"/>
            </a:pPr>
            <a:r>
              <a:rPr lang="hr-BA" sz="2400" dirty="0">
                <a:solidFill>
                  <a:schemeClr val="bg1"/>
                </a:solidFill>
              </a:rPr>
              <a:t>Improved perspective for t</a:t>
            </a:r>
            <a:r>
              <a:rPr lang="en-GB" sz="2400" dirty="0">
                <a:solidFill>
                  <a:schemeClr val="bg1"/>
                </a:solidFill>
              </a:rPr>
              <a:t>hose involved</a:t>
            </a:r>
            <a:endParaRPr lang="hr-BA" sz="2400" dirty="0">
              <a:solidFill>
                <a:schemeClr val="bg1"/>
              </a:solidFill>
            </a:endParaRPr>
          </a:p>
          <a:p>
            <a:pPr marL="342900" indent="-342900">
              <a:buFont typeface="Wingdings" panose="05000000000000000000" pitchFamily="2" charset="2"/>
              <a:buChar char="ü"/>
            </a:pPr>
            <a:r>
              <a:rPr lang="hr-BA" sz="2400" dirty="0">
                <a:solidFill>
                  <a:schemeClr val="bg1"/>
                </a:solidFill>
              </a:rPr>
              <a:t>D</a:t>
            </a:r>
            <a:r>
              <a:rPr lang="en-GB" sz="2400" dirty="0">
                <a:solidFill>
                  <a:schemeClr val="bg1"/>
                </a:solidFill>
              </a:rPr>
              <a:t>evelop</a:t>
            </a:r>
            <a:r>
              <a:rPr lang="hr-BA" sz="2400" dirty="0">
                <a:solidFill>
                  <a:schemeClr val="bg1"/>
                </a:solidFill>
              </a:rPr>
              <a:t>ment of</a:t>
            </a:r>
            <a:r>
              <a:rPr lang="en-GB" sz="2400" dirty="0">
                <a:solidFill>
                  <a:schemeClr val="bg1"/>
                </a:solidFill>
              </a:rPr>
              <a:t> leadership skills</a:t>
            </a:r>
            <a:endParaRPr lang="hr-BA" sz="2400" dirty="0">
              <a:solidFill>
                <a:schemeClr val="bg1"/>
              </a:solidFill>
            </a:endParaRPr>
          </a:p>
          <a:p>
            <a:pPr marL="342900" indent="-342900">
              <a:buFont typeface="Wingdings" panose="05000000000000000000" pitchFamily="2" charset="2"/>
              <a:buChar char="ü"/>
            </a:pPr>
            <a:r>
              <a:rPr lang="hr-BA" sz="2400" dirty="0">
                <a:solidFill>
                  <a:schemeClr val="bg1"/>
                </a:solidFill>
              </a:rPr>
              <a:t>T</a:t>
            </a:r>
            <a:r>
              <a:rPr lang="en-GB" sz="2400" dirty="0">
                <a:solidFill>
                  <a:schemeClr val="bg1"/>
                </a:solidFill>
              </a:rPr>
              <a:t>olera</a:t>
            </a:r>
            <a:r>
              <a:rPr lang="hr-BA" sz="2400" dirty="0">
                <a:solidFill>
                  <a:schemeClr val="bg1"/>
                </a:solidFill>
              </a:rPr>
              <a:t>nce of</a:t>
            </a:r>
            <a:r>
              <a:rPr lang="en-GB" sz="2400" dirty="0">
                <a:solidFill>
                  <a:schemeClr val="bg1"/>
                </a:solidFill>
              </a:rPr>
              <a:t> alternative points of view</a:t>
            </a:r>
            <a:endParaRPr lang="hr-BA" sz="2400" dirty="0">
              <a:solidFill>
                <a:schemeClr val="bg1"/>
              </a:solidFill>
            </a:endParaRPr>
          </a:p>
          <a:p>
            <a:pPr marL="342900" indent="-342900">
              <a:buFont typeface="Wingdings" panose="05000000000000000000" pitchFamily="2" charset="2"/>
              <a:buChar char="ü"/>
            </a:pPr>
            <a:r>
              <a:rPr lang="hr-BA" sz="2400" dirty="0">
                <a:solidFill>
                  <a:schemeClr val="bg1"/>
                </a:solidFill>
              </a:rPr>
              <a:t>Development of constructive responses to </a:t>
            </a:r>
            <a:r>
              <a:rPr lang="en-GB" sz="2400" dirty="0">
                <a:solidFill>
                  <a:schemeClr val="bg1"/>
                </a:solidFill>
              </a:rPr>
              <a:t>frustrating circumstances</a:t>
            </a:r>
            <a:endParaRPr lang="hr-BA" sz="2400" dirty="0">
              <a:solidFill>
                <a:schemeClr val="bg1"/>
              </a:solidFill>
            </a:endParaRPr>
          </a:p>
          <a:p>
            <a:pPr marL="342900" indent="-342900">
              <a:buFont typeface="Wingdings" panose="05000000000000000000" pitchFamily="2" charset="2"/>
              <a:buChar char="ü"/>
            </a:pPr>
            <a:r>
              <a:rPr lang="hr-BA" sz="2400" dirty="0">
                <a:solidFill>
                  <a:schemeClr val="bg1"/>
                </a:solidFill>
              </a:rPr>
              <a:t>Improvement of </a:t>
            </a:r>
            <a:r>
              <a:rPr lang="en-GB" sz="2400" dirty="0">
                <a:solidFill>
                  <a:schemeClr val="bg1"/>
                </a:solidFill>
              </a:rPr>
              <a:t>problem-solving skills</a:t>
            </a:r>
          </a:p>
        </p:txBody>
      </p:sp>
      <p:sp>
        <p:nvSpPr>
          <p:cNvPr id="7" name="Rectangle 6"/>
          <p:cNvSpPr/>
          <p:nvPr/>
        </p:nvSpPr>
        <p:spPr>
          <a:xfrm>
            <a:off x="676760" y="5463597"/>
            <a:ext cx="5564883" cy="253916"/>
          </a:xfrm>
          <a:prstGeom prst="rect">
            <a:avLst/>
          </a:prstGeom>
        </p:spPr>
        <p:txBody>
          <a:bodyPr wrap="square">
            <a:spAutoFit/>
          </a:bodyPr>
          <a:lstStyle/>
          <a:p>
            <a:r>
              <a:rPr lang="en-GB" sz="1050">
                <a:solidFill>
                  <a:srgbClr val="92D050"/>
                </a:solidFill>
              </a:rPr>
              <a:t>Adapted from</a:t>
            </a:r>
            <a:r>
              <a:rPr lang="bs-Latn-BA" sz="1050">
                <a:solidFill>
                  <a:srgbClr val="92D050"/>
                </a:solidFill>
              </a:rPr>
              <a:t> source:</a:t>
            </a:r>
            <a:r>
              <a:rPr lang="en-GB" sz="1050">
                <a:solidFill>
                  <a:srgbClr val="92D050"/>
                </a:solidFill>
              </a:rPr>
              <a:t> </a:t>
            </a:r>
            <a:r>
              <a:rPr lang="en-GB" sz="1050">
                <a:hlinkClick r:id="rId3"/>
              </a:rPr>
              <a:t>https://k12engagement.unl.edu/strategy-briefs/Peer%20Mediation_0.pdf  </a:t>
            </a:r>
            <a:endParaRPr lang="en-GB" sz="1050"/>
          </a:p>
        </p:txBody>
      </p:sp>
    </p:spTree>
    <p:extLst>
      <p:ext uri="{BB962C8B-B14F-4D97-AF65-F5344CB8AC3E}">
        <p14:creationId xmlns:p14="http://schemas.microsoft.com/office/powerpoint/2010/main" val="32014519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75">
            <a:extLst>
              <a:ext uri="{FF2B5EF4-FFF2-40B4-BE49-F238E27FC236}">
                <a16:creationId xmlns:a16="http://schemas.microsoft.com/office/drawing/2014/main" id="{DC71EDCA-9721-4946-8C88-80B045A07F0F}"/>
              </a:ext>
            </a:extLst>
          </p:cNvPr>
          <p:cNvSpPr>
            <a:spLocks noChangeArrowheads="1"/>
          </p:cNvSpPr>
          <p:nvPr/>
        </p:nvSpPr>
        <p:spPr bwMode="auto">
          <a:xfrm>
            <a:off x="3234911" y="3418760"/>
            <a:ext cx="183788" cy="183788"/>
          </a:xfrm>
          <a:custGeom>
            <a:avLst/>
            <a:gdLst>
              <a:gd name="T0" fmla="*/ 172 w 344"/>
              <a:gd name="T1" fmla="*/ 343 h 344"/>
              <a:gd name="T2" fmla="*/ 172 w 344"/>
              <a:gd name="T3" fmla="*/ 343 h 344"/>
              <a:gd name="T4" fmla="*/ 0 w 344"/>
              <a:gd name="T5" fmla="*/ 171 h 344"/>
              <a:gd name="T6" fmla="*/ 172 w 344"/>
              <a:gd name="T7" fmla="*/ 0 h 344"/>
              <a:gd name="T8" fmla="*/ 343 w 344"/>
              <a:gd name="T9" fmla="*/ 171 h 344"/>
              <a:gd name="T10" fmla="*/ 172 w 344"/>
              <a:gd name="T11" fmla="*/ 343 h 344"/>
              <a:gd name="T12" fmla="*/ 172 w 344"/>
              <a:gd name="T13" fmla="*/ 63 h 344"/>
              <a:gd name="T14" fmla="*/ 172 w 344"/>
              <a:gd name="T15" fmla="*/ 63 h 344"/>
              <a:gd name="T16" fmla="*/ 63 w 344"/>
              <a:gd name="T17" fmla="*/ 171 h 344"/>
              <a:gd name="T18" fmla="*/ 172 w 344"/>
              <a:gd name="T19" fmla="*/ 280 h 344"/>
              <a:gd name="T20" fmla="*/ 280 w 344"/>
              <a:gd name="T21" fmla="*/ 171 h 344"/>
              <a:gd name="T22" fmla="*/ 172 w 344"/>
              <a:gd name="T23" fmla="*/ 6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344">
                <a:moveTo>
                  <a:pt x="172" y="343"/>
                </a:moveTo>
                <a:lnTo>
                  <a:pt x="172" y="343"/>
                </a:lnTo>
                <a:cubicBezTo>
                  <a:pt x="81" y="343"/>
                  <a:pt x="0" y="262"/>
                  <a:pt x="0" y="171"/>
                </a:cubicBezTo>
                <a:cubicBezTo>
                  <a:pt x="0" y="72"/>
                  <a:pt x="81" y="0"/>
                  <a:pt x="172" y="0"/>
                </a:cubicBezTo>
                <a:cubicBezTo>
                  <a:pt x="262" y="0"/>
                  <a:pt x="343" y="72"/>
                  <a:pt x="343" y="171"/>
                </a:cubicBezTo>
                <a:cubicBezTo>
                  <a:pt x="343" y="262"/>
                  <a:pt x="262" y="343"/>
                  <a:pt x="172" y="343"/>
                </a:cubicBezTo>
                <a:close/>
                <a:moveTo>
                  <a:pt x="172" y="63"/>
                </a:moveTo>
                <a:lnTo>
                  <a:pt x="172" y="63"/>
                </a:lnTo>
                <a:cubicBezTo>
                  <a:pt x="109" y="63"/>
                  <a:pt x="63" y="108"/>
                  <a:pt x="63" y="171"/>
                </a:cubicBezTo>
                <a:cubicBezTo>
                  <a:pt x="63" y="235"/>
                  <a:pt x="109" y="280"/>
                  <a:pt x="172" y="280"/>
                </a:cubicBezTo>
                <a:cubicBezTo>
                  <a:pt x="235" y="280"/>
                  <a:pt x="280" y="235"/>
                  <a:pt x="280" y="171"/>
                </a:cubicBezTo>
                <a:cubicBezTo>
                  <a:pt x="280" y="108"/>
                  <a:pt x="235" y="63"/>
                  <a:pt x="172" y="63"/>
                </a:cubicBezTo>
                <a:close/>
              </a:path>
            </a:pathLst>
          </a:custGeom>
          <a:solidFill>
            <a:schemeClr val="bg1"/>
          </a:solidFill>
          <a:ln>
            <a:noFill/>
          </a:ln>
          <a:effectLst/>
        </p:spPr>
        <p:txBody>
          <a:bodyPr wrap="none" anchor="ctr"/>
          <a:lstStyle/>
          <a:p>
            <a:endParaRPr lang="en-US"/>
          </a:p>
        </p:txBody>
      </p:sp>
      <p:sp>
        <p:nvSpPr>
          <p:cNvPr id="13" name="Freeform 376">
            <a:extLst>
              <a:ext uri="{FF2B5EF4-FFF2-40B4-BE49-F238E27FC236}">
                <a16:creationId xmlns:a16="http://schemas.microsoft.com/office/drawing/2014/main" id="{D90E9C36-36FC-3341-8A16-F62ACD221732}"/>
              </a:ext>
            </a:extLst>
          </p:cNvPr>
          <p:cNvSpPr>
            <a:spLocks noChangeArrowheads="1"/>
          </p:cNvSpPr>
          <p:nvPr/>
        </p:nvSpPr>
        <p:spPr bwMode="auto">
          <a:xfrm>
            <a:off x="3171292" y="3616685"/>
            <a:ext cx="308670" cy="174363"/>
          </a:xfrm>
          <a:custGeom>
            <a:avLst/>
            <a:gdLst>
              <a:gd name="T0" fmla="*/ 551 w 579"/>
              <a:gd name="T1" fmla="*/ 326 h 327"/>
              <a:gd name="T2" fmla="*/ 551 w 579"/>
              <a:gd name="T3" fmla="*/ 326 h 327"/>
              <a:gd name="T4" fmla="*/ 27 w 579"/>
              <a:gd name="T5" fmla="*/ 326 h 327"/>
              <a:gd name="T6" fmla="*/ 0 w 579"/>
              <a:gd name="T7" fmla="*/ 298 h 327"/>
              <a:gd name="T8" fmla="*/ 0 w 579"/>
              <a:gd name="T9" fmla="*/ 181 h 327"/>
              <a:gd name="T10" fmla="*/ 54 w 579"/>
              <a:gd name="T11" fmla="*/ 73 h 327"/>
              <a:gd name="T12" fmla="*/ 289 w 579"/>
              <a:gd name="T13" fmla="*/ 0 h 327"/>
              <a:gd name="T14" fmla="*/ 524 w 579"/>
              <a:gd name="T15" fmla="*/ 73 h 327"/>
              <a:gd name="T16" fmla="*/ 578 w 579"/>
              <a:gd name="T17" fmla="*/ 172 h 327"/>
              <a:gd name="T18" fmla="*/ 578 w 579"/>
              <a:gd name="T19" fmla="*/ 298 h 327"/>
              <a:gd name="T20" fmla="*/ 551 w 579"/>
              <a:gd name="T21" fmla="*/ 326 h 327"/>
              <a:gd name="T22" fmla="*/ 63 w 579"/>
              <a:gd name="T23" fmla="*/ 271 h 327"/>
              <a:gd name="T24" fmla="*/ 63 w 579"/>
              <a:gd name="T25" fmla="*/ 271 h 327"/>
              <a:gd name="T26" fmla="*/ 515 w 579"/>
              <a:gd name="T27" fmla="*/ 271 h 327"/>
              <a:gd name="T28" fmla="*/ 515 w 579"/>
              <a:gd name="T29" fmla="*/ 181 h 327"/>
              <a:gd name="T30" fmla="*/ 487 w 579"/>
              <a:gd name="T31" fmla="*/ 127 h 327"/>
              <a:gd name="T32" fmla="*/ 289 w 579"/>
              <a:gd name="T33" fmla="*/ 64 h 327"/>
              <a:gd name="T34" fmla="*/ 90 w 579"/>
              <a:gd name="T35" fmla="*/ 127 h 327"/>
              <a:gd name="T36" fmla="*/ 63 w 579"/>
              <a:gd name="T37" fmla="*/ 181 h 327"/>
              <a:gd name="T38" fmla="*/ 63 w 579"/>
              <a:gd name="T39" fmla="*/ 2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9" h="327">
                <a:moveTo>
                  <a:pt x="551" y="326"/>
                </a:moveTo>
                <a:lnTo>
                  <a:pt x="551" y="326"/>
                </a:lnTo>
                <a:cubicBezTo>
                  <a:pt x="27" y="326"/>
                  <a:pt x="27" y="326"/>
                  <a:pt x="27" y="326"/>
                </a:cubicBezTo>
                <a:cubicBezTo>
                  <a:pt x="9" y="326"/>
                  <a:pt x="0" y="317"/>
                  <a:pt x="0" y="298"/>
                </a:cubicBezTo>
                <a:cubicBezTo>
                  <a:pt x="0" y="181"/>
                  <a:pt x="0" y="181"/>
                  <a:pt x="0" y="181"/>
                </a:cubicBezTo>
                <a:cubicBezTo>
                  <a:pt x="0" y="136"/>
                  <a:pt x="18" y="99"/>
                  <a:pt x="54" y="73"/>
                </a:cubicBezTo>
                <a:cubicBezTo>
                  <a:pt x="117" y="27"/>
                  <a:pt x="198" y="0"/>
                  <a:pt x="289" y="0"/>
                </a:cubicBezTo>
                <a:cubicBezTo>
                  <a:pt x="379" y="0"/>
                  <a:pt x="460" y="27"/>
                  <a:pt x="524" y="73"/>
                </a:cubicBezTo>
                <a:cubicBezTo>
                  <a:pt x="560" y="99"/>
                  <a:pt x="578" y="136"/>
                  <a:pt x="578" y="172"/>
                </a:cubicBezTo>
                <a:cubicBezTo>
                  <a:pt x="578" y="208"/>
                  <a:pt x="578" y="253"/>
                  <a:pt x="578" y="298"/>
                </a:cubicBezTo>
                <a:cubicBezTo>
                  <a:pt x="578" y="317"/>
                  <a:pt x="569" y="326"/>
                  <a:pt x="551" y="326"/>
                </a:cubicBezTo>
                <a:close/>
                <a:moveTo>
                  <a:pt x="63" y="271"/>
                </a:moveTo>
                <a:lnTo>
                  <a:pt x="63" y="271"/>
                </a:lnTo>
                <a:cubicBezTo>
                  <a:pt x="515" y="271"/>
                  <a:pt x="515" y="271"/>
                  <a:pt x="515" y="271"/>
                </a:cubicBezTo>
                <a:cubicBezTo>
                  <a:pt x="515" y="235"/>
                  <a:pt x="515" y="199"/>
                  <a:pt x="515" y="181"/>
                </a:cubicBezTo>
                <a:cubicBezTo>
                  <a:pt x="515" y="154"/>
                  <a:pt x="506" y="136"/>
                  <a:pt x="487" y="127"/>
                </a:cubicBezTo>
                <a:cubicBezTo>
                  <a:pt x="433" y="82"/>
                  <a:pt x="361" y="64"/>
                  <a:pt x="289" y="64"/>
                </a:cubicBezTo>
                <a:cubicBezTo>
                  <a:pt x="217" y="64"/>
                  <a:pt x="144" y="82"/>
                  <a:pt x="90" y="127"/>
                </a:cubicBezTo>
                <a:cubicBezTo>
                  <a:pt x="72" y="136"/>
                  <a:pt x="63" y="154"/>
                  <a:pt x="63" y="181"/>
                </a:cubicBezTo>
                <a:lnTo>
                  <a:pt x="63" y="271"/>
                </a:lnTo>
                <a:close/>
              </a:path>
            </a:pathLst>
          </a:custGeom>
          <a:solidFill>
            <a:schemeClr val="bg1"/>
          </a:solidFill>
          <a:ln>
            <a:noFill/>
          </a:ln>
          <a:effectLst/>
        </p:spPr>
        <p:txBody>
          <a:bodyPr wrap="none" anchor="ctr"/>
          <a:lstStyle/>
          <a:p>
            <a:endParaRPr lang="en-US"/>
          </a:p>
        </p:txBody>
      </p:sp>
      <p:sp>
        <p:nvSpPr>
          <p:cNvPr id="14" name="Freeform 377">
            <a:extLst>
              <a:ext uri="{FF2B5EF4-FFF2-40B4-BE49-F238E27FC236}">
                <a16:creationId xmlns:a16="http://schemas.microsoft.com/office/drawing/2014/main" id="{8679CA64-CD5A-3147-BC32-796EFDD5747F}"/>
              </a:ext>
            </a:extLst>
          </p:cNvPr>
          <p:cNvSpPr>
            <a:spLocks noChangeArrowheads="1"/>
          </p:cNvSpPr>
          <p:nvPr/>
        </p:nvSpPr>
        <p:spPr bwMode="auto">
          <a:xfrm>
            <a:off x="3446974" y="3451747"/>
            <a:ext cx="150801" cy="150801"/>
          </a:xfrm>
          <a:custGeom>
            <a:avLst/>
            <a:gdLst>
              <a:gd name="T0" fmla="*/ 144 w 281"/>
              <a:gd name="T1" fmla="*/ 280 h 281"/>
              <a:gd name="T2" fmla="*/ 144 w 281"/>
              <a:gd name="T3" fmla="*/ 280 h 281"/>
              <a:gd name="T4" fmla="*/ 0 w 281"/>
              <a:gd name="T5" fmla="*/ 136 h 281"/>
              <a:gd name="T6" fmla="*/ 144 w 281"/>
              <a:gd name="T7" fmla="*/ 0 h 281"/>
              <a:gd name="T8" fmla="*/ 280 w 281"/>
              <a:gd name="T9" fmla="*/ 136 h 281"/>
              <a:gd name="T10" fmla="*/ 144 w 281"/>
              <a:gd name="T11" fmla="*/ 280 h 281"/>
              <a:gd name="T12" fmla="*/ 144 w 281"/>
              <a:gd name="T13" fmla="*/ 54 h 281"/>
              <a:gd name="T14" fmla="*/ 144 w 281"/>
              <a:gd name="T15" fmla="*/ 54 h 281"/>
              <a:gd name="T16" fmla="*/ 54 w 281"/>
              <a:gd name="T17" fmla="*/ 136 h 281"/>
              <a:gd name="T18" fmla="*/ 144 w 281"/>
              <a:gd name="T19" fmla="*/ 226 h 281"/>
              <a:gd name="T20" fmla="*/ 225 w 281"/>
              <a:gd name="T21" fmla="*/ 136 h 281"/>
              <a:gd name="T22" fmla="*/ 144 w 281"/>
              <a:gd name="T23" fmla="*/ 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81">
                <a:moveTo>
                  <a:pt x="144" y="280"/>
                </a:moveTo>
                <a:lnTo>
                  <a:pt x="144" y="280"/>
                </a:lnTo>
                <a:cubicBezTo>
                  <a:pt x="63" y="280"/>
                  <a:pt x="0" y="217"/>
                  <a:pt x="0" y="136"/>
                </a:cubicBezTo>
                <a:cubicBezTo>
                  <a:pt x="0" y="63"/>
                  <a:pt x="63" y="0"/>
                  <a:pt x="144" y="0"/>
                </a:cubicBezTo>
                <a:cubicBezTo>
                  <a:pt x="217" y="0"/>
                  <a:pt x="280" y="63"/>
                  <a:pt x="280" y="136"/>
                </a:cubicBezTo>
                <a:cubicBezTo>
                  <a:pt x="280" y="217"/>
                  <a:pt x="217" y="280"/>
                  <a:pt x="144" y="280"/>
                </a:cubicBezTo>
                <a:close/>
                <a:moveTo>
                  <a:pt x="144" y="54"/>
                </a:moveTo>
                <a:lnTo>
                  <a:pt x="144" y="54"/>
                </a:lnTo>
                <a:cubicBezTo>
                  <a:pt x="90" y="54"/>
                  <a:pt x="54" y="90"/>
                  <a:pt x="54" y="136"/>
                </a:cubicBezTo>
                <a:cubicBezTo>
                  <a:pt x="54" y="181"/>
                  <a:pt x="90" y="226"/>
                  <a:pt x="144" y="226"/>
                </a:cubicBezTo>
                <a:cubicBezTo>
                  <a:pt x="189" y="226"/>
                  <a:pt x="225" y="181"/>
                  <a:pt x="225" y="136"/>
                </a:cubicBezTo>
                <a:cubicBezTo>
                  <a:pt x="225" y="90"/>
                  <a:pt x="189" y="54"/>
                  <a:pt x="144" y="54"/>
                </a:cubicBezTo>
                <a:close/>
              </a:path>
            </a:pathLst>
          </a:custGeom>
          <a:solidFill>
            <a:schemeClr val="bg1"/>
          </a:solidFill>
          <a:ln>
            <a:noFill/>
          </a:ln>
          <a:effectLst/>
        </p:spPr>
        <p:txBody>
          <a:bodyPr wrap="none" anchor="ctr"/>
          <a:lstStyle/>
          <a:p>
            <a:endParaRPr lang="en-US"/>
          </a:p>
        </p:txBody>
      </p:sp>
      <p:sp>
        <p:nvSpPr>
          <p:cNvPr id="15" name="Freeform 378">
            <a:extLst>
              <a:ext uri="{FF2B5EF4-FFF2-40B4-BE49-F238E27FC236}">
                <a16:creationId xmlns:a16="http://schemas.microsoft.com/office/drawing/2014/main" id="{4483E2C4-942A-C146-9A88-4097985C350B}"/>
              </a:ext>
            </a:extLst>
          </p:cNvPr>
          <p:cNvSpPr>
            <a:spLocks noChangeArrowheads="1"/>
          </p:cNvSpPr>
          <p:nvPr/>
        </p:nvSpPr>
        <p:spPr bwMode="auto">
          <a:xfrm>
            <a:off x="3465825" y="3626110"/>
            <a:ext cx="197925" cy="160225"/>
          </a:xfrm>
          <a:custGeom>
            <a:avLst/>
            <a:gdLst>
              <a:gd name="T0" fmla="*/ 343 w 371"/>
              <a:gd name="T1" fmla="*/ 299 h 300"/>
              <a:gd name="T2" fmla="*/ 343 w 371"/>
              <a:gd name="T3" fmla="*/ 299 h 300"/>
              <a:gd name="T4" fmla="*/ 108 w 371"/>
              <a:gd name="T5" fmla="*/ 299 h 300"/>
              <a:gd name="T6" fmla="*/ 81 w 371"/>
              <a:gd name="T7" fmla="*/ 262 h 300"/>
              <a:gd name="T8" fmla="*/ 108 w 371"/>
              <a:gd name="T9" fmla="*/ 235 h 300"/>
              <a:gd name="T10" fmla="*/ 307 w 371"/>
              <a:gd name="T11" fmla="*/ 235 h 300"/>
              <a:gd name="T12" fmla="*/ 307 w 371"/>
              <a:gd name="T13" fmla="*/ 154 h 300"/>
              <a:gd name="T14" fmla="*/ 289 w 371"/>
              <a:gd name="T15" fmla="*/ 109 h 300"/>
              <a:gd name="T16" fmla="*/ 108 w 371"/>
              <a:gd name="T17" fmla="*/ 55 h 300"/>
              <a:gd name="T18" fmla="*/ 36 w 371"/>
              <a:gd name="T19" fmla="*/ 64 h 300"/>
              <a:gd name="T20" fmla="*/ 0 w 371"/>
              <a:gd name="T21" fmla="*/ 46 h 300"/>
              <a:gd name="T22" fmla="*/ 27 w 371"/>
              <a:gd name="T23" fmla="*/ 9 h 300"/>
              <a:gd name="T24" fmla="*/ 108 w 371"/>
              <a:gd name="T25" fmla="*/ 0 h 300"/>
              <a:gd name="T26" fmla="*/ 325 w 371"/>
              <a:gd name="T27" fmla="*/ 64 h 300"/>
              <a:gd name="T28" fmla="*/ 370 w 371"/>
              <a:gd name="T29" fmla="*/ 154 h 300"/>
              <a:gd name="T30" fmla="*/ 370 w 371"/>
              <a:gd name="T31" fmla="*/ 262 h 300"/>
              <a:gd name="T32" fmla="*/ 343 w 371"/>
              <a:gd name="T33"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300">
                <a:moveTo>
                  <a:pt x="343" y="299"/>
                </a:moveTo>
                <a:lnTo>
                  <a:pt x="343" y="299"/>
                </a:lnTo>
                <a:cubicBezTo>
                  <a:pt x="108" y="299"/>
                  <a:pt x="108" y="299"/>
                  <a:pt x="108" y="299"/>
                </a:cubicBezTo>
                <a:cubicBezTo>
                  <a:pt x="90" y="299"/>
                  <a:pt x="81" y="280"/>
                  <a:pt x="81" y="262"/>
                </a:cubicBezTo>
                <a:cubicBezTo>
                  <a:pt x="81" y="244"/>
                  <a:pt x="90" y="235"/>
                  <a:pt x="108" y="235"/>
                </a:cubicBezTo>
                <a:cubicBezTo>
                  <a:pt x="307" y="235"/>
                  <a:pt x="307" y="235"/>
                  <a:pt x="307" y="235"/>
                </a:cubicBezTo>
                <a:cubicBezTo>
                  <a:pt x="307" y="208"/>
                  <a:pt x="307" y="181"/>
                  <a:pt x="307" y="154"/>
                </a:cubicBezTo>
                <a:cubicBezTo>
                  <a:pt x="307" y="136"/>
                  <a:pt x="298" y="127"/>
                  <a:pt x="289" y="109"/>
                </a:cubicBezTo>
                <a:cubicBezTo>
                  <a:pt x="235" y="81"/>
                  <a:pt x="172" y="55"/>
                  <a:pt x="108" y="55"/>
                </a:cubicBezTo>
                <a:cubicBezTo>
                  <a:pt x="81" y="55"/>
                  <a:pt x="63" y="64"/>
                  <a:pt x="36" y="64"/>
                </a:cubicBezTo>
                <a:cubicBezTo>
                  <a:pt x="27" y="72"/>
                  <a:pt x="9" y="55"/>
                  <a:pt x="0" y="46"/>
                </a:cubicBezTo>
                <a:cubicBezTo>
                  <a:pt x="0" y="27"/>
                  <a:pt x="9" y="9"/>
                  <a:pt x="27" y="9"/>
                </a:cubicBezTo>
                <a:cubicBezTo>
                  <a:pt x="54" y="0"/>
                  <a:pt x="81" y="0"/>
                  <a:pt x="108" y="0"/>
                </a:cubicBezTo>
                <a:cubicBezTo>
                  <a:pt x="189" y="0"/>
                  <a:pt x="262" y="18"/>
                  <a:pt x="325" y="64"/>
                </a:cubicBezTo>
                <a:cubicBezTo>
                  <a:pt x="352" y="81"/>
                  <a:pt x="370" y="118"/>
                  <a:pt x="370" y="154"/>
                </a:cubicBezTo>
                <a:cubicBezTo>
                  <a:pt x="370" y="190"/>
                  <a:pt x="370" y="226"/>
                  <a:pt x="370" y="262"/>
                </a:cubicBezTo>
                <a:cubicBezTo>
                  <a:pt x="370" y="280"/>
                  <a:pt x="352" y="299"/>
                  <a:pt x="343" y="299"/>
                </a:cubicBezTo>
              </a:path>
            </a:pathLst>
          </a:custGeom>
          <a:solidFill>
            <a:schemeClr val="bg1"/>
          </a:solidFill>
          <a:ln>
            <a:noFill/>
          </a:ln>
          <a:effectLst/>
        </p:spPr>
        <p:txBody>
          <a:bodyPr wrap="none" anchor="ctr"/>
          <a:lstStyle/>
          <a:p>
            <a:endParaRPr lang="en-US"/>
          </a:p>
        </p:txBody>
      </p:sp>
      <p:sp>
        <p:nvSpPr>
          <p:cNvPr id="16" name="Freeform 379">
            <a:extLst>
              <a:ext uri="{FF2B5EF4-FFF2-40B4-BE49-F238E27FC236}">
                <a16:creationId xmlns:a16="http://schemas.microsoft.com/office/drawing/2014/main" id="{29AF83F2-C176-C84B-8053-AEA0530E4FEA}"/>
              </a:ext>
            </a:extLst>
          </p:cNvPr>
          <p:cNvSpPr>
            <a:spLocks noChangeArrowheads="1"/>
          </p:cNvSpPr>
          <p:nvPr/>
        </p:nvSpPr>
        <p:spPr bwMode="auto">
          <a:xfrm>
            <a:off x="5190602" y="4495568"/>
            <a:ext cx="381713" cy="516021"/>
          </a:xfrm>
          <a:custGeom>
            <a:avLst/>
            <a:gdLst>
              <a:gd name="T0" fmla="*/ 668 w 714"/>
              <a:gd name="T1" fmla="*/ 99 h 967"/>
              <a:gd name="T2" fmla="*/ 668 w 714"/>
              <a:gd name="T3" fmla="*/ 99 h 967"/>
              <a:gd name="T4" fmla="*/ 524 w 714"/>
              <a:gd name="T5" fmla="*/ 99 h 967"/>
              <a:gd name="T6" fmla="*/ 469 w 714"/>
              <a:gd name="T7" fmla="*/ 36 h 967"/>
              <a:gd name="T8" fmla="*/ 361 w 714"/>
              <a:gd name="T9" fmla="*/ 0 h 967"/>
              <a:gd name="T10" fmla="*/ 253 w 714"/>
              <a:gd name="T11" fmla="*/ 36 h 967"/>
              <a:gd name="T12" fmla="*/ 189 w 714"/>
              <a:gd name="T13" fmla="*/ 99 h 967"/>
              <a:gd name="T14" fmla="*/ 45 w 714"/>
              <a:gd name="T15" fmla="*/ 99 h 967"/>
              <a:gd name="T16" fmla="*/ 0 w 714"/>
              <a:gd name="T17" fmla="*/ 153 h 967"/>
              <a:gd name="T18" fmla="*/ 0 w 714"/>
              <a:gd name="T19" fmla="*/ 939 h 967"/>
              <a:gd name="T20" fmla="*/ 27 w 714"/>
              <a:gd name="T21" fmla="*/ 966 h 967"/>
              <a:gd name="T22" fmla="*/ 686 w 714"/>
              <a:gd name="T23" fmla="*/ 966 h 967"/>
              <a:gd name="T24" fmla="*/ 713 w 714"/>
              <a:gd name="T25" fmla="*/ 939 h 967"/>
              <a:gd name="T26" fmla="*/ 713 w 714"/>
              <a:gd name="T27" fmla="*/ 153 h 967"/>
              <a:gd name="T28" fmla="*/ 668 w 714"/>
              <a:gd name="T29" fmla="*/ 99 h 967"/>
              <a:gd name="T30" fmla="*/ 235 w 714"/>
              <a:gd name="T31" fmla="*/ 135 h 967"/>
              <a:gd name="T32" fmla="*/ 235 w 714"/>
              <a:gd name="T33" fmla="*/ 135 h 967"/>
              <a:gd name="T34" fmla="*/ 280 w 714"/>
              <a:gd name="T35" fmla="*/ 81 h 967"/>
              <a:gd name="T36" fmla="*/ 361 w 714"/>
              <a:gd name="T37" fmla="*/ 54 h 967"/>
              <a:gd name="T38" fmla="*/ 433 w 714"/>
              <a:gd name="T39" fmla="*/ 81 h 967"/>
              <a:gd name="T40" fmla="*/ 478 w 714"/>
              <a:gd name="T41" fmla="*/ 135 h 967"/>
              <a:gd name="T42" fmla="*/ 478 w 714"/>
              <a:gd name="T43" fmla="*/ 189 h 967"/>
              <a:gd name="T44" fmla="*/ 235 w 714"/>
              <a:gd name="T45" fmla="*/ 189 h 967"/>
              <a:gd name="T46" fmla="*/ 235 w 714"/>
              <a:gd name="T47" fmla="*/ 135 h 967"/>
              <a:gd name="T48" fmla="*/ 144 w 714"/>
              <a:gd name="T49" fmla="*/ 153 h 967"/>
              <a:gd name="T50" fmla="*/ 144 w 714"/>
              <a:gd name="T51" fmla="*/ 153 h 967"/>
              <a:gd name="T52" fmla="*/ 180 w 714"/>
              <a:gd name="T53" fmla="*/ 153 h 967"/>
              <a:gd name="T54" fmla="*/ 180 w 714"/>
              <a:gd name="T55" fmla="*/ 207 h 967"/>
              <a:gd name="T56" fmla="*/ 207 w 714"/>
              <a:gd name="T57" fmla="*/ 244 h 967"/>
              <a:gd name="T58" fmla="*/ 506 w 714"/>
              <a:gd name="T59" fmla="*/ 244 h 967"/>
              <a:gd name="T60" fmla="*/ 533 w 714"/>
              <a:gd name="T61" fmla="*/ 207 h 967"/>
              <a:gd name="T62" fmla="*/ 533 w 714"/>
              <a:gd name="T63" fmla="*/ 153 h 967"/>
              <a:gd name="T64" fmla="*/ 569 w 714"/>
              <a:gd name="T65" fmla="*/ 153 h 967"/>
              <a:gd name="T66" fmla="*/ 569 w 714"/>
              <a:gd name="T67" fmla="*/ 813 h 967"/>
              <a:gd name="T68" fmla="*/ 144 w 714"/>
              <a:gd name="T69" fmla="*/ 813 h 967"/>
              <a:gd name="T70" fmla="*/ 144 w 714"/>
              <a:gd name="T71" fmla="*/ 153 h 967"/>
              <a:gd name="T72" fmla="*/ 659 w 714"/>
              <a:gd name="T73" fmla="*/ 912 h 967"/>
              <a:gd name="T74" fmla="*/ 659 w 714"/>
              <a:gd name="T75" fmla="*/ 912 h 967"/>
              <a:gd name="T76" fmla="*/ 63 w 714"/>
              <a:gd name="T77" fmla="*/ 912 h 967"/>
              <a:gd name="T78" fmla="*/ 63 w 714"/>
              <a:gd name="T79" fmla="*/ 153 h 967"/>
              <a:gd name="T80" fmla="*/ 90 w 714"/>
              <a:gd name="T81" fmla="*/ 153 h 967"/>
              <a:gd name="T82" fmla="*/ 90 w 714"/>
              <a:gd name="T83" fmla="*/ 849 h 967"/>
              <a:gd name="T84" fmla="*/ 117 w 714"/>
              <a:gd name="T85" fmla="*/ 876 h 967"/>
              <a:gd name="T86" fmla="*/ 596 w 714"/>
              <a:gd name="T87" fmla="*/ 876 h 967"/>
              <a:gd name="T88" fmla="*/ 623 w 714"/>
              <a:gd name="T89" fmla="*/ 849 h 967"/>
              <a:gd name="T90" fmla="*/ 623 w 714"/>
              <a:gd name="T91" fmla="*/ 153 h 967"/>
              <a:gd name="T92" fmla="*/ 659 w 714"/>
              <a:gd name="T93" fmla="*/ 153 h 967"/>
              <a:gd name="T94" fmla="*/ 659 w 714"/>
              <a:gd name="T95" fmla="*/ 912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4" h="967">
                <a:moveTo>
                  <a:pt x="668" y="99"/>
                </a:moveTo>
                <a:lnTo>
                  <a:pt x="668" y="99"/>
                </a:lnTo>
                <a:cubicBezTo>
                  <a:pt x="524" y="99"/>
                  <a:pt x="524" y="99"/>
                  <a:pt x="524" y="99"/>
                </a:cubicBezTo>
                <a:cubicBezTo>
                  <a:pt x="514" y="72"/>
                  <a:pt x="488" y="54"/>
                  <a:pt x="469" y="36"/>
                </a:cubicBezTo>
                <a:cubicBezTo>
                  <a:pt x="433" y="9"/>
                  <a:pt x="397" y="0"/>
                  <a:pt x="361" y="0"/>
                </a:cubicBezTo>
                <a:cubicBezTo>
                  <a:pt x="316" y="0"/>
                  <a:pt x="280" y="9"/>
                  <a:pt x="253" y="36"/>
                </a:cubicBezTo>
                <a:cubicBezTo>
                  <a:pt x="225" y="54"/>
                  <a:pt x="198" y="72"/>
                  <a:pt x="189" y="99"/>
                </a:cubicBezTo>
                <a:cubicBezTo>
                  <a:pt x="45" y="99"/>
                  <a:pt x="45" y="99"/>
                  <a:pt x="45" y="99"/>
                </a:cubicBezTo>
                <a:cubicBezTo>
                  <a:pt x="18" y="99"/>
                  <a:pt x="0" y="126"/>
                  <a:pt x="0" y="153"/>
                </a:cubicBezTo>
                <a:cubicBezTo>
                  <a:pt x="0" y="939"/>
                  <a:pt x="0" y="939"/>
                  <a:pt x="0" y="939"/>
                </a:cubicBezTo>
                <a:cubicBezTo>
                  <a:pt x="0" y="957"/>
                  <a:pt x="18" y="966"/>
                  <a:pt x="27" y="966"/>
                </a:cubicBezTo>
                <a:cubicBezTo>
                  <a:pt x="686" y="966"/>
                  <a:pt x="686" y="966"/>
                  <a:pt x="686" y="966"/>
                </a:cubicBezTo>
                <a:cubicBezTo>
                  <a:pt x="695" y="966"/>
                  <a:pt x="713" y="957"/>
                  <a:pt x="713" y="939"/>
                </a:cubicBezTo>
                <a:cubicBezTo>
                  <a:pt x="713" y="153"/>
                  <a:pt x="713" y="153"/>
                  <a:pt x="713" y="153"/>
                </a:cubicBezTo>
                <a:cubicBezTo>
                  <a:pt x="713" y="126"/>
                  <a:pt x="695" y="99"/>
                  <a:pt x="668" y="99"/>
                </a:cubicBezTo>
                <a:close/>
                <a:moveTo>
                  <a:pt x="235" y="135"/>
                </a:moveTo>
                <a:lnTo>
                  <a:pt x="235" y="135"/>
                </a:lnTo>
                <a:cubicBezTo>
                  <a:pt x="244" y="108"/>
                  <a:pt x="261" y="90"/>
                  <a:pt x="280" y="81"/>
                </a:cubicBezTo>
                <a:cubicBezTo>
                  <a:pt x="307" y="63"/>
                  <a:pt x="325" y="54"/>
                  <a:pt x="361" y="54"/>
                </a:cubicBezTo>
                <a:cubicBezTo>
                  <a:pt x="388" y="54"/>
                  <a:pt x="415" y="63"/>
                  <a:pt x="433" y="81"/>
                </a:cubicBezTo>
                <a:cubicBezTo>
                  <a:pt x="451" y="90"/>
                  <a:pt x="469" y="108"/>
                  <a:pt x="478" y="135"/>
                </a:cubicBezTo>
                <a:cubicBezTo>
                  <a:pt x="478" y="189"/>
                  <a:pt x="478" y="189"/>
                  <a:pt x="478" y="189"/>
                </a:cubicBezTo>
                <a:cubicBezTo>
                  <a:pt x="235" y="189"/>
                  <a:pt x="235" y="189"/>
                  <a:pt x="235" y="189"/>
                </a:cubicBezTo>
                <a:lnTo>
                  <a:pt x="235" y="135"/>
                </a:lnTo>
                <a:close/>
                <a:moveTo>
                  <a:pt x="144" y="153"/>
                </a:moveTo>
                <a:lnTo>
                  <a:pt x="144" y="153"/>
                </a:lnTo>
                <a:cubicBezTo>
                  <a:pt x="180" y="153"/>
                  <a:pt x="180" y="153"/>
                  <a:pt x="180" y="153"/>
                </a:cubicBezTo>
                <a:cubicBezTo>
                  <a:pt x="180" y="207"/>
                  <a:pt x="180" y="207"/>
                  <a:pt x="180" y="207"/>
                </a:cubicBezTo>
                <a:cubicBezTo>
                  <a:pt x="180" y="226"/>
                  <a:pt x="189" y="244"/>
                  <a:pt x="207" y="244"/>
                </a:cubicBezTo>
                <a:cubicBezTo>
                  <a:pt x="506" y="244"/>
                  <a:pt x="506" y="244"/>
                  <a:pt x="506" y="244"/>
                </a:cubicBezTo>
                <a:cubicBezTo>
                  <a:pt x="524" y="244"/>
                  <a:pt x="533" y="226"/>
                  <a:pt x="533" y="207"/>
                </a:cubicBezTo>
                <a:cubicBezTo>
                  <a:pt x="533" y="153"/>
                  <a:pt x="533" y="153"/>
                  <a:pt x="533" y="153"/>
                </a:cubicBezTo>
                <a:cubicBezTo>
                  <a:pt x="569" y="153"/>
                  <a:pt x="569" y="153"/>
                  <a:pt x="569" y="153"/>
                </a:cubicBezTo>
                <a:cubicBezTo>
                  <a:pt x="569" y="813"/>
                  <a:pt x="569" y="813"/>
                  <a:pt x="569" y="813"/>
                </a:cubicBezTo>
                <a:cubicBezTo>
                  <a:pt x="144" y="813"/>
                  <a:pt x="144" y="813"/>
                  <a:pt x="144" y="813"/>
                </a:cubicBezTo>
                <a:lnTo>
                  <a:pt x="144" y="153"/>
                </a:lnTo>
                <a:close/>
                <a:moveTo>
                  <a:pt x="659" y="912"/>
                </a:moveTo>
                <a:lnTo>
                  <a:pt x="659" y="912"/>
                </a:lnTo>
                <a:cubicBezTo>
                  <a:pt x="63" y="912"/>
                  <a:pt x="63" y="912"/>
                  <a:pt x="63" y="912"/>
                </a:cubicBezTo>
                <a:cubicBezTo>
                  <a:pt x="63" y="153"/>
                  <a:pt x="63" y="153"/>
                  <a:pt x="63" y="153"/>
                </a:cubicBezTo>
                <a:cubicBezTo>
                  <a:pt x="90" y="153"/>
                  <a:pt x="90" y="153"/>
                  <a:pt x="90" y="153"/>
                </a:cubicBezTo>
                <a:cubicBezTo>
                  <a:pt x="90" y="849"/>
                  <a:pt x="90" y="849"/>
                  <a:pt x="90" y="849"/>
                </a:cubicBezTo>
                <a:cubicBezTo>
                  <a:pt x="90" y="858"/>
                  <a:pt x="108" y="876"/>
                  <a:pt x="117" y="876"/>
                </a:cubicBezTo>
                <a:cubicBezTo>
                  <a:pt x="596" y="876"/>
                  <a:pt x="596" y="876"/>
                  <a:pt x="596" y="876"/>
                </a:cubicBezTo>
                <a:cubicBezTo>
                  <a:pt x="614" y="876"/>
                  <a:pt x="623" y="858"/>
                  <a:pt x="623" y="849"/>
                </a:cubicBezTo>
                <a:cubicBezTo>
                  <a:pt x="623" y="153"/>
                  <a:pt x="623" y="153"/>
                  <a:pt x="623" y="153"/>
                </a:cubicBezTo>
                <a:cubicBezTo>
                  <a:pt x="659" y="153"/>
                  <a:pt x="659" y="153"/>
                  <a:pt x="659" y="153"/>
                </a:cubicBezTo>
                <a:lnTo>
                  <a:pt x="659" y="912"/>
                </a:lnTo>
                <a:close/>
              </a:path>
            </a:pathLst>
          </a:custGeom>
          <a:solidFill>
            <a:schemeClr val="bg1"/>
          </a:solidFill>
          <a:ln>
            <a:noFill/>
          </a:ln>
          <a:effectLst/>
        </p:spPr>
        <p:txBody>
          <a:bodyPr wrap="none" anchor="ctr"/>
          <a:lstStyle/>
          <a:p>
            <a:endParaRPr lang="en-US"/>
          </a:p>
        </p:txBody>
      </p:sp>
      <p:sp>
        <p:nvSpPr>
          <p:cNvPr id="17" name="Freeform 380">
            <a:extLst>
              <a:ext uri="{FF2B5EF4-FFF2-40B4-BE49-F238E27FC236}">
                <a16:creationId xmlns:a16="http://schemas.microsoft.com/office/drawing/2014/main" id="{8AAB89B6-935F-684D-B914-1CC0BC0FA3EE}"/>
              </a:ext>
            </a:extLst>
          </p:cNvPr>
          <p:cNvSpPr>
            <a:spLocks noChangeArrowheads="1"/>
          </p:cNvSpPr>
          <p:nvPr/>
        </p:nvSpPr>
        <p:spPr bwMode="auto">
          <a:xfrm>
            <a:off x="5310771" y="4658149"/>
            <a:ext cx="141376" cy="35343"/>
          </a:xfrm>
          <a:custGeom>
            <a:avLst/>
            <a:gdLst>
              <a:gd name="T0" fmla="*/ 28 w 264"/>
              <a:gd name="T1" fmla="*/ 63 h 64"/>
              <a:gd name="T2" fmla="*/ 28 w 264"/>
              <a:gd name="T3" fmla="*/ 63 h 64"/>
              <a:gd name="T4" fmla="*/ 235 w 264"/>
              <a:gd name="T5" fmla="*/ 63 h 64"/>
              <a:gd name="T6" fmla="*/ 263 w 264"/>
              <a:gd name="T7" fmla="*/ 27 h 64"/>
              <a:gd name="T8" fmla="*/ 235 w 264"/>
              <a:gd name="T9" fmla="*/ 0 h 64"/>
              <a:gd name="T10" fmla="*/ 28 w 264"/>
              <a:gd name="T11" fmla="*/ 0 h 64"/>
              <a:gd name="T12" fmla="*/ 0 w 264"/>
              <a:gd name="T13" fmla="*/ 27 h 64"/>
              <a:gd name="T14" fmla="*/ 28 w 264"/>
              <a:gd name="T15" fmla="*/ 63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64">
                <a:moveTo>
                  <a:pt x="28" y="63"/>
                </a:moveTo>
                <a:lnTo>
                  <a:pt x="28" y="63"/>
                </a:lnTo>
                <a:cubicBezTo>
                  <a:pt x="235" y="63"/>
                  <a:pt x="235" y="63"/>
                  <a:pt x="235" y="63"/>
                </a:cubicBezTo>
                <a:cubicBezTo>
                  <a:pt x="253" y="63"/>
                  <a:pt x="263" y="45"/>
                  <a:pt x="263" y="27"/>
                </a:cubicBezTo>
                <a:cubicBezTo>
                  <a:pt x="263" y="18"/>
                  <a:pt x="253" y="0"/>
                  <a:pt x="235" y="0"/>
                </a:cubicBezTo>
                <a:cubicBezTo>
                  <a:pt x="28" y="0"/>
                  <a:pt x="28" y="0"/>
                  <a:pt x="28" y="0"/>
                </a:cubicBezTo>
                <a:cubicBezTo>
                  <a:pt x="19" y="0"/>
                  <a:pt x="0" y="18"/>
                  <a:pt x="0" y="27"/>
                </a:cubicBezTo>
                <a:cubicBezTo>
                  <a:pt x="0" y="45"/>
                  <a:pt x="19" y="63"/>
                  <a:pt x="28" y="63"/>
                </a:cubicBezTo>
              </a:path>
            </a:pathLst>
          </a:custGeom>
          <a:solidFill>
            <a:schemeClr val="bg1"/>
          </a:solidFill>
          <a:ln>
            <a:noFill/>
          </a:ln>
          <a:effectLst/>
        </p:spPr>
        <p:txBody>
          <a:bodyPr wrap="none" anchor="ctr"/>
          <a:lstStyle/>
          <a:p>
            <a:endParaRPr lang="en-US"/>
          </a:p>
        </p:txBody>
      </p:sp>
      <p:sp>
        <p:nvSpPr>
          <p:cNvPr id="18" name="Freeform 381">
            <a:extLst>
              <a:ext uri="{FF2B5EF4-FFF2-40B4-BE49-F238E27FC236}">
                <a16:creationId xmlns:a16="http://schemas.microsoft.com/office/drawing/2014/main" id="{01D7CF9D-6DCB-C64B-901C-6389EF4F4EFC}"/>
              </a:ext>
            </a:extLst>
          </p:cNvPr>
          <p:cNvSpPr>
            <a:spLocks noChangeArrowheads="1"/>
          </p:cNvSpPr>
          <p:nvPr/>
        </p:nvSpPr>
        <p:spPr bwMode="auto">
          <a:xfrm>
            <a:off x="5310771" y="4740618"/>
            <a:ext cx="141376" cy="35345"/>
          </a:xfrm>
          <a:custGeom>
            <a:avLst/>
            <a:gdLst>
              <a:gd name="T0" fmla="*/ 28 w 264"/>
              <a:gd name="T1" fmla="*/ 64 h 65"/>
              <a:gd name="T2" fmla="*/ 28 w 264"/>
              <a:gd name="T3" fmla="*/ 64 h 65"/>
              <a:gd name="T4" fmla="*/ 235 w 264"/>
              <a:gd name="T5" fmla="*/ 64 h 65"/>
              <a:gd name="T6" fmla="*/ 263 w 264"/>
              <a:gd name="T7" fmla="*/ 28 h 65"/>
              <a:gd name="T8" fmla="*/ 235 w 264"/>
              <a:gd name="T9" fmla="*/ 0 h 65"/>
              <a:gd name="T10" fmla="*/ 28 w 264"/>
              <a:gd name="T11" fmla="*/ 0 h 65"/>
              <a:gd name="T12" fmla="*/ 0 w 264"/>
              <a:gd name="T13" fmla="*/ 28 h 65"/>
              <a:gd name="T14" fmla="*/ 28 w 264"/>
              <a:gd name="T15" fmla="*/ 6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65">
                <a:moveTo>
                  <a:pt x="28" y="64"/>
                </a:moveTo>
                <a:lnTo>
                  <a:pt x="28" y="64"/>
                </a:lnTo>
                <a:cubicBezTo>
                  <a:pt x="235" y="64"/>
                  <a:pt x="235" y="64"/>
                  <a:pt x="235" y="64"/>
                </a:cubicBezTo>
                <a:cubicBezTo>
                  <a:pt x="253" y="64"/>
                  <a:pt x="263" y="45"/>
                  <a:pt x="263" y="28"/>
                </a:cubicBezTo>
                <a:cubicBezTo>
                  <a:pt x="263" y="19"/>
                  <a:pt x="253" y="0"/>
                  <a:pt x="235" y="0"/>
                </a:cubicBezTo>
                <a:cubicBezTo>
                  <a:pt x="28" y="0"/>
                  <a:pt x="28" y="0"/>
                  <a:pt x="28" y="0"/>
                </a:cubicBezTo>
                <a:cubicBezTo>
                  <a:pt x="19" y="0"/>
                  <a:pt x="0" y="19"/>
                  <a:pt x="0" y="28"/>
                </a:cubicBezTo>
                <a:cubicBezTo>
                  <a:pt x="0" y="45"/>
                  <a:pt x="19" y="64"/>
                  <a:pt x="28" y="64"/>
                </a:cubicBezTo>
              </a:path>
            </a:pathLst>
          </a:custGeom>
          <a:solidFill>
            <a:schemeClr val="bg1"/>
          </a:solidFill>
          <a:ln>
            <a:noFill/>
          </a:ln>
          <a:effectLst/>
        </p:spPr>
        <p:txBody>
          <a:bodyPr wrap="none" anchor="ctr"/>
          <a:lstStyle/>
          <a:p>
            <a:endParaRPr lang="en-US"/>
          </a:p>
        </p:txBody>
      </p:sp>
      <p:sp>
        <p:nvSpPr>
          <p:cNvPr id="19" name="Freeform 382">
            <a:extLst>
              <a:ext uri="{FF2B5EF4-FFF2-40B4-BE49-F238E27FC236}">
                <a16:creationId xmlns:a16="http://schemas.microsoft.com/office/drawing/2014/main" id="{100ECC4D-1413-7944-8D94-47BC876C0735}"/>
              </a:ext>
            </a:extLst>
          </p:cNvPr>
          <p:cNvSpPr>
            <a:spLocks noChangeArrowheads="1"/>
          </p:cNvSpPr>
          <p:nvPr/>
        </p:nvSpPr>
        <p:spPr bwMode="auto">
          <a:xfrm>
            <a:off x="5310771" y="4823088"/>
            <a:ext cx="141376" cy="35343"/>
          </a:xfrm>
          <a:custGeom>
            <a:avLst/>
            <a:gdLst>
              <a:gd name="T0" fmla="*/ 28 w 264"/>
              <a:gd name="T1" fmla="*/ 63 h 64"/>
              <a:gd name="T2" fmla="*/ 28 w 264"/>
              <a:gd name="T3" fmla="*/ 63 h 64"/>
              <a:gd name="T4" fmla="*/ 235 w 264"/>
              <a:gd name="T5" fmla="*/ 63 h 64"/>
              <a:gd name="T6" fmla="*/ 263 w 264"/>
              <a:gd name="T7" fmla="*/ 36 h 64"/>
              <a:gd name="T8" fmla="*/ 235 w 264"/>
              <a:gd name="T9" fmla="*/ 0 h 64"/>
              <a:gd name="T10" fmla="*/ 28 w 264"/>
              <a:gd name="T11" fmla="*/ 0 h 64"/>
              <a:gd name="T12" fmla="*/ 0 w 264"/>
              <a:gd name="T13" fmla="*/ 36 h 64"/>
              <a:gd name="T14" fmla="*/ 28 w 264"/>
              <a:gd name="T15" fmla="*/ 63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64">
                <a:moveTo>
                  <a:pt x="28" y="63"/>
                </a:moveTo>
                <a:lnTo>
                  <a:pt x="28" y="63"/>
                </a:lnTo>
                <a:cubicBezTo>
                  <a:pt x="235" y="63"/>
                  <a:pt x="235" y="63"/>
                  <a:pt x="235" y="63"/>
                </a:cubicBezTo>
                <a:cubicBezTo>
                  <a:pt x="253" y="63"/>
                  <a:pt x="263" y="45"/>
                  <a:pt x="263" y="36"/>
                </a:cubicBezTo>
                <a:cubicBezTo>
                  <a:pt x="263" y="18"/>
                  <a:pt x="253" y="0"/>
                  <a:pt x="235" y="0"/>
                </a:cubicBezTo>
                <a:cubicBezTo>
                  <a:pt x="28" y="0"/>
                  <a:pt x="28" y="0"/>
                  <a:pt x="28" y="0"/>
                </a:cubicBezTo>
                <a:cubicBezTo>
                  <a:pt x="19" y="0"/>
                  <a:pt x="0" y="18"/>
                  <a:pt x="0" y="36"/>
                </a:cubicBezTo>
                <a:cubicBezTo>
                  <a:pt x="0" y="45"/>
                  <a:pt x="19" y="63"/>
                  <a:pt x="28" y="63"/>
                </a:cubicBezTo>
              </a:path>
            </a:pathLst>
          </a:custGeom>
          <a:solidFill>
            <a:schemeClr val="bg1"/>
          </a:solidFill>
          <a:ln>
            <a:noFill/>
          </a:ln>
          <a:effectLst/>
        </p:spPr>
        <p:txBody>
          <a:bodyPr wrap="none" anchor="ctr"/>
          <a:lstStyle/>
          <a:p>
            <a:endParaRPr lang="en-US"/>
          </a:p>
        </p:txBody>
      </p:sp>
      <p:sp>
        <p:nvSpPr>
          <p:cNvPr id="20" name="Freeform 383">
            <a:extLst>
              <a:ext uri="{FF2B5EF4-FFF2-40B4-BE49-F238E27FC236}">
                <a16:creationId xmlns:a16="http://schemas.microsoft.com/office/drawing/2014/main" id="{9B145547-6284-244E-9544-C8B2616B14F6}"/>
              </a:ext>
            </a:extLst>
          </p:cNvPr>
          <p:cNvSpPr>
            <a:spLocks noChangeArrowheads="1"/>
          </p:cNvSpPr>
          <p:nvPr/>
        </p:nvSpPr>
        <p:spPr bwMode="auto">
          <a:xfrm>
            <a:off x="6387579" y="2886246"/>
            <a:ext cx="362863" cy="386426"/>
          </a:xfrm>
          <a:custGeom>
            <a:avLst/>
            <a:gdLst>
              <a:gd name="T0" fmla="*/ 525 w 679"/>
              <a:gd name="T1" fmla="*/ 723 h 724"/>
              <a:gd name="T2" fmla="*/ 425 w 679"/>
              <a:gd name="T3" fmla="*/ 714 h 724"/>
              <a:gd name="T4" fmla="*/ 389 w 679"/>
              <a:gd name="T5" fmla="*/ 714 h 724"/>
              <a:gd name="T6" fmla="*/ 163 w 679"/>
              <a:gd name="T7" fmla="*/ 659 h 724"/>
              <a:gd name="T8" fmla="*/ 46 w 679"/>
              <a:gd name="T9" fmla="*/ 632 h 724"/>
              <a:gd name="T10" fmla="*/ 46 w 679"/>
              <a:gd name="T11" fmla="*/ 325 h 724"/>
              <a:gd name="T12" fmla="*/ 181 w 679"/>
              <a:gd name="T13" fmla="*/ 316 h 724"/>
              <a:gd name="T14" fmla="*/ 281 w 679"/>
              <a:gd name="T15" fmla="*/ 190 h 724"/>
              <a:gd name="T16" fmla="*/ 262 w 679"/>
              <a:gd name="T17" fmla="*/ 72 h 724"/>
              <a:gd name="T18" fmla="*/ 380 w 679"/>
              <a:gd name="T19" fmla="*/ 18 h 724"/>
              <a:gd name="T20" fmla="*/ 452 w 679"/>
              <a:gd name="T21" fmla="*/ 199 h 724"/>
              <a:gd name="T22" fmla="*/ 443 w 679"/>
              <a:gd name="T23" fmla="*/ 253 h 724"/>
              <a:gd name="T24" fmla="*/ 615 w 679"/>
              <a:gd name="T25" fmla="*/ 280 h 724"/>
              <a:gd name="T26" fmla="*/ 651 w 679"/>
              <a:gd name="T27" fmla="*/ 406 h 724"/>
              <a:gd name="T28" fmla="*/ 642 w 679"/>
              <a:gd name="T29" fmla="*/ 524 h 724"/>
              <a:gd name="T30" fmla="*/ 615 w 679"/>
              <a:gd name="T31" fmla="*/ 632 h 724"/>
              <a:gd name="T32" fmla="*/ 588 w 679"/>
              <a:gd name="T33" fmla="*/ 705 h 724"/>
              <a:gd name="T34" fmla="*/ 407 w 679"/>
              <a:gd name="T35" fmla="*/ 659 h 724"/>
              <a:gd name="T36" fmla="*/ 434 w 679"/>
              <a:gd name="T37" fmla="*/ 669 h 724"/>
              <a:gd name="T38" fmla="*/ 561 w 679"/>
              <a:gd name="T39" fmla="*/ 669 h 724"/>
              <a:gd name="T40" fmla="*/ 561 w 679"/>
              <a:gd name="T41" fmla="*/ 632 h 724"/>
              <a:gd name="T42" fmla="*/ 579 w 679"/>
              <a:gd name="T43" fmla="*/ 596 h 724"/>
              <a:gd name="T44" fmla="*/ 588 w 679"/>
              <a:gd name="T45" fmla="*/ 533 h 724"/>
              <a:gd name="T46" fmla="*/ 606 w 679"/>
              <a:gd name="T47" fmla="*/ 497 h 724"/>
              <a:gd name="T48" fmla="*/ 633 w 679"/>
              <a:gd name="T49" fmla="*/ 461 h 724"/>
              <a:gd name="T50" fmla="*/ 588 w 679"/>
              <a:gd name="T51" fmla="*/ 416 h 724"/>
              <a:gd name="T52" fmla="*/ 624 w 679"/>
              <a:gd name="T53" fmla="*/ 370 h 724"/>
              <a:gd name="T54" fmla="*/ 543 w 679"/>
              <a:gd name="T55" fmla="*/ 325 h 724"/>
              <a:gd name="T56" fmla="*/ 407 w 679"/>
              <a:gd name="T57" fmla="*/ 190 h 724"/>
              <a:gd name="T58" fmla="*/ 335 w 679"/>
              <a:gd name="T59" fmla="*/ 54 h 724"/>
              <a:gd name="T60" fmla="*/ 317 w 679"/>
              <a:gd name="T61" fmla="*/ 72 h 724"/>
              <a:gd name="T62" fmla="*/ 272 w 679"/>
              <a:gd name="T63" fmla="*/ 298 h 724"/>
              <a:gd name="T64" fmla="*/ 190 w 679"/>
              <a:gd name="T65" fmla="*/ 361 h 724"/>
              <a:gd name="T66" fmla="*/ 91 w 679"/>
              <a:gd name="T67" fmla="*/ 352 h 724"/>
              <a:gd name="T68" fmla="*/ 55 w 679"/>
              <a:gd name="T69" fmla="*/ 488 h 724"/>
              <a:gd name="T70" fmla="*/ 136 w 679"/>
              <a:gd name="T71" fmla="*/ 623 h 724"/>
              <a:gd name="T72" fmla="*/ 199 w 679"/>
              <a:gd name="T73" fmla="*/ 605 h 724"/>
              <a:gd name="T74" fmla="*/ 253 w 679"/>
              <a:gd name="T75" fmla="*/ 605 h 724"/>
              <a:gd name="T76" fmla="*/ 398 w 679"/>
              <a:gd name="T77" fmla="*/ 659 h 724"/>
              <a:gd name="T78" fmla="*/ 317 w 679"/>
              <a:gd name="T79" fmla="*/ 63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9" h="724">
                <a:moveTo>
                  <a:pt x="525" y="723"/>
                </a:moveTo>
                <a:lnTo>
                  <a:pt x="525" y="723"/>
                </a:lnTo>
                <a:cubicBezTo>
                  <a:pt x="515" y="723"/>
                  <a:pt x="506" y="723"/>
                  <a:pt x="506" y="723"/>
                </a:cubicBezTo>
                <a:cubicBezTo>
                  <a:pt x="470" y="723"/>
                  <a:pt x="443" y="714"/>
                  <a:pt x="425" y="714"/>
                </a:cubicBezTo>
                <a:cubicBezTo>
                  <a:pt x="416" y="714"/>
                  <a:pt x="407" y="705"/>
                  <a:pt x="398" y="714"/>
                </a:cubicBezTo>
                <a:cubicBezTo>
                  <a:pt x="398" y="714"/>
                  <a:pt x="398" y="714"/>
                  <a:pt x="389" y="714"/>
                </a:cubicBezTo>
                <a:cubicBezTo>
                  <a:pt x="353" y="714"/>
                  <a:pt x="281" y="696"/>
                  <a:pt x="226" y="650"/>
                </a:cubicBezTo>
                <a:cubicBezTo>
                  <a:pt x="217" y="650"/>
                  <a:pt x="181" y="659"/>
                  <a:pt x="163" y="659"/>
                </a:cubicBezTo>
                <a:cubicBezTo>
                  <a:pt x="163" y="659"/>
                  <a:pt x="154" y="659"/>
                  <a:pt x="145" y="669"/>
                </a:cubicBezTo>
                <a:cubicBezTo>
                  <a:pt x="109" y="678"/>
                  <a:pt x="73" y="669"/>
                  <a:pt x="46" y="632"/>
                </a:cubicBezTo>
                <a:cubicBezTo>
                  <a:pt x="19" y="605"/>
                  <a:pt x="0" y="551"/>
                  <a:pt x="0" y="488"/>
                </a:cubicBezTo>
                <a:cubicBezTo>
                  <a:pt x="0" y="397"/>
                  <a:pt x="28" y="352"/>
                  <a:pt x="46" y="325"/>
                </a:cubicBezTo>
                <a:cubicBezTo>
                  <a:pt x="64" y="316"/>
                  <a:pt x="82" y="307"/>
                  <a:pt x="100" y="307"/>
                </a:cubicBezTo>
                <a:cubicBezTo>
                  <a:pt x="181" y="316"/>
                  <a:pt x="181" y="316"/>
                  <a:pt x="181" y="316"/>
                </a:cubicBezTo>
                <a:cubicBezTo>
                  <a:pt x="199" y="307"/>
                  <a:pt x="217" y="289"/>
                  <a:pt x="235" y="262"/>
                </a:cubicBezTo>
                <a:cubicBezTo>
                  <a:pt x="281" y="208"/>
                  <a:pt x="281" y="190"/>
                  <a:pt x="281" y="190"/>
                </a:cubicBezTo>
                <a:cubicBezTo>
                  <a:pt x="281" y="117"/>
                  <a:pt x="281" y="108"/>
                  <a:pt x="272" y="90"/>
                </a:cubicBezTo>
                <a:cubicBezTo>
                  <a:pt x="272" y="81"/>
                  <a:pt x="272" y="81"/>
                  <a:pt x="262" y="72"/>
                </a:cubicBezTo>
                <a:cubicBezTo>
                  <a:pt x="262" y="45"/>
                  <a:pt x="281" y="18"/>
                  <a:pt x="308" y="9"/>
                </a:cubicBezTo>
                <a:cubicBezTo>
                  <a:pt x="335" y="0"/>
                  <a:pt x="353" y="0"/>
                  <a:pt x="380" y="18"/>
                </a:cubicBezTo>
                <a:cubicBezTo>
                  <a:pt x="407" y="27"/>
                  <a:pt x="425" y="54"/>
                  <a:pt x="443" y="99"/>
                </a:cubicBezTo>
                <a:cubicBezTo>
                  <a:pt x="461" y="117"/>
                  <a:pt x="452" y="163"/>
                  <a:pt x="452" y="199"/>
                </a:cubicBezTo>
                <a:cubicBezTo>
                  <a:pt x="443" y="208"/>
                  <a:pt x="443" y="226"/>
                  <a:pt x="443" y="235"/>
                </a:cubicBezTo>
                <a:cubicBezTo>
                  <a:pt x="443" y="253"/>
                  <a:pt x="443" y="253"/>
                  <a:pt x="443" y="253"/>
                </a:cubicBezTo>
                <a:cubicBezTo>
                  <a:pt x="479" y="280"/>
                  <a:pt x="506" y="280"/>
                  <a:pt x="543" y="280"/>
                </a:cubicBezTo>
                <a:cubicBezTo>
                  <a:pt x="561" y="280"/>
                  <a:pt x="588" y="280"/>
                  <a:pt x="615" y="280"/>
                </a:cubicBezTo>
                <a:cubicBezTo>
                  <a:pt x="651" y="289"/>
                  <a:pt x="678" y="325"/>
                  <a:pt x="669" y="370"/>
                </a:cubicBezTo>
                <a:cubicBezTo>
                  <a:pt x="669" y="388"/>
                  <a:pt x="660" y="397"/>
                  <a:pt x="651" y="406"/>
                </a:cubicBezTo>
                <a:cubicBezTo>
                  <a:pt x="669" y="425"/>
                  <a:pt x="678" y="443"/>
                  <a:pt x="678" y="461"/>
                </a:cubicBezTo>
                <a:cubicBezTo>
                  <a:pt x="678" y="497"/>
                  <a:pt x="660" y="515"/>
                  <a:pt x="642" y="524"/>
                </a:cubicBezTo>
                <a:cubicBezTo>
                  <a:pt x="651" y="542"/>
                  <a:pt x="660" y="560"/>
                  <a:pt x="651" y="587"/>
                </a:cubicBezTo>
                <a:cubicBezTo>
                  <a:pt x="651" y="605"/>
                  <a:pt x="633" y="614"/>
                  <a:pt x="615" y="632"/>
                </a:cubicBezTo>
                <a:lnTo>
                  <a:pt x="615" y="632"/>
                </a:lnTo>
                <a:cubicBezTo>
                  <a:pt x="615" y="659"/>
                  <a:pt x="615" y="687"/>
                  <a:pt x="588" y="705"/>
                </a:cubicBezTo>
                <a:cubicBezTo>
                  <a:pt x="579" y="723"/>
                  <a:pt x="552" y="723"/>
                  <a:pt x="525" y="723"/>
                </a:cubicBezTo>
                <a:close/>
                <a:moveTo>
                  <a:pt x="407" y="659"/>
                </a:moveTo>
                <a:lnTo>
                  <a:pt x="407" y="659"/>
                </a:lnTo>
                <a:cubicBezTo>
                  <a:pt x="416" y="659"/>
                  <a:pt x="425" y="659"/>
                  <a:pt x="434" y="669"/>
                </a:cubicBezTo>
                <a:cubicBezTo>
                  <a:pt x="452" y="669"/>
                  <a:pt x="479" y="678"/>
                  <a:pt x="506" y="678"/>
                </a:cubicBezTo>
                <a:cubicBezTo>
                  <a:pt x="543" y="678"/>
                  <a:pt x="552" y="678"/>
                  <a:pt x="561" y="669"/>
                </a:cubicBezTo>
                <a:cubicBezTo>
                  <a:pt x="570" y="659"/>
                  <a:pt x="570" y="650"/>
                  <a:pt x="570" y="641"/>
                </a:cubicBezTo>
                <a:cubicBezTo>
                  <a:pt x="570" y="632"/>
                  <a:pt x="561" y="632"/>
                  <a:pt x="561" y="632"/>
                </a:cubicBezTo>
                <a:cubicBezTo>
                  <a:pt x="561" y="623"/>
                  <a:pt x="552" y="614"/>
                  <a:pt x="561" y="605"/>
                </a:cubicBezTo>
                <a:cubicBezTo>
                  <a:pt x="561" y="596"/>
                  <a:pt x="570" y="596"/>
                  <a:pt x="579" y="596"/>
                </a:cubicBezTo>
                <a:cubicBezTo>
                  <a:pt x="597" y="587"/>
                  <a:pt x="606" y="578"/>
                  <a:pt x="606" y="569"/>
                </a:cubicBezTo>
                <a:cubicBezTo>
                  <a:pt x="615" y="560"/>
                  <a:pt x="597" y="542"/>
                  <a:pt x="588" y="533"/>
                </a:cubicBezTo>
                <a:cubicBezTo>
                  <a:pt x="588" y="524"/>
                  <a:pt x="588" y="515"/>
                  <a:pt x="588" y="506"/>
                </a:cubicBezTo>
                <a:cubicBezTo>
                  <a:pt x="588" y="506"/>
                  <a:pt x="597" y="497"/>
                  <a:pt x="606" y="497"/>
                </a:cubicBezTo>
                <a:lnTo>
                  <a:pt x="615" y="488"/>
                </a:lnTo>
                <a:cubicBezTo>
                  <a:pt x="624" y="479"/>
                  <a:pt x="633" y="470"/>
                  <a:pt x="633" y="461"/>
                </a:cubicBezTo>
                <a:cubicBezTo>
                  <a:pt x="633" y="461"/>
                  <a:pt x="633" y="451"/>
                  <a:pt x="597" y="434"/>
                </a:cubicBezTo>
                <a:cubicBezTo>
                  <a:pt x="597" y="425"/>
                  <a:pt x="588" y="425"/>
                  <a:pt x="588" y="416"/>
                </a:cubicBezTo>
                <a:cubicBezTo>
                  <a:pt x="588" y="406"/>
                  <a:pt x="597" y="397"/>
                  <a:pt x="597" y="388"/>
                </a:cubicBezTo>
                <a:cubicBezTo>
                  <a:pt x="606" y="388"/>
                  <a:pt x="624" y="370"/>
                  <a:pt x="624" y="370"/>
                </a:cubicBezTo>
                <a:cubicBezTo>
                  <a:pt x="624" y="334"/>
                  <a:pt x="615" y="334"/>
                  <a:pt x="606" y="325"/>
                </a:cubicBezTo>
                <a:cubicBezTo>
                  <a:pt x="579" y="325"/>
                  <a:pt x="561" y="325"/>
                  <a:pt x="543" y="325"/>
                </a:cubicBezTo>
                <a:cubicBezTo>
                  <a:pt x="497" y="325"/>
                  <a:pt x="461" y="325"/>
                  <a:pt x="416" y="289"/>
                </a:cubicBezTo>
                <a:cubicBezTo>
                  <a:pt x="389" y="271"/>
                  <a:pt x="398" y="235"/>
                  <a:pt x="407" y="190"/>
                </a:cubicBezTo>
                <a:cubicBezTo>
                  <a:pt x="407" y="163"/>
                  <a:pt x="407" y="126"/>
                  <a:pt x="407" y="117"/>
                </a:cubicBezTo>
                <a:cubicBezTo>
                  <a:pt x="380" y="72"/>
                  <a:pt x="353" y="45"/>
                  <a:pt x="335" y="54"/>
                </a:cubicBezTo>
                <a:cubicBezTo>
                  <a:pt x="317" y="54"/>
                  <a:pt x="317" y="63"/>
                  <a:pt x="317" y="63"/>
                </a:cubicBezTo>
                <a:lnTo>
                  <a:pt x="317" y="72"/>
                </a:lnTo>
                <a:cubicBezTo>
                  <a:pt x="326" y="90"/>
                  <a:pt x="326" y="108"/>
                  <a:pt x="326" y="190"/>
                </a:cubicBezTo>
                <a:cubicBezTo>
                  <a:pt x="326" y="208"/>
                  <a:pt x="326" y="226"/>
                  <a:pt x="272" y="298"/>
                </a:cubicBezTo>
                <a:cubicBezTo>
                  <a:pt x="244" y="325"/>
                  <a:pt x="208" y="352"/>
                  <a:pt x="208" y="361"/>
                </a:cubicBezTo>
                <a:cubicBezTo>
                  <a:pt x="208" y="361"/>
                  <a:pt x="199" y="361"/>
                  <a:pt x="190" y="361"/>
                </a:cubicBezTo>
                <a:cubicBezTo>
                  <a:pt x="91" y="352"/>
                  <a:pt x="91" y="352"/>
                  <a:pt x="91" y="352"/>
                </a:cubicBezTo>
                <a:lnTo>
                  <a:pt x="91" y="352"/>
                </a:lnTo>
                <a:cubicBezTo>
                  <a:pt x="91" y="352"/>
                  <a:pt x="91" y="361"/>
                  <a:pt x="82" y="361"/>
                </a:cubicBezTo>
                <a:cubicBezTo>
                  <a:pt x="73" y="370"/>
                  <a:pt x="55" y="406"/>
                  <a:pt x="55" y="488"/>
                </a:cubicBezTo>
                <a:cubicBezTo>
                  <a:pt x="55" y="542"/>
                  <a:pt x="64" y="578"/>
                  <a:pt x="82" y="605"/>
                </a:cubicBezTo>
                <a:cubicBezTo>
                  <a:pt x="91" y="623"/>
                  <a:pt x="109" y="623"/>
                  <a:pt x="136" y="623"/>
                </a:cubicBezTo>
                <a:cubicBezTo>
                  <a:pt x="136" y="614"/>
                  <a:pt x="145" y="614"/>
                  <a:pt x="154" y="614"/>
                </a:cubicBezTo>
                <a:cubicBezTo>
                  <a:pt x="163" y="614"/>
                  <a:pt x="190" y="605"/>
                  <a:pt x="199" y="605"/>
                </a:cubicBezTo>
                <a:cubicBezTo>
                  <a:pt x="208" y="605"/>
                  <a:pt x="217" y="605"/>
                  <a:pt x="226" y="596"/>
                </a:cubicBezTo>
                <a:cubicBezTo>
                  <a:pt x="235" y="596"/>
                  <a:pt x="244" y="596"/>
                  <a:pt x="253" y="605"/>
                </a:cubicBezTo>
                <a:cubicBezTo>
                  <a:pt x="281" y="632"/>
                  <a:pt x="308" y="641"/>
                  <a:pt x="335" y="650"/>
                </a:cubicBezTo>
                <a:cubicBezTo>
                  <a:pt x="362" y="659"/>
                  <a:pt x="380" y="659"/>
                  <a:pt x="398" y="659"/>
                </a:cubicBezTo>
                <a:lnTo>
                  <a:pt x="407" y="659"/>
                </a:lnTo>
                <a:close/>
                <a:moveTo>
                  <a:pt x="317" y="63"/>
                </a:moveTo>
                <a:lnTo>
                  <a:pt x="317" y="63"/>
                </a:lnTo>
                <a:close/>
              </a:path>
            </a:pathLst>
          </a:custGeom>
          <a:solidFill>
            <a:schemeClr val="bg1"/>
          </a:solidFill>
          <a:ln>
            <a:noFill/>
          </a:ln>
          <a:effectLst/>
        </p:spPr>
        <p:txBody>
          <a:bodyPr wrap="none" anchor="ctr"/>
          <a:lstStyle/>
          <a:p>
            <a:endParaRPr lang="en-US"/>
          </a:p>
        </p:txBody>
      </p:sp>
      <p:sp>
        <p:nvSpPr>
          <p:cNvPr id="21" name="Freeform 384">
            <a:extLst>
              <a:ext uri="{FF2B5EF4-FFF2-40B4-BE49-F238E27FC236}">
                <a16:creationId xmlns:a16="http://schemas.microsoft.com/office/drawing/2014/main" id="{62543110-2AC1-4F46-BE0C-2694134087CD}"/>
              </a:ext>
            </a:extLst>
          </p:cNvPr>
          <p:cNvSpPr>
            <a:spLocks noChangeArrowheads="1"/>
          </p:cNvSpPr>
          <p:nvPr/>
        </p:nvSpPr>
        <p:spPr bwMode="auto">
          <a:xfrm>
            <a:off x="7869663" y="4252874"/>
            <a:ext cx="334588" cy="334588"/>
          </a:xfrm>
          <a:custGeom>
            <a:avLst/>
            <a:gdLst>
              <a:gd name="T0" fmla="*/ 597 w 625"/>
              <a:gd name="T1" fmla="*/ 280 h 624"/>
              <a:gd name="T2" fmla="*/ 597 w 625"/>
              <a:gd name="T3" fmla="*/ 280 h 624"/>
              <a:gd name="T4" fmla="*/ 570 w 625"/>
              <a:gd name="T5" fmla="*/ 307 h 624"/>
              <a:gd name="T6" fmla="*/ 570 w 625"/>
              <a:gd name="T7" fmla="*/ 569 h 624"/>
              <a:gd name="T8" fmla="*/ 55 w 625"/>
              <a:gd name="T9" fmla="*/ 569 h 624"/>
              <a:gd name="T10" fmla="*/ 55 w 625"/>
              <a:gd name="T11" fmla="*/ 54 h 624"/>
              <a:gd name="T12" fmla="*/ 308 w 625"/>
              <a:gd name="T13" fmla="*/ 54 h 624"/>
              <a:gd name="T14" fmla="*/ 335 w 625"/>
              <a:gd name="T15" fmla="*/ 27 h 624"/>
              <a:gd name="T16" fmla="*/ 308 w 625"/>
              <a:gd name="T17" fmla="*/ 0 h 624"/>
              <a:gd name="T18" fmla="*/ 37 w 625"/>
              <a:gd name="T19" fmla="*/ 0 h 624"/>
              <a:gd name="T20" fmla="*/ 0 w 625"/>
              <a:gd name="T21" fmla="*/ 36 h 624"/>
              <a:gd name="T22" fmla="*/ 0 w 625"/>
              <a:gd name="T23" fmla="*/ 587 h 624"/>
              <a:gd name="T24" fmla="*/ 37 w 625"/>
              <a:gd name="T25" fmla="*/ 623 h 624"/>
              <a:gd name="T26" fmla="*/ 588 w 625"/>
              <a:gd name="T27" fmla="*/ 623 h 624"/>
              <a:gd name="T28" fmla="*/ 624 w 625"/>
              <a:gd name="T29" fmla="*/ 587 h 624"/>
              <a:gd name="T30" fmla="*/ 624 w 625"/>
              <a:gd name="T31" fmla="*/ 307 h 624"/>
              <a:gd name="T32" fmla="*/ 597 w 625"/>
              <a:gd name="T33" fmla="*/ 28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5" h="624">
                <a:moveTo>
                  <a:pt x="597" y="280"/>
                </a:moveTo>
                <a:lnTo>
                  <a:pt x="597" y="280"/>
                </a:lnTo>
                <a:cubicBezTo>
                  <a:pt x="579" y="280"/>
                  <a:pt x="570" y="298"/>
                  <a:pt x="570" y="307"/>
                </a:cubicBezTo>
                <a:cubicBezTo>
                  <a:pt x="570" y="569"/>
                  <a:pt x="570" y="569"/>
                  <a:pt x="570" y="569"/>
                </a:cubicBezTo>
                <a:cubicBezTo>
                  <a:pt x="55" y="569"/>
                  <a:pt x="55" y="569"/>
                  <a:pt x="55" y="569"/>
                </a:cubicBezTo>
                <a:cubicBezTo>
                  <a:pt x="55" y="54"/>
                  <a:pt x="55" y="54"/>
                  <a:pt x="55" y="54"/>
                </a:cubicBezTo>
                <a:cubicBezTo>
                  <a:pt x="308" y="54"/>
                  <a:pt x="308" y="54"/>
                  <a:pt x="308" y="54"/>
                </a:cubicBezTo>
                <a:cubicBezTo>
                  <a:pt x="326" y="54"/>
                  <a:pt x="335" y="45"/>
                  <a:pt x="335" y="27"/>
                </a:cubicBezTo>
                <a:cubicBezTo>
                  <a:pt x="335" y="9"/>
                  <a:pt x="326" y="0"/>
                  <a:pt x="308" y="0"/>
                </a:cubicBezTo>
                <a:cubicBezTo>
                  <a:pt x="37" y="0"/>
                  <a:pt x="37" y="0"/>
                  <a:pt x="37" y="0"/>
                </a:cubicBezTo>
                <a:cubicBezTo>
                  <a:pt x="18" y="0"/>
                  <a:pt x="0" y="18"/>
                  <a:pt x="0" y="36"/>
                </a:cubicBezTo>
                <a:cubicBezTo>
                  <a:pt x="0" y="587"/>
                  <a:pt x="0" y="587"/>
                  <a:pt x="0" y="587"/>
                </a:cubicBezTo>
                <a:cubicBezTo>
                  <a:pt x="0" y="605"/>
                  <a:pt x="18" y="623"/>
                  <a:pt x="37" y="623"/>
                </a:cubicBezTo>
                <a:cubicBezTo>
                  <a:pt x="588" y="623"/>
                  <a:pt x="588" y="623"/>
                  <a:pt x="588" y="623"/>
                </a:cubicBezTo>
                <a:cubicBezTo>
                  <a:pt x="606" y="623"/>
                  <a:pt x="624" y="605"/>
                  <a:pt x="624" y="587"/>
                </a:cubicBezTo>
                <a:cubicBezTo>
                  <a:pt x="624" y="307"/>
                  <a:pt x="624" y="307"/>
                  <a:pt x="624" y="307"/>
                </a:cubicBezTo>
                <a:cubicBezTo>
                  <a:pt x="624" y="298"/>
                  <a:pt x="606" y="280"/>
                  <a:pt x="597" y="280"/>
                </a:cubicBezTo>
              </a:path>
            </a:pathLst>
          </a:custGeom>
          <a:solidFill>
            <a:schemeClr val="bg1"/>
          </a:solidFill>
          <a:ln>
            <a:noFill/>
          </a:ln>
          <a:effectLst/>
        </p:spPr>
        <p:txBody>
          <a:bodyPr wrap="none" anchor="ctr"/>
          <a:lstStyle/>
          <a:p>
            <a:endParaRPr lang="en-US"/>
          </a:p>
        </p:txBody>
      </p:sp>
      <p:sp>
        <p:nvSpPr>
          <p:cNvPr id="22" name="Freeform 385">
            <a:extLst>
              <a:ext uri="{FF2B5EF4-FFF2-40B4-BE49-F238E27FC236}">
                <a16:creationId xmlns:a16="http://schemas.microsoft.com/office/drawing/2014/main" id="{80F02AAE-E00C-8543-9664-F103A3630146}"/>
              </a:ext>
            </a:extLst>
          </p:cNvPr>
          <p:cNvSpPr>
            <a:spLocks noChangeArrowheads="1"/>
          </p:cNvSpPr>
          <p:nvPr/>
        </p:nvSpPr>
        <p:spPr bwMode="auto">
          <a:xfrm>
            <a:off x="8053451" y="4215174"/>
            <a:ext cx="188501" cy="183788"/>
          </a:xfrm>
          <a:custGeom>
            <a:avLst/>
            <a:gdLst>
              <a:gd name="T0" fmla="*/ 334 w 353"/>
              <a:gd name="T1" fmla="*/ 90 h 344"/>
              <a:gd name="T2" fmla="*/ 334 w 353"/>
              <a:gd name="T3" fmla="*/ 90 h 344"/>
              <a:gd name="T4" fmla="*/ 262 w 353"/>
              <a:gd name="T5" fmla="*/ 9 h 344"/>
              <a:gd name="T6" fmla="*/ 244 w 353"/>
              <a:gd name="T7" fmla="*/ 0 h 344"/>
              <a:gd name="T8" fmla="*/ 226 w 353"/>
              <a:gd name="T9" fmla="*/ 9 h 344"/>
              <a:gd name="T10" fmla="*/ 36 w 353"/>
              <a:gd name="T11" fmla="*/ 198 h 344"/>
              <a:gd name="T12" fmla="*/ 27 w 353"/>
              <a:gd name="T13" fmla="*/ 216 h 344"/>
              <a:gd name="T14" fmla="*/ 0 w 353"/>
              <a:gd name="T15" fmla="*/ 316 h 344"/>
              <a:gd name="T16" fmla="*/ 9 w 353"/>
              <a:gd name="T17" fmla="*/ 334 h 344"/>
              <a:gd name="T18" fmla="*/ 27 w 353"/>
              <a:gd name="T19" fmla="*/ 343 h 344"/>
              <a:gd name="T20" fmla="*/ 36 w 353"/>
              <a:gd name="T21" fmla="*/ 343 h 344"/>
              <a:gd name="T22" fmla="*/ 135 w 353"/>
              <a:gd name="T23" fmla="*/ 325 h 344"/>
              <a:gd name="T24" fmla="*/ 154 w 353"/>
              <a:gd name="T25" fmla="*/ 316 h 344"/>
              <a:gd name="T26" fmla="*/ 334 w 353"/>
              <a:gd name="T27" fmla="*/ 126 h 344"/>
              <a:gd name="T28" fmla="*/ 334 w 353"/>
              <a:gd name="T29" fmla="*/ 90 h 344"/>
              <a:gd name="T30" fmla="*/ 117 w 353"/>
              <a:gd name="T31" fmla="*/ 271 h 344"/>
              <a:gd name="T32" fmla="*/ 117 w 353"/>
              <a:gd name="T33" fmla="*/ 271 h 344"/>
              <a:gd name="T34" fmla="*/ 63 w 353"/>
              <a:gd name="T35" fmla="*/ 280 h 344"/>
              <a:gd name="T36" fmla="*/ 81 w 353"/>
              <a:gd name="T37" fmla="*/ 234 h 344"/>
              <a:gd name="T38" fmla="*/ 171 w 353"/>
              <a:gd name="T39" fmla="*/ 135 h 344"/>
              <a:gd name="T40" fmla="*/ 217 w 353"/>
              <a:gd name="T41" fmla="*/ 180 h 344"/>
              <a:gd name="T42" fmla="*/ 117 w 353"/>
              <a:gd name="T43" fmla="*/ 271 h 344"/>
              <a:gd name="T44" fmla="*/ 253 w 353"/>
              <a:gd name="T45" fmla="*/ 135 h 344"/>
              <a:gd name="T46" fmla="*/ 253 w 353"/>
              <a:gd name="T47" fmla="*/ 135 h 344"/>
              <a:gd name="T48" fmla="*/ 217 w 353"/>
              <a:gd name="T49" fmla="*/ 99 h 344"/>
              <a:gd name="T50" fmla="*/ 244 w 353"/>
              <a:gd name="T51" fmla="*/ 72 h 344"/>
              <a:gd name="T52" fmla="*/ 280 w 353"/>
              <a:gd name="T53" fmla="*/ 108 h 344"/>
              <a:gd name="T54" fmla="*/ 253 w 353"/>
              <a:gd name="T55" fmla="*/ 13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3" h="344">
                <a:moveTo>
                  <a:pt x="334" y="90"/>
                </a:moveTo>
                <a:lnTo>
                  <a:pt x="334" y="90"/>
                </a:lnTo>
                <a:cubicBezTo>
                  <a:pt x="262" y="9"/>
                  <a:pt x="262" y="9"/>
                  <a:pt x="262" y="9"/>
                </a:cubicBezTo>
                <a:cubicBezTo>
                  <a:pt x="262" y="9"/>
                  <a:pt x="253" y="0"/>
                  <a:pt x="244" y="0"/>
                </a:cubicBezTo>
                <a:cubicBezTo>
                  <a:pt x="244" y="0"/>
                  <a:pt x="235" y="9"/>
                  <a:pt x="226" y="9"/>
                </a:cubicBezTo>
                <a:cubicBezTo>
                  <a:pt x="36" y="198"/>
                  <a:pt x="36" y="198"/>
                  <a:pt x="36" y="198"/>
                </a:cubicBezTo>
                <a:cubicBezTo>
                  <a:pt x="36" y="208"/>
                  <a:pt x="27" y="208"/>
                  <a:pt x="27" y="216"/>
                </a:cubicBezTo>
                <a:cubicBezTo>
                  <a:pt x="0" y="316"/>
                  <a:pt x="0" y="316"/>
                  <a:pt x="0" y="316"/>
                </a:cubicBezTo>
                <a:cubicBezTo>
                  <a:pt x="0" y="325"/>
                  <a:pt x="0" y="334"/>
                  <a:pt x="9" y="334"/>
                </a:cubicBezTo>
                <a:cubicBezTo>
                  <a:pt x="18" y="343"/>
                  <a:pt x="18" y="343"/>
                  <a:pt x="27" y="343"/>
                </a:cubicBezTo>
                <a:lnTo>
                  <a:pt x="36" y="343"/>
                </a:lnTo>
                <a:cubicBezTo>
                  <a:pt x="135" y="325"/>
                  <a:pt x="135" y="325"/>
                  <a:pt x="135" y="325"/>
                </a:cubicBezTo>
                <a:cubicBezTo>
                  <a:pt x="144" y="325"/>
                  <a:pt x="144" y="316"/>
                  <a:pt x="154" y="316"/>
                </a:cubicBezTo>
                <a:cubicBezTo>
                  <a:pt x="334" y="126"/>
                  <a:pt x="334" y="126"/>
                  <a:pt x="334" y="126"/>
                </a:cubicBezTo>
                <a:cubicBezTo>
                  <a:pt x="352" y="117"/>
                  <a:pt x="352" y="99"/>
                  <a:pt x="334" y="90"/>
                </a:cubicBezTo>
                <a:close/>
                <a:moveTo>
                  <a:pt x="117" y="271"/>
                </a:moveTo>
                <a:lnTo>
                  <a:pt x="117" y="271"/>
                </a:lnTo>
                <a:cubicBezTo>
                  <a:pt x="63" y="280"/>
                  <a:pt x="63" y="280"/>
                  <a:pt x="63" y="280"/>
                </a:cubicBezTo>
                <a:cubicBezTo>
                  <a:pt x="81" y="234"/>
                  <a:pt x="81" y="234"/>
                  <a:pt x="81" y="234"/>
                </a:cubicBezTo>
                <a:cubicBezTo>
                  <a:pt x="171" y="135"/>
                  <a:pt x="171" y="135"/>
                  <a:pt x="171" y="135"/>
                </a:cubicBezTo>
                <a:cubicBezTo>
                  <a:pt x="217" y="180"/>
                  <a:pt x="217" y="180"/>
                  <a:pt x="217" y="180"/>
                </a:cubicBezTo>
                <a:lnTo>
                  <a:pt x="117" y="271"/>
                </a:lnTo>
                <a:close/>
                <a:moveTo>
                  <a:pt x="253" y="135"/>
                </a:moveTo>
                <a:lnTo>
                  <a:pt x="253" y="135"/>
                </a:lnTo>
                <a:cubicBezTo>
                  <a:pt x="217" y="99"/>
                  <a:pt x="217" y="99"/>
                  <a:pt x="217" y="99"/>
                </a:cubicBezTo>
                <a:cubicBezTo>
                  <a:pt x="244" y="72"/>
                  <a:pt x="244" y="72"/>
                  <a:pt x="244" y="72"/>
                </a:cubicBezTo>
                <a:cubicBezTo>
                  <a:pt x="280" y="108"/>
                  <a:pt x="280" y="108"/>
                  <a:pt x="280" y="108"/>
                </a:cubicBezTo>
                <a:lnTo>
                  <a:pt x="253" y="135"/>
                </a:lnTo>
                <a:close/>
              </a:path>
            </a:pathLst>
          </a:custGeom>
          <a:solidFill>
            <a:schemeClr val="bg1"/>
          </a:solidFill>
          <a:ln>
            <a:noFill/>
          </a:ln>
          <a:effectLst/>
        </p:spPr>
        <p:txBody>
          <a:bodyPr wrap="none" anchor="ctr"/>
          <a:lstStyle/>
          <a:p>
            <a:endParaRPr lang="en-US"/>
          </a:p>
        </p:txBody>
      </p:sp>
      <p:sp>
        <p:nvSpPr>
          <p:cNvPr id="23" name="Freeform 386">
            <a:extLst>
              <a:ext uri="{FF2B5EF4-FFF2-40B4-BE49-F238E27FC236}">
                <a16:creationId xmlns:a16="http://schemas.microsoft.com/office/drawing/2014/main" id="{9C5A399B-D3FF-484B-9D8F-E70F86A8B065}"/>
              </a:ext>
            </a:extLst>
          </p:cNvPr>
          <p:cNvSpPr>
            <a:spLocks noChangeArrowheads="1"/>
          </p:cNvSpPr>
          <p:nvPr/>
        </p:nvSpPr>
        <p:spPr bwMode="auto">
          <a:xfrm>
            <a:off x="10056266" y="3185490"/>
            <a:ext cx="400563" cy="523088"/>
          </a:xfrm>
          <a:custGeom>
            <a:avLst/>
            <a:gdLst>
              <a:gd name="T0" fmla="*/ 705 w 751"/>
              <a:gd name="T1" fmla="*/ 452 h 977"/>
              <a:gd name="T2" fmla="*/ 705 w 751"/>
              <a:gd name="T3" fmla="*/ 452 h 977"/>
              <a:gd name="T4" fmla="*/ 686 w 751"/>
              <a:gd name="T5" fmla="*/ 452 h 977"/>
              <a:gd name="T6" fmla="*/ 686 w 751"/>
              <a:gd name="T7" fmla="*/ 307 h 977"/>
              <a:gd name="T8" fmla="*/ 370 w 751"/>
              <a:gd name="T9" fmla="*/ 0 h 977"/>
              <a:gd name="T10" fmla="*/ 63 w 751"/>
              <a:gd name="T11" fmla="*/ 307 h 977"/>
              <a:gd name="T12" fmla="*/ 63 w 751"/>
              <a:gd name="T13" fmla="*/ 452 h 977"/>
              <a:gd name="T14" fmla="*/ 45 w 751"/>
              <a:gd name="T15" fmla="*/ 452 h 977"/>
              <a:gd name="T16" fmla="*/ 0 w 751"/>
              <a:gd name="T17" fmla="*/ 497 h 977"/>
              <a:gd name="T18" fmla="*/ 0 w 751"/>
              <a:gd name="T19" fmla="*/ 931 h 977"/>
              <a:gd name="T20" fmla="*/ 45 w 751"/>
              <a:gd name="T21" fmla="*/ 976 h 977"/>
              <a:gd name="T22" fmla="*/ 705 w 751"/>
              <a:gd name="T23" fmla="*/ 976 h 977"/>
              <a:gd name="T24" fmla="*/ 750 w 751"/>
              <a:gd name="T25" fmla="*/ 931 h 977"/>
              <a:gd name="T26" fmla="*/ 750 w 751"/>
              <a:gd name="T27" fmla="*/ 497 h 977"/>
              <a:gd name="T28" fmla="*/ 705 w 751"/>
              <a:gd name="T29" fmla="*/ 452 h 977"/>
              <a:gd name="T30" fmla="*/ 126 w 751"/>
              <a:gd name="T31" fmla="*/ 307 h 977"/>
              <a:gd name="T32" fmla="*/ 126 w 751"/>
              <a:gd name="T33" fmla="*/ 307 h 977"/>
              <a:gd name="T34" fmla="*/ 370 w 751"/>
              <a:gd name="T35" fmla="*/ 63 h 977"/>
              <a:gd name="T36" fmla="*/ 623 w 751"/>
              <a:gd name="T37" fmla="*/ 307 h 977"/>
              <a:gd name="T38" fmla="*/ 623 w 751"/>
              <a:gd name="T39" fmla="*/ 452 h 977"/>
              <a:gd name="T40" fmla="*/ 126 w 751"/>
              <a:gd name="T41" fmla="*/ 452 h 977"/>
              <a:gd name="T42" fmla="*/ 126 w 751"/>
              <a:gd name="T43" fmla="*/ 307 h 977"/>
              <a:gd name="T44" fmla="*/ 686 w 751"/>
              <a:gd name="T45" fmla="*/ 913 h 977"/>
              <a:gd name="T46" fmla="*/ 686 w 751"/>
              <a:gd name="T47" fmla="*/ 913 h 977"/>
              <a:gd name="T48" fmla="*/ 63 w 751"/>
              <a:gd name="T49" fmla="*/ 913 h 977"/>
              <a:gd name="T50" fmla="*/ 63 w 751"/>
              <a:gd name="T51" fmla="*/ 515 h 977"/>
              <a:gd name="T52" fmla="*/ 686 w 751"/>
              <a:gd name="T53" fmla="*/ 515 h 977"/>
              <a:gd name="T54" fmla="*/ 686 w 751"/>
              <a:gd name="T55" fmla="*/ 913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1" h="977">
                <a:moveTo>
                  <a:pt x="705" y="452"/>
                </a:moveTo>
                <a:lnTo>
                  <a:pt x="705" y="452"/>
                </a:lnTo>
                <a:cubicBezTo>
                  <a:pt x="686" y="452"/>
                  <a:pt x="686" y="452"/>
                  <a:pt x="686" y="452"/>
                </a:cubicBezTo>
                <a:cubicBezTo>
                  <a:pt x="686" y="307"/>
                  <a:pt x="686" y="307"/>
                  <a:pt x="686" y="307"/>
                </a:cubicBezTo>
                <a:cubicBezTo>
                  <a:pt x="686" y="136"/>
                  <a:pt x="542" y="0"/>
                  <a:pt x="370" y="0"/>
                </a:cubicBezTo>
                <a:cubicBezTo>
                  <a:pt x="208" y="0"/>
                  <a:pt x="63" y="136"/>
                  <a:pt x="63" y="307"/>
                </a:cubicBezTo>
                <a:cubicBezTo>
                  <a:pt x="63" y="452"/>
                  <a:pt x="63" y="452"/>
                  <a:pt x="63" y="452"/>
                </a:cubicBezTo>
                <a:cubicBezTo>
                  <a:pt x="45" y="452"/>
                  <a:pt x="45" y="452"/>
                  <a:pt x="45" y="452"/>
                </a:cubicBezTo>
                <a:cubicBezTo>
                  <a:pt x="18" y="452"/>
                  <a:pt x="0" y="479"/>
                  <a:pt x="0" y="497"/>
                </a:cubicBezTo>
                <a:cubicBezTo>
                  <a:pt x="0" y="931"/>
                  <a:pt x="0" y="931"/>
                  <a:pt x="0" y="931"/>
                </a:cubicBezTo>
                <a:cubicBezTo>
                  <a:pt x="0" y="958"/>
                  <a:pt x="18" y="976"/>
                  <a:pt x="45" y="976"/>
                </a:cubicBezTo>
                <a:cubicBezTo>
                  <a:pt x="705" y="976"/>
                  <a:pt x="705" y="976"/>
                  <a:pt x="705" y="976"/>
                </a:cubicBezTo>
                <a:cubicBezTo>
                  <a:pt x="731" y="976"/>
                  <a:pt x="750" y="958"/>
                  <a:pt x="750" y="931"/>
                </a:cubicBezTo>
                <a:cubicBezTo>
                  <a:pt x="750" y="497"/>
                  <a:pt x="750" y="497"/>
                  <a:pt x="750" y="497"/>
                </a:cubicBezTo>
                <a:cubicBezTo>
                  <a:pt x="750" y="479"/>
                  <a:pt x="731" y="452"/>
                  <a:pt x="705" y="452"/>
                </a:cubicBezTo>
                <a:close/>
                <a:moveTo>
                  <a:pt x="126" y="307"/>
                </a:moveTo>
                <a:lnTo>
                  <a:pt x="126" y="307"/>
                </a:lnTo>
                <a:cubicBezTo>
                  <a:pt x="126" y="172"/>
                  <a:pt x="235" y="63"/>
                  <a:pt x="370" y="63"/>
                </a:cubicBezTo>
                <a:cubicBezTo>
                  <a:pt x="506" y="63"/>
                  <a:pt x="623" y="172"/>
                  <a:pt x="623" y="307"/>
                </a:cubicBezTo>
                <a:cubicBezTo>
                  <a:pt x="623" y="452"/>
                  <a:pt x="623" y="452"/>
                  <a:pt x="623" y="452"/>
                </a:cubicBezTo>
                <a:cubicBezTo>
                  <a:pt x="126" y="452"/>
                  <a:pt x="126" y="452"/>
                  <a:pt x="126" y="452"/>
                </a:cubicBezTo>
                <a:lnTo>
                  <a:pt x="126" y="307"/>
                </a:lnTo>
                <a:close/>
                <a:moveTo>
                  <a:pt x="686" y="913"/>
                </a:moveTo>
                <a:lnTo>
                  <a:pt x="686" y="913"/>
                </a:lnTo>
                <a:cubicBezTo>
                  <a:pt x="63" y="913"/>
                  <a:pt x="63" y="913"/>
                  <a:pt x="63" y="913"/>
                </a:cubicBezTo>
                <a:cubicBezTo>
                  <a:pt x="63" y="515"/>
                  <a:pt x="63" y="515"/>
                  <a:pt x="63" y="515"/>
                </a:cubicBezTo>
                <a:cubicBezTo>
                  <a:pt x="686" y="515"/>
                  <a:pt x="686" y="515"/>
                  <a:pt x="686" y="515"/>
                </a:cubicBezTo>
                <a:lnTo>
                  <a:pt x="686" y="913"/>
                </a:lnTo>
                <a:close/>
              </a:path>
            </a:pathLst>
          </a:custGeom>
          <a:solidFill>
            <a:schemeClr val="bg1"/>
          </a:solidFill>
          <a:ln>
            <a:noFill/>
          </a:ln>
          <a:effectLst/>
        </p:spPr>
        <p:txBody>
          <a:bodyPr wrap="none" anchor="ctr"/>
          <a:lstStyle/>
          <a:p>
            <a:endParaRPr lang="en-US"/>
          </a:p>
        </p:txBody>
      </p:sp>
      <p:sp>
        <p:nvSpPr>
          <p:cNvPr id="24" name="Freeform 387">
            <a:extLst>
              <a:ext uri="{FF2B5EF4-FFF2-40B4-BE49-F238E27FC236}">
                <a16:creationId xmlns:a16="http://schemas.microsoft.com/office/drawing/2014/main" id="{DC5D7A64-7CAD-8D48-9FC3-74B7F02AE5CA}"/>
              </a:ext>
            </a:extLst>
          </p:cNvPr>
          <p:cNvSpPr>
            <a:spLocks noChangeArrowheads="1"/>
          </p:cNvSpPr>
          <p:nvPr/>
        </p:nvSpPr>
        <p:spPr bwMode="auto">
          <a:xfrm>
            <a:off x="10341374" y="3520078"/>
            <a:ext cx="35343" cy="96607"/>
          </a:xfrm>
          <a:custGeom>
            <a:avLst/>
            <a:gdLst>
              <a:gd name="T0" fmla="*/ 27 w 64"/>
              <a:gd name="T1" fmla="*/ 180 h 181"/>
              <a:gd name="T2" fmla="*/ 27 w 64"/>
              <a:gd name="T3" fmla="*/ 180 h 181"/>
              <a:gd name="T4" fmla="*/ 63 w 64"/>
              <a:gd name="T5" fmla="*/ 153 h 181"/>
              <a:gd name="T6" fmla="*/ 63 w 64"/>
              <a:gd name="T7" fmla="*/ 36 h 181"/>
              <a:gd name="T8" fmla="*/ 27 w 64"/>
              <a:gd name="T9" fmla="*/ 0 h 181"/>
              <a:gd name="T10" fmla="*/ 0 w 64"/>
              <a:gd name="T11" fmla="*/ 36 h 181"/>
              <a:gd name="T12" fmla="*/ 0 w 64"/>
              <a:gd name="T13" fmla="*/ 153 h 181"/>
              <a:gd name="T14" fmla="*/ 27 w 64"/>
              <a:gd name="T15" fmla="*/ 18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81">
                <a:moveTo>
                  <a:pt x="27" y="180"/>
                </a:moveTo>
                <a:lnTo>
                  <a:pt x="27" y="180"/>
                </a:lnTo>
                <a:cubicBezTo>
                  <a:pt x="45" y="180"/>
                  <a:pt x="63" y="162"/>
                  <a:pt x="63" y="153"/>
                </a:cubicBezTo>
                <a:cubicBezTo>
                  <a:pt x="63" y="36"/>
                  <a:pt x="63" y="36"/>
                  <a:pt x="63" y="36"/>
                </a:cubicBezTo>
                <a:cubicBezTo>
                  <a:pt x="63" y="17"/>
                  <a:pt x="45" y="0"/>
                  <a:pt x="27" y="0"/>
                </a:cubicBezTo>
                <a:cubicBezTo>
                  <a:pt x="9" y="0"/>
                  <a:pt x="0" y="17"/>
                  <a:pt x="0" y="36"/>
                </a:cubicBezTo>
                <a:cubicBezTo>
                  <a:pt x="0" y="153"/>
                  <a:pt x="0" y="153"/>
                  <a:pt x="0" y="153"/>
                </a:cubicBezTo>
                <a:cubicBezTo>
                  <a:pt x="0" y="162"/>
                  <a:pt x="9" y="180"/>
                  <a:pt x="27" y="180"/>
                </a:cubicBezTo>
              </a:path>
            </a:pathLst>
          </a:custGeom>
          <a:solidFill>
            <a:schemeClr val="bg1"/>
          </a:solidFill>
          <a:ln>
            <a:noFill/>
          </a:ln>
          <a:effectLst/>
        </p:spPr>
        <p:txBody>
          <a:bodyPr wrap="none" anchor="ctr"/>
          <a:lstStyle/>
          <a:p>
            <a:endParaRPr lang="en-US"/>
          </a:p>
        </p:txBody>
      </p:sp>
      <p:sp>
        <p:nvSpPr>
          <p:cNvPr id="79" name="Text Placeholder 78">
            <a:extLst>
              <a:ext uri="{FF2B5EF4-FFF2-40B4-BE49-F238E27FC236}">
                <a16:creationId xmlns:a16="http://schemas.microsoft.com/office/drawing/2014/main" id="{D1654B71-CE92-F649-BDDF-9FE8D7685760}"/>
              </a:ext>
            </a:extLst>
          </p:cNvPr>
          <p:cNvSpPr>
            <a:spLocks noGrp="1"/>
          </p:cNvSpPr>
          <p:nvPr>
            <p:ph type="body" sz="quarter" idx="16"/>
          </p:nvPr>
        </p:nvSpPr>
        <p:spPr>
          <a:xfrm>
            <a:off x="411246" y="429619"/>
            <a:ext cx="6741222" cy="582221"/>
          </a:xfrm>
        </p:spPr>
        <p:txBody>
          <a:bodyPr>
            <a:normAutofit lnSpcReduction="10000"/>
          </a:bodyPr>
          <a:lstStyle/>
          <a:p>
            <a:r>
              <a:rPr lang="en-US"/>
              <a:t>Why is mediation </a:t>
            </a:r>
            <a:r>
              <a:rPr lang="hr-BA"/>
              <a:t>also </a:t>
            </a:r>
            <a:r>
              <a:rPr lang="en-US"/>
              <a:t>important? </a:t>
            </a:r>
          </a:p>
          <a:p>
            <a:endParaRPr lang="en-US"/>
          </a:p>
        </p:txBody>
      </p:sp>
      <p:sp>
        <p:nvSpPr>
          <p:cNvPr id="81" name="Text Placeholder 80">
            <a:extLst>
              <a:ext uri="{FF2B5EF4-FFF2-40B4-BE49-F238E27FC236}">
                <a16:creationId xmlns:a16="http://schemas.microsoft.com/office/drawing/2014/main" id="{C14061CE-E381-CC48-A81B-19F4C0502A4F}"/>
              </a:ext>
            </a:extLst>
          </p:cNvPr>
          <p:cNvSpPr>
            <a:spLocks noGrp="1"/>
          </p:cNvSpPr>
          <p:nvPr>
            <p:ph type="body" sz="quarter" idx="21"/>
          </p:nvPr>
        </p:nvSpPr>
        <p:spPr>
          <a:xfrm>
            <a:off x="2003051" y="2869873"/>
            <a:ext cx="2805656" cy="1249542"/>
          </a:xfrm>
        </p:spPr>
        <p:txBody>
          <a:bodyPr>
            <a:normAutofit/>
          </a:bodyPr>
          <a:lstStyle/>
          <a:p>
            <a:r>
              <a:rPr lang="en-US" sz="2400" b="1" dirty="0"/>
              <a:t>Affordable</a:t>
            </a:r>
          </a:p>
          <a:p>
            <a:endParaRPr lang="en-US" sz="2400" dirty="0"/>
          </a:p>
        </p:txBody>
      </p:sp>
      <p:sp>
        <p:nvSpPr>
          <p:cNvPr id="83" name="Text Placeholder 82">
            <a:extLst>
              <a:ext uri="{FF2B5EF4-FFF2-40B4-BE49-F238E27FC236}">
                <a16:creationId xmlns:a16="http://schemas.microsoft.com/office/drawing/2014/main" id="{2A915E18-E8AF-824A-96D4-E6E678F82CAE}"/>
              </a:ext>
            </a:extLst>
          </p:cNvPr>
          <p:cNvSpPr>
            <a:spLocks noGrp="1"/>
          </p:cNvSpPr>
          <p:nvPr>
            <p:ph type="body" sz="quarter" idx="26"/>
          </p:nvPr>
        </p:nvSpPr>
        <p:spPr>
          <a:xfrm>
            <a:off x="4246373" y="3665553"/>
            <a:ext cx="2182892" cy="839438"/>
          </a:xfrm>
        </p:spPr>
        <p:txBody>
          <a:bodyPr>
            <a:normAutofit lnSpcReduction="10000"/>
          </a:bodyPr>
          <a:lstStyle/>
          <a:p>
            <a:r>
              <a:rPr lang="bs-Latn-BA" sz="2400" b="1" dirty="0"/>
              <a:t>Fair and </a:t>
            </a:r>
          </a:p>
          <a:p>
            <a:r>
              <a:rPr lang="bs-Latn-BA" sz="2400" b="1" dirty="0"/>
              <a:t>impa</a:t>
            </a:r>
            <a:r>
              <a:rPr lang="en-US" sz="2400" b="1" dirty="0"/>
              <a:t>r</a:t>
            </a:r>
            <a:r>
              <a:rPr lang="bs-Latn-BA" sz="2400" b="1" dirty="0"/>
              <a:t>tial</a:t>
            </a:r>
            <a:endParaRPr lang="en-US" sz="2400" b="1" dirty="0"/>
          </a:p>
        </p:txBody>
      </p:sp>
      <p:sp>
        <p:nvSpPr>
          <p:cNvPr id="85" name="Text Placeholder 84">
            <a:extLst>
              <a:ext uri="{FF2B5EF4-FFF2-40B4-BE49-F238E27FC236}">
                <a16:creationId xmlns:a16="http://schemas.microsoft.com/office/drawing/2014/main" id="{3CA0C6C8-4DCD-E545-9A2D-16E69500E4BB}"/>
              </a:ext>
            </a:extLst>
          </p:cNvPr>
          <p:cNvSpPr>
            <a:spLocks noGrp="1"/>
          </p:cNvSpPr>
          <p:nvPr>
            <p:ph type="body" sz="quarter" idx="28"/>
          </p:nvPr>
        </p:nvSpPr>
        <p:spPr>
          <a:xfrm>
            <a:off x="6947739" y="3462736"/>
            <a:ext cx="2130961" cy="880763"/>
          </a:xfrm>
        </p:spPr>
        <p:txBody>
          <a:bodyPr>
            <a:normAutofit/>
          </a:bodyPr>
          <a:lstStyle/>
          <a:p>
            <a:r>
              <a:rPr lang="en-US" sz="2400" b="1" dirty="0"/>
              <a:t>Confidential process</a:t>
            </a:r>
          </a:p>
          <a:p>
            <a:endParaRPr lang="en-US" sz="2400" dirty="0">
              <a:solidFill>
                <a:srgbClr val="92D050"/>
              </a:solidFill>
            </a:endParaRPr>
          </a:p>
        </p:txBody>
      </p:sp>
      <p:sp>
        <p:nvSpPr>
          <p:cNvPr id="87" name="Text Placeholder 86">
            <a:extLst>
              <a:ext uri="{FF2B5EF4-FFF2-40B4-BE49-F238E27FC236}">
                <a16:creationId xmlns:a16="http://schemas.microsoft.com/office/drawing/2014/main" id="{F476DAB1-EAA5-264F-A507-C98213E7D352}"/>
              </a:ext>
            </a:extLst>
          </p:cNvPr>
          <p:cNvSpPr>
            <a:spLocks noGrp="1"/>
          </p:cNvSpPr>
          <p:nvPr>
            <p:ph type="body" sz="quarter" idx="30"/>
          </p:nvPr>
        </p:nvSpPr>
        <p:spPr>
          <a:xfrm>
            <a:off x="8977530" y="2429491"/>
            <a:ext cx="2333958" cy="880763"/>
          </a:xfrm>
        </p:spPr>
        <p:txBody>
          <a:bodyPr>
            <a:normAutofit/>
          </a:bodyPr>
          <a:lstStyle/>
          <a:p>
            <a:r>
              <a:rPr lang="en-US" sz="2400" b="1" dirty="0"/>
              <a:t>Avoids legal action</a:t>
            </a:r>
          </a:p>
          <a:p>
            <a:endParaRPr lang="en-US" sz="2400" dirty="0"/>
          </a:p>
        </p:txBody>
      </p:sp>
      <p:sp>
        <p:nvSpPr>
          <p:cNvPr id="89" name="Text Placeholder 88">
            <a:extLst>
              <a:ext uri="{FF2B5EF4-FFF2-40B4-BE49-F238E27FC236}">
                <a16:creationId xmlns:a16="http://schemas.microsoft.com/office/drawing/2014/main" id="{08F87128-A502-E542-B4CF-0D8767260DBD}"/>
              </a:ext>
            </a:extLst>
          </p:cNvPr>
          <p:cNvSpPr>
            <a:spLocks noGrp="1"/>
          </p:cNvSpPr>
          <p:nvPr>
            <p:ph type="body" sz="quarter" idx="32"/>
          </p:nvPr>
        </p:nvSpPr>
        <p:spPr>
          <a:xfrm>
            <a:off x="5787874" y="2084898"/>
            <a:ext cx="1740791" cy="880763"/>
          </a:xfrm>
        </p:spPr>
        <p:txBody>
          <a:bodyPr>
            <a:noAutofit/>
          </a:bodyPr>
          <a:lstStyle/>
          <a:p>
            <a:pPr marL="0" indent="0"/>
            <a:r>
              <a:rPr lang="bs-Latn-BA" sz="2400" b="1" dirty="0"/>
              <a:t>Saves time and money</a:t>
            </a:r>
            <a:endParaRPr lang="en-US" sz="2400" dirty="0"/>
          </a:p>
        </p:txBody>
      </p:sp>
      <p:sp>
        <p:nvSpPr>
          <p:cNvPr id="91" name="Text Placeholder 90">
            <a:extLst>
              <a:ext uri="{FF2B5EF4-FFF2-40B4-BE49-F238E27FC236}">
                <a16:creationId xmlns:a16="http://schemas.microsoft.com/office/drawing/2014/main" id="{5350DBA5-1518-AB45-9E7E-CDD57B8E0E4D}"/>
              </a:ext>
            </a:extLst>
          </p:cNvPr>
          <p:cNvSpPr>
            <a:spLocks noGrp="1"/>
          </p:cNvSpPr>
          <p:nvPr>
            <p:ph type="body" sz="quarter" idx="34"/>
          </p:nvPr>
        </p:nvSpPr>
        <p:spPr/>
        <p:txBody>
          <a:bodyPr/>
          <a:lstStyle/>
          <a:p>
            <a:r>
              <a:rPr lang="hr-BA" dirty="0"/>
              <a:t>1</a:t>
            </a:r>
            <a:endParaRPr lang="en-US" dirty="0"/>
          </a:p>
        </p:txBody>
      </p:sp>
      <p:sp>
        <p:nvSpPr>
          <p:cNvPr id="92" name="Text Placeholder 91">
            <a:extLst>
              <a:ext uri="{FF2B5EF4-FFF2-40B4-BE49-F238E27FC236}">
                <a16:creationId xmlns:a16="http://schemas.microsoft.com/office/drawing/2014/main" id="{DC8C8ABF-5BDD-764C-B35C-28D614EE62BA}"/>
              </a:ext>
            </a:extLst>
          </p:cNvPr>
          <p:cNvSpPr>
            <a:spLocks noGrp="1"/>
          </p:cNvSpPr>
          <p:nvPr>
            <p:ph type="body" sz="quarter" idx="35"/>
          </p:nvPr>
        </p:nvSpPr>
        <p:spPr/>
        <p:txBody>
          <a:bodyPr/>
          <a:lstStyle/>
          <a:p>
            <a:r>
              <a:rPr lang="hr-BA" dirty="0"/>
              <a:t>2</a:t>
            </a:r>
            <a:endParaRPr lang="en-US" dirty="0"/>
          </a:p>
        </p:txBody>
      </p:sp>
      <p:sp>
        <p:nvSpPr>
          <p:cNvPr id="93" name="Text Placeholder 92">
            <a:extLst>
              <a:ext uri="{FF2B5EF4-FFF2-40B4-BE49-F238E27FC236}">
                <a16:creationId xmlns:a16="http://schemas.microsoft.com/office/drawing/2014/main" id="{B754DA7C-0B37-714A-8C5F-84EA403C7F21}"/>
              </a:ext>
            </a:extLst>
          </p:cNvPr>
          <p:cNvSpPr>
            <a:spLocks noGrp="1"/>
          </p:cNvSpPr>
          <p:nvPr>
            <p:ph type="body" sz="quarter" idx="36"/>
          </p:nvPr>
        </p:nvSpPr>
        <p:spPr/>
        <p:txBody>
          <a:bodyPr/>
          <a:lstStyle/>
          <a:p>
            <a:r>
              <a:rPr lang="hr-BA" dirty="0"/>
              <a:t>3</a:t>
            </a:r>
            <a:endParaRPr lang="en-US" dirty="0"/>
          </a:p>
        </p:txBody>
      </p:sp>
      <p:sp>
        <p:nvSpPr>
          <p:cNvPr id="94" name="Text Placeholder 93">
            <a:extLst>
              <a:ext uri="{FF2B5EF4-FFF2-40B4-BE49-F238E27FC236}">
                <a16:creationId xmlns:a16="http://schemas.microsoft.com/office/drawing/2014/main" id="{A81AE926-1274-694A-9489-FF59F04C36D4}"/>
              </a:ext>
            </a:extLst>
          </p:cNvPr>
          <p:cNvSpPr>
            <a:spLocks noGrp="1"/>
          </p:cNvSpPr>
          <p:nvPr>
            <p:ph type="body" sz="quarter" idx="37"/>
          </p:nvPr>
        </p:nvSpPr>
        <p:spPr/>
        <p:txBody>
          <a:bodyPr/>
          <a:lstStyle/>
          <a:p>
            <a:r>
              <a:rPr lang="hr-BA" dirty="0"/>
              <a:t>4</a:t>
            </a:r>
            <a:endParaRPr lang="en-US" dirty="0"/>
          </a:p>
        </p:txBody>
      </p:sp>
      <p:sp>
        <p:nvSpPr>
          <p:cNvPr id="95" name="Text Placeholder 94">
            <a:extLst>
              <a:ext uri="{FF2B5EF4-FFF2-40B4-BE49-F238E27FC236}">
                <a16:creationId xmlns:a16="http://schemas.microsoft.com/office/drawing/2014/main" id="{7846A928-6293-CE40-A832-4AE9176B0498}"/>
              </a:ext>
            </a:extLst>
          </p:cNvPr>
          <p:cNvSpPr>
            <a:spLocks noGrp="1"/>
          </p:cNvSpPr>
          <p:nvPr>
            <p:ph type="body" sz="quarter" idx="38"/>
          </p:nvPr>
        </p:nvSpPr>
        <p:spPr/>
        <p:txBody>
          <a:bodyPr/>
          <a:lstStyle/>
          <a:p>
            <a:r>
              <a:rPr lang="hr-BA" dirty="0"/>
              <a:t>5</a:t>
            </a:r>
            <a:endParaRPr lang="en-US" dirty="0"/>
          </a:p>
        </p:txBody>
      </p:sp>
      <p:sp>
        <p:nvSpPr>
          <p:cNvPr id="2" name="Rectangle 1"/>
          <p:cNvSpPr/>
          <p:nvPr/>
        </p:nvSpPr>
        <p:spPr>
          <a:xfrm>
            <a:off x="562266" y="5852386"/>
            <a:ext cx="10391562" cy="369332"/>
          </a:xfrm>
          <a:prstGeom prst="rect">
            <a:avLst/>
          </a:prstGeom>
        </p:spPr>
        <p:txBody>
          <a:bodyPr wrap="square">
            <a:spAutoFit/>
          </a:bodyPr>
          <a:lstStyle/>
          <a:p>
            <a:r>
              <a:rPr lang="en-GB">
                <a:solidFill>
                  <a:srgbClr val="7F7F7F"/>
                </a:solidFill>
              </a:rPr>
              <a:t>Adapted from source: </a:t>
            </a:r>
            <a:r>
              <a:rPr lang="en-GB">
                <a:hlinkClick r:id="rId2"/>
              </a:rPr>
              <a:t>https://www.mediatethurston.org/10reasons.html </a:t>
            </a:r>
            <a:endParaRPr lang="en-GB"/>
          </a:p>
        </p:txBody>
      </p:sp>
    </p:spTree>
    <p:extLst>
      <p:ext uri="{BB962C8B-B14F-4D97-AF65-F5344CB8AC3E}">
        <p14:creationId xmlns:p14="http://schemas.microsoft.com/office/powerpoint/2010/main" val="9995185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75">
            <a:extLst>
              <a:ext uri="{FF2B5EF4-FFF2-40B4-BE49-F238E27FC236}">
                <a16:creationId xmlns:a16="http://schemas.microsoft.com/office/drawing/2014/main" id="{DC71EDCA-9721-4946-8C88-80B045A07F0F}"/>
              </a:ext>
            </a:extLst>
          </p:cNvPr>
          <p:cNvSpPr>
            <a:spLocks noChangeArrowheads="1"/>
          </p:cNvSpPr>
          <p:nvPr/>
        </p:nvSpPr>
        <p:spPr bwMode="auto">
          <a:xfrm>
            <a:off x="3234911" y="3418760"/>
            <a:ext cx="183788" cy="183788"/>
          </a:xfrm>
          <a:custGeom>
            <a:avLst/>
            <a:gdLst>
              <a:gd name="T0" fmla="*/ 172 w 344"/>
              <a:gd name="T1" fmla="*/ 343 h 344"/>
              <a:gd name="T2" fmla="*/ 172 w 344"/>
              <a:gd name="T3" fmla="*/ 343 h 344"/>
              <a:gd name="T4" fmla="*/ 0 w 344"/>
              <a:gd name="T5" fmla="*/ 171 h 344"/>
              <a:gd name="T6" fmla="*/ 172 w 344"/>
              <a:gd name="T7" fmla="*/ 0 h 344"/>
              <a:gd name="T8" fmla="*/ 343 w 344"/>
              <a:gd name="T9" fmla="*/ 171 h 344"/>
              <a:gd name="T10" fmla="*/ 172 w 344"/>
              <a:gd name="T11" fmla="*/ 343 h 344"/>
              <a:gd name="T12" fmla="*/ 172 w 344"/>
              <a:gd name="T13" fmla="*/ 63 h 344"/>
              <a:gd name="T14" fmla="*/ 172 w 344"/>
              <a:gd name="T15" fmla="*/ 63 h 344"/>
              <a:gd name="T16" fmla="*/ 63 w 344"/>
              <a:gd name="T17" fmla="*/ 171 h 344"/>
              <a:gd name="T18" fmla="*/ 172 w 344"/>
              <a:gd name="T19" fmla="*/ 280 h 344"/>
              <a:gd name="T20" fmla="*/ 280 w 344"/>
              <a:gd name="T21" fmla="*/ 171 h 344"/>
              <a:gd name="T22" fmla="*/ 172 w 344"/>
              <a:gd name="T23" fmla="*/ 6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344">
                <a:moveTo>
                  <a:pt x="172" y="343"/>
                </a:moveTo>
                <a:lnTo>
                  <a:pt x="172" y="343"/>
                </a:lnTo>
                <a:cubicBezTo>
                  <a:pt x="81" y="343"/>
                  <a:pt x="0" y="262"/>
                  <a:pt x="0" y="171"/>
                </a:cubicBezTo>
                <a:cubicBezTo>
                  <a:pt x="0" y="72"/>
                  <a:pt x="81" y="0"/>
                  <a:pt x="172" y="0"/>
                </a:cubicBezTo>
                <a:cubicBezTo>
                  <a:pt x="262" y="0"/>
                  <a:pt x="343" y="72"/>
                  <a:pt x="343" y="171"/>
                </a:cubicBezTo>
                <a:cubicBezTo>
                  <a:pt x="343" y="262"/>
                  <a:pt x="262" y="343"/>
                  <a:pt x="172" y="343"/>
                </a:cubicBezTo>
                <a:close/>
                <a:moveTo>
                  <a:pt x="172" y="63"/>
                </a:moveTo>
                <a:lnTo>
                  <a:pt x="172" y="63"/>
                </a:lnTo>
                <a:cubicBezTo>
                  <a:pt x="109" y="63"/>
                  <a:pt x="63" y="108"/>
                  <a:pt x="63" y="171"/>
                </a:cubicBezTo>
                <a:cubicBezTo>
                  <a:pt x="63" y="235"/>
                  <a:pt x="109" y="280"/>
                  <a:pt x="172" y="280"/>
                </a:cubicBezTo>
                <a:cubicBezTo>
                  <a:pt x="235" y="280"/>
                  <a:pt x="280" y="235"/>
                  <a:pt x="280" y="171"/>
                </a:cubicBezTo>
                <a:cubicBezTo>
                  <a:pt x="280" y="108"/>
                  <a:pt x="235" y="63"/>
                  <a:pt x="172" y="63"/>
                </a:cubicBezTo>
                <a:close/>
              </a:path>
            </a:pathLst>
          </a:custGeom>
          <a:solidFill>
            <a:schemeClr val="bg1"/>
          </a:solidFill>
          <a:ln>
            <a:noFill/>
          </a:ln>
          <a:effectLst/>
        </p:spPr>
        <p:txBody>
          <a:bodyPr wrap="none" anchor="ctr"/>
          <a:lstStyle/>
          <a:p>
            <a:endParaRPr lang="en-US"/>
          </a:p>
        </p:txBody>
      </p:sp>
      <p:sp>
        <p:nvSpPr>
          <p:cNvPr id="13" name="Freeform 376">
            <a:extLst>
              <a:ext uri="{FF2B5EF4-FFF2-40B4-BE49-F238E27FC236}">
                <a16:creationId xmlns:a16="http://schemas.microsoft.com/office/drawing/2014/main" id="{D90E9C36-36FC-3341-8A16-F62ACD221732}"/>
              </a:ext>
            </a:extLst>
          </p:cNvPr>
          <p:cNvSpPr>
            <a:spLocks noChangeArrowheads="1"/>
          </p:cNvSpPr>
          <p:nvPr/>
        </p:nvSpPr>
        <p:spPr bwMode="auto">
          <a:xfrm>
            <a:off x="3171292" y="3616685"/>
            <a:ext cx="308670" cy="174363"/>
          </a:xfrm>
          <a:custGeom>
            <a:avLst/>
            <a:gdLst>
              <a:gd name="T0" fmla="*/ 551 w 579"/>
              <a:gd name="T1" fmla="*/ 326 h 327"/>
              <a:gd name="T2" fmla="*/ 551 w 579"/>
              <a:gd name="T3" fmla="*/ 326 h 327"/>
              <a:gd name="T4" fmla="*/ 27 w 579"/>
              <a:gd name="T5" fmla="*/ 326 h 327"/>
              <a:gd name="T6" fmla="*/ 0 w 579"/>
              <a:gd name="T7" fmla="*/ 298 h 327"/>
              <a:gd name="T8" fmla="*/ 0 w 579"/>
              <a:gd name="T9" fmla="*/ 181 h 327"/>
              <a:gd name="T10" fmla="*/ 54 w 579"/>
              <a:gd name="T11" fmla="*/ 73 h 327"/>
              <a:gd name="T12" fmla="*/ 289 w 579"/>
              <a:gd name="T13" fmla="*/ 0 h 327"/>
              <a:gd name="T14" fmla="*/ 524 w 579"/>
              <a:gd name="T15" fmla="*/ 73 h 327"/>
              <a:gd name="T16" fmla="*/ 578 w 579"/>
              <a:gd name="T17" fmla="*/ 172 h 327"/>
              <a:gd name="T18" fmla="*/ 578 w 579"/>
              <a:gd name="T19" fmla="*/ 298 h 327"/>
              <a:gd name="T20" fmla="*/ 551 w 579"/>
              <a:gd name="T21" fmla="*/ 326 h 327"/>
              <a:gd name="T22" fmla="*/ 63 w 579"/>
              <a:gd name="T23" fmla="*/ 271 h 327"/>
              <a:gd name="T24" fmla="*/ 63 w 579"/>
              <a:gd name="T25" fmla="*/ 271 h 327"/>
              <a:gd name="T26" fmla="*/ 515 w 579"/>
              <a:gd name="T27" fmla="*/ 271 h 327"/>
              <a:gd name="T28" fmla="*/ 515 w 579"/>
              <a:gd name="T29" fmla="*/ 181 h 327"/>
              <a:gd name="T30" fmla="*/ 487 w 579"/>
              <a:gd name="T31" fmla="*/ 127 h 327"/>
              <a:gd name="T32" fmla="*/ 289 w 579"/>
              <a:gd name="T33" fmla="*/ 64 h 327"/>
              <a:gd name="T34" fmla="*/ 90 w 579"/>
              <a:gd name="T35" fmla="*/ 127 h 327"/>
              <a:gd name="T36" fmla="*/ 63 w 579"/>
              <a:gd name="T37" fmla="*/ 181 h 327"/>
              <a:gd name="T38" fmla="*/ 63 w 579"/>
              <a:gd name="T39" fmla="*/ 2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9" h="327">
                <a:moveTo>
                  <a:pt x="551" y="326"/>
                </a:moveTo>
                <a:lnTo>
                  <a:pt x="551" y="326"/>
                </a:lnTo>
                <a:cubicBezTo>
                  <a:pt x="27" y="326"/>
                  <a:pt x="27" y="326"/>
                  <a:pt x="27" y="326"/>
                </a:cubicBezTo>
                <a:cubicBezTo>
                  <a:pt x="9" y="326"/>
                  <a:pt x="0" y="317"/>
                  <a:pt x="0" y="298"/>
                </a:cubicBezTo>
                <a:cubicBezTo>
                  <a:pt x="0" y="181"/>
                  <a:pt x="0" y="181"/>
                  <a:pt x="0" y="181"/>
                </a:cubicBezTo>
                <a:cubicBezTo>
                  <a:pt x="0" y="136"/>
                  <a:pt x="18" y="99"/>
                  <a:pt x="54" y="73"/>
                </a:cubicBezTo>
                <a:cubicBezTo>
                  <a:pt x="117" y="27"/>
                  <a:pt x="198" y="0"/>
                  <a:pt x="289" y="0"/>
                </a:cubicBezTo>
                <a:cubicBezTo>
                  <a:pt x="379" y="0"/>
                  <a:pt x="460" y="27"/>
                  <a:pt x="524" y="73"/>
                </a:cubicBezTo>
                <a:cubicBezTo>
                  <a:pt x="560" y="99"/>
                  <a:pt x="578" y="136"/>
                  <a:pt x="578" y="172"/>
                </a:cubicBezTo>
                <a:cubicBezTo>
                  <a:pt x="578" y="208"/>
                  <a:pt x="578" y="253"/>
                  <a:pt x="578" y="298"/>
                </a:cubicBezTo>
                <a:cubicBezTo>
                  <a:pt x="578" y="317"/>
                  <a:pt x="569" y="326"/>
                  <a:pt x="551" y="326"/>
                </a:cubicBezTo>
                <a:close/>
                <a:moveTo>
                  <a:pt x="63" y="271"/>
                </a:moveTo>
                <a:lnTo>
                  <a:pt x="63" y="271"/>
                </a:lnTo>
                <a:cubicBezTo>
                  <a:pt x="515" y="271"/>
                  <a:pt x="515" y="271"/>
                  <a:pt x="515" y="271"/>
                </a:cubicBezTo>
                <a:cubicBezTo>
                  <a:pt x="515" y="235"/>
                  <a:pt x="515" y="199"/>
                  <a:pt x="515" y="181"/>
                </a:cubicBezTo>
                <a:cubicBezTo>
                  <a:pt x="515" y="154"/>
                  <a:pt x="506" y="136"/>
                  <a:pt x="487" y="127"/>
                </a:cubicBezTo>
                <a:cubicBezTo>
                  <a:pt x="433" y="82"/>
                  <a:pt x="361" y="64"/>
                  <a:pt x="289" y="64"/>
                </a:cubicBezTo>
                <a:cubicBezTo>
                  <a:pt x="217" y="64"/>
                  <a:pt x="144" y="82"/>
                  <a:pt x="90" y="127"/>
                </a:cubicBezTo>
                <a:cubicBezTo>
                  <a:pt x="72" y="136"/>
                  <a:pt x="63" y="154"/>
                  <a:pt x="63" y="181"/>
                </a:cubicBezTo>
                <a:lnTo>
                  <a:pt x="63" y="271"/>
                </a:lnTo>
                <a:close/>
              </a:path>
            </a:pathLst>
          </a:custGeom>
          <a:solidFill>
            <a:schemeClr val="bg1"/>
          </a:solidFill>
          <a:ln>
            <a:noFill/>
          </a:ln>
          <a:effectLst/>
        </p:spPr>
        <p:txBody>
          <a:bodyPr wrap="none" anchor="ctr"/>
          <a:lstStyle/>
          <a:p>
            <a:endParaRPr lang="en-US"/>
          </a:p>
        </p:txBody>
      </p:sp>
      <p:sp>
        <p:nvSpPr>
          <p:cNvPr id="14" name="Freeform 377">
            <a:extLst>
              <a:ext uri="{FF2B5EF4-FFF2-40B4-BE49-F238E27FC236}">
                <a16:creationId xmlns:a16="http://schemas.microsoft.com/office/drawing/2014/main" id="{8679CA64-CD5A-3147-BC32-796EFDD5747F}"/>
              </a:ext>
            </a:extLst>
          </p:cNvPr>
          <p:cNvSpPr>
            <a:spLocks noChangeArrowheads="1"/>
          </p:cNvSpPr>
          <p:nvPr/>
        </p:nvSpPr>
        <p:spPr bwMode="auto">
          <a:xfrm>
            <a:off x="3446974" y="3451747"/>
            <a:ext cx="150801" cy="150801"/>
          </a:xfrm>
          <a:custGeom>
            <a:avLst/>
            <a:gdLst>
              <a:gd name="T0" fmla="*/ 144 w 281"/>
              <a:gd name="T1" fmla="*/ 280 h 281"/>
              <a:gd name="T2" fmla="*/ 144 w 281"/>
              <a:gd name="T3" fmla="*/ 280 h 281"/>
              <a:gd name="T4" fmla="*/ 0 w 281"/>
              <a:gd name="T5" fmla="*/ 136 h 281"/>
              <a:gd name="T6" fmla="*/ 144 w 281"/>
              <a:gd name="T7" fmla="*/ 0 h 281"/>
              <a:gd name="T8" fmla="*/ 280 w 281"/>
              <a:gd name="T9" fmla="*/ 136 h 281"/>
              <a:gd name="T10" fmla="*/ 144 w 281"/>
              <a:gd name="T11" fmla="*/ 280 h 281"/>
              <a:gd name="T12" fmla="*/ 144 w 281"/>
              <a:gd name="T13" fmla="*/ 54 h 281"/>
              <a:gd name="T14" fmla="*/ 144 w 281"/>
              <a:gd name="T15" fmla="*/ 54 h 281"/>
              <a:gd name="T16" fmla="*/ 54 w 281"/>
              <a:gd name="T17" fmla="*/ 136 h 281"/>
              <a:gd name="T18" fmla="*/ 144 w 281"/>
              <a:gd name="T19" fmla="*/ 226 h 281"/>
              <a:gd name="T20" fmla="*/ 225 w 281"/>
              <a:gd name="T21" fmla="*/ 136 h 281"/>
              <a:gd name="T22" fmla="*/ 144 w 281"/>
              <a:gd name="T23" fmla="*/ 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281">
                <a:moveTo>
                  <a:pt x="144" y="280"/>
                </a:moveTo>
                <a:lnTo>
                  <a:pt x="144" y="280"/>
                </a:lnTo>
                <a:cubicBezTo>
                  <a:pt x="63" y="280"/>
                  <a:pt x="0" y="217"/>
                  <a:pt x="0" y="136"/>
                </a:cubicBezTo>
                <a:cubicBezTo>
                  <a:pt x="0" y="63"/>
                  <a:pt x="63" y="0"/>
                  <a:pt x="144" y="0"/>
                </a:cubicBezTo>
                <a:cubicBezTo>
                  <a:pt x="217" y="0"/>
                  <a:pt x="280" y="63"/>
                  <a:pt x="280" y="136"/>
                </a:cubicBezTo>
                <a:cubicBezTo>
                  <a:pt x="280" y="217"/>
                  <a:pt x="217" y="280"/>
                  <a:pt x="144" y="280"/>
                </a:cubicBezTo>
                <a:close/>
                <a:moveTo>
                  <a:pt x="144" y="54"/>
                </a:moveTo>
                <a:lnTo>
                  <a:pt x="144" y="54"/>
                </a:lnTo>
                <a:cubicBezTo>
                  <a:pt x="90" y="54"/>
                  <a:pt x="54" y="90"/>
                  <a:pt x="54" y="136"/>
                </a:cubicBezTo>
                <a:cubicBezTo>
                  <a:pt x="54" y="181"/>
                  <a:pt x="90" y="226"/>
                  <a:pt x="144" y="226"/>
                </a:cubicBezTo>
                <a:cubicBezTo>
                  <a:pt x="189" y="226"/>
                  <a:pt x="225" y="181"/>
                  <a:pt x="225" y="136"/>
                </a:cubicBezTo>
                <a:cubicBezTo>
                  <a:pt x="225" y="90"/>
                  <a:pt x="189" y="54"/>
                  <a:pt x="144" y="54"/>
                </a:cubicBezTo>
                <a:close/>
              </a:path>
            </a:pathLst>
          </a:custGeom>
          <a:solidFill>
            <a:schemeClr val="bg1"/>
          </a:solidFill>
          <a:ln>
            <a:noFill/>
          </a:ln>
          <a:effectLst/>
        </p:spPr>
        <p:txBody>
          <a:bodyPr wrap="none" anchor="ctr"/>
          <a:lstStyle/>
          <a:p>
            <a:endParaRPr lang="en-US"/>
          </a:p>
        </p:txBody>
      </p:sp>
      <p:sp>
        <p:nvSpPr>
          <p:cNvPr id="15" name="Freeform 378">
            <a:extLst>
              <a:ext uri="{FF2B5EF4-FFF2-40B4-BE49-F238E27FC236}">
                <a16:creationId xmlns:a16="http://schemas.microsoft.com/office/drawing/2014/main" id="{4483E2C4-942A-C146-9A88-4097985C350B}"/>
              </a:ext>
            </a:extLst>
          </p:cNvPr>
          <p:cNvSpPr>
            <a:spLocks noChangeArrowheads="1"/>
          </p:cNvSpPr>
          <p:nvPr/>
        </p:nvSpPr>
        <p:spPr bwMode="auto">
          <a:xfrm>
            <a:off x="3465825" y="3626110"/>
            <a:ext cx="197925" cy="160225"/>
          </a:xfrm>
          <a:custGeom>
            <a:avLst/>
            <a:gdLst>
              <a:gd name="T0" fmla="*/ 343 w 371"/>
              <a:gd name="T1" fmla="*/ 299 h 300"/>
              <a:gd name="T2" fmla="*/ 343 w 371"/>
              <a:gd name="T3" fmla="*/ 299 h 300"/>
              <a:gd name="T4" fmla="*/ 108 w 371"/>
              <a:gd name="T5" fmla="*/ 299 h 300"/>
              <a:gd name="T6" fmla="*/ 81 w 371"/>
              <a:gd name="T7" fmla="*/ 262 h 300"/>
              <a:gd name="T8" fmla="*/ 108 w 371"/>
              <a:gd name="T9" fmla="*/ 235 h 300"/>
              <a:gd name="T10" fmla="*/ 307 w 371"/>
              <a:gd name="T11" fmla="*/ 235 h 300"/>
              <a:gd name="T12" fmla="*/ 307 w 371"/>
              <a:gd name="T13" fmla="*/ 154 h 300"/>
              <a:gd name="T14" fmla="*/ 289 w 371"/>
              <a:gd name="T15" fmla="*/ 109 h 300"/>
              <a:gd name="T16" fmla="*/ 108 w 371"/>
              <a:gd name="T17" fmla="*/ 55 h 300"/>
              <a:gd name="T18" fmla="*/ 36 w 371"/>
              <a:gd name="T19" fmla="*/ 64 h 300"/>
              <a:gd name="T20" fmla="*/ 0 w 371"/>
              <a:gd name="T21" fmla="*/ 46 h 300"/>
              <a:gd name="T22" fmla="*/ 27 w 371"/>
              <a:gd name="T23" fmla="*/ 9 h 300"/>
              <a:gd name="T24" fmla="*/ 108 w 371"/>
              <a:gd name="T25" fmla="*/ 0 h 300"/>
              <a:gd name="T26" fmla="*/ 325 w 371"/>
              <a:gd name="T27" fmla="*/ 64 h 300"/>
              <a:gd name="T28" fmla="*/ 370 w 371"/>
              <a:gd name="T29" fmla="*/ 154 h 300"/>
              <a:gd name="T30" fmla="*/ 370 w 371"/>
              <a:gd name="T31" fmla="*/ 262 h 300"/>
              <a:gd name="T32" fmla="*/ 343 w 371"/>
              <a:gd name="T33"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300">
                <a:moveTo>
                  <a:pt x="343" y="299"/>
                </a:moveTo>
                <a:lnTo>
                  <a:pt x="343" y="299"/>
                </a:lnTo>
                <a:cubicBezTo>
                  <a:pt x="108" y="299"/>
                  <a:pt x="108" y="299"/>
                  <a:pt x="108" y="299"/>
                </a:cubicBezTo>
                <a:cubicBezTo>
                  <a:pt x="90" y="299"/>
                  <a:pt x="81" y="280"/>
                  <a:pt x="81" y="262"/>
                </a:cubicBezTo>
                <a:cubicBezTo>
                  <a:pt x="81" y="244"/>
                  <a:pt x="90" y="235"/>
                  <a:pt x="108" y="235"/>
                </a:cubicBezTo>
                <a:cubicBezTo>
                  <a:pt x="307" y="235"/>
                  <a:pt x="307" y="235"/>
                  <a:pt x="307" y="235"/>
                </a:cubicBezTo>
                <a:cubicBezTo>
                  <a:pt x="307" y="208"/>
                  <a:pt x="307" y="181"/>
                  <a:pt x="307" y="154"/>
                </a:cubicBezTo>
                <a:cubicBezTo>
                  <a:pt x="307" y="136"/>
                  <a:pt x="298" y="127"/>
                  <a:pt x="289" y="109"/>
                </a:cubicBezTo>
                <a:cubicBezTo>
                  <a:pt x="235" y="81"/>
                  <a:pt x="172" y="55"/>
                  <a:pt x="108" y="55"/>
                </a:cubicBezTo>
                <a:cubicBezTo>
                  <a:pt x="81" y="55"/>
                  <a:pt x="63" y="64"/>
                  <a:pt x="36" y="64"/>
                </a:cubicBezTo>
                <a:cubicBezTo>
                  <a:pt x="27" y="72"/>
                  <a:pt x="9" y="55"/>
                  <a:pt x="0" y="46"/>
                </a:cubicBezTo>
                <a:cubicBezTo>
                  <a:pt x="0" y="27"/>
                  <a:pt x="9" y="9"/>
                  <a:pt x="27" y="9"/>
                </a:cubicBezTo>
                <a:cubicBezTo>
                  <a:pt x="54" y="0"/>
                  <a:pt x="81" y="0"/>
                  <a:pt x="108" y="0"/>
                </a:cubicBezTo>
                <a:cubicBezTo>
                  <a:pt x="189" y="0"/>
                  <a:pt x="262" y="18"/>
                  <a:pt x="325" y="64"/>
                </a:cubicBezTo>
                <a:cubicBezTo>
                  <a:pt x="352" y="81"/>
                  <a:pt x="370" y="118"/>
                  <a:pt x="370" y="154"/>
                </a:cubicBezTo>
                <a:cubicBezTo>
                  <a:pt x="370" y="190"/>
                  <a:pt x="370" y="226"/>
                  <a:pt x="370" y="262"/>
                </a:cubicBezTo>
                <a:cubicBezTo>
                  <a:pt x="370" y="280"/>
                  <a:pt x="352" y="299"/>
                  <a:pt x="343" y="299"/>
                </a:cubicBezTo>
              </a:path>
            </a:pathLst>
          </a:custGeom>
          <a:solidFill>
            <a:schemeClr val="bg1"/>
          </a:solidFill>
          <a:ln>
            <a:noFill/>
          </a:ln>
          <a:effectLst/>
        </p:spPr>
        <p:txBody>
          <a:bodyPr wrap="none" anchor="ctr"/>
          <a:lstStyle/>
          <a:p>
            <a:endParaRPr lang="en-US"/>
          </a:p>
        </p:txBody>
      </p:sp>
      <p:sp>
        <p:nvSpPr>
          <p:cNvPr id="16" name="Freeform 379">
            <a:extLst>
              <a:ext uri="{FF2B5EF4-FFF2-40B4-BE49-F238E27FC236}">
                <a16:creationId xmlns:a16="http://schemas.microsoft.com/office/drawing/2014/main" id="{29AF83F2-C176-C84B-8053-AEA0530E4FEA}"/>
              </a:ext>
            </a:extLst>
          </p:cNvPr>
          <p:cNvSpPr>
            <a:spLocks noChangeArrowheads="1"/>
          </p:cNvSpPr>
          <p:nvPr/>
        </p:nvSpPr>
        <p:spPr bwMode="auto">
          <a:xfrm>
            <a:off x="5190602" y="4495568"/>
            <a:ext cx="381713" cy="516021"/>
          </a:xfrm>
          <a:custGeom>
            <a:avLst/>
            <a:gdLst>
              <a:gd name="T0" fmla="*/ 668 w 714"/>
              <a:gd name="T1" fmla="*/ 99 h 967"/>
              <a:gd name="T2" fmla="*/ 668 w 714"/>
              <a:gd name="T3" fmla="*/ 99 h 967"/>
              <a:gd name="T4" fmla="*/ 524 w 714"/>
              <a:gd name="T5" fmla="*/ 99 h 967"/>
              <a:gd name="T6" fmla="*/ 469 w 714"/>
              <a:gd name="T7" fmla="*/ 36 h 967"/>
              <a:gd name="T8" fmla="*/ 361 w 714"/>
              <a:gd name="T9" fmla="*/ 0 h 967"/>
              <a:gd name="T10" fmla="*/ 253 w 714"/>
              <a:gd name="T11" fmla="*/ 36 h 967"/>
              <a:gd name="T12" fmla="*/ 189 w 714"/>
              <a:gd name="T13" fmla="*/ 99 h 967"/>
              <a:gd name="T14" fmla="*/ 45 w 714"/>
              <a:gd name="T15" fmla="*/ 99 h 967"/>
              <a:gd name="T16" fmla="*/ 0 w 714"/>
              <a:gd name="T17" fmla="*/ 153 h 967"/>
              <a:gd name="T18" fmla="*/ 0 w 714"/>
              <a:gd name="T19" fmla="*/ 939 h 967"/>
              <a:gd name="T20" fmla="*/ 27 w 714"/>
              <a:gd name="T21" fmla="*/ 966 h 967"/>
              <a:gd name="T22" fmla="*/ 686 w 714"/>
              <a:gd name="T23" fmla="*/ 966 h 967"/>
              <a:gd name="T24" fmla="*/ 713 w 714"/>
              <a:gd name="T25" fmla="*/ 939 h 967"/>
              <a:gd name="T26" fmla="*/ 713 w 714"/>
              <a:gd name="T27" fmla="*/ 153 h 967"/>
              <a:gd name="T28" fmla="*/ 668 w 714"/>
              <a:gd name="T29" fmla="*/ 99 h 967"/>
              <a:gd name="T30" fmla="*/ 235 w 714"/>
              <a:gd name="T31" fmla="*/ 135 h 967"/>
              <a:gd name="T32" fmla="*/ 235 w 714"/>
              <a:gd name="T33" fmla="*/ 135 h 967"/>
              <a:gd name="T34" fmla="*/ 280 w 714"/>
              <a:gd name="T35" fmla="*/ 81 h 967"/>
              <a:gd name="T36" fmla="*/ 361 w 714"/>
              <a:gd name="T37" fmla="*/ 54 h 967"/>
              <a:gd name="T38" fmla="*/ 433 w 714"/>
              <a:gd name="T39" fmla="*/ 81 h 967"/>
              <a:gd name="T40" fmla="*/ 478 w 714"/>
              <a:gd name="T41" fmla="*/ 135 h 967"/>
              <a:gd name="T42" fmla="*/ 478 w 714"/>
              <a:gd name="T43" fmla="*/ 189 h 967"/>
              <a:gd name="T44" fmla="*/ 235 w 714"/>
              <a:gd name="T45" fmla="*/ 189 h 967"/>
              <a:gd name="T46" fmla="*/ 235 w 714"/>
              <a:gd name="T47" fmla="*/ 135 h 967"/>
              <a:gd name="T48" fmla="*/ 144 w 714"/>
              <a:gd name="T49" fmla="*/ 153 h 967"/>
              <a:gd name="T50" fmla="*/ 144 w 714"/>
              <a:gd name="T51" fmla="*/ 153 h 967"/>
              <a:gd name="T52" fmla="*/ 180 w 714"/>
              <a:gd name="T53" fmla="*/ 153 h 967"/>
              <a:gd name="T54" fmla="*/ 180 w 714"/>
              <a:gd name="T55" fmla="*/ 207 h 967"/>
              <a:gd name="T56" fmla="*/ 207 w 714"/>
              <a:gd name="T57" fmla="*/ 244 h 967"/>
              <a:gd name="T58" fmla="*/ 506 w 714"/>
              <a:gd name="T59" fmla="*/ 244 h 967"/>
              <a:gd name="T60" fmla="*/ 533 w 714"/>
              <a:gd name="T61" fmla="*/ 207 h 967"/>
              <a:gd name="T62" fmla="*/ 533 w 714"/>
              <a:gd name="T63" fmla="*/ 153 h 967"/>
              <a:gd name="T64" fmla="*/ 569 w 714"/>
              <a:gd name="T65" fmla="*/ 153 h 967"/>
              <a:gd name="T66" fmla="*/ 569 w 714"/>
              <a:gd name="T67" fmla="*/ 813 h 967"/>
              <a:gd name="T68" fmla="*/ 144 w 714"/>
              <a:gd name="T69" fmla="*/ 813 h 967"/>
              <a:gd name="T70" fmla="*/ 144 w 714"/>
              <a:gd name="T71" fmla="*/ 153 h 967"/>
              <a:gd name="T72" fmla="*/ 659 w 714"/>
              <a:gd name="T73" fmla="*/ 912 h 967"/>
              <a:gd name="T74" fmla="*/ 659 w 714"/>
              <a:gd name="T75" fmla="*/ 912 h 967"/>
              <a:gd name="T76" fmla="*/ 63 w 714"/>
              <a:gd name="T77" fmla="*/ 912 h 967"/>
              <a:gd name="T78" fmla="*/ 63 w 714"/>
              <a:gd name="T79" fmla="*/ 153 h 967"/>
              <a:gd name="T80" fmla="*/ 90 w 714"/>
              <a:gd name="T81" fmla="*/ 153 h 967"/>
              <a:gd name="T82" fmla="*/ 90 w 714"/>
              <a:gd name="T83" fmla="*/ 849 h 967"/>
              <a:gd name="T84" fmla="*/ 117 w 714"/>
              <a:gd name="T85" fmla="*/ 876 h 967"/>
              <a:gd name="T86" fmla="*/ 596 w 714"/>
              <a:gd name="T87" fmla="*/ 876 h 967"/>
              <a:gd name="T88" fmla="*/ 623 w 714"/>
              <a:gd name="T89" fmla="*/ 849 h 967"/>
              <a:gd name="T90" fmla="*/ 623 w 714"/>
              <a:gd name="T91" fmla="*/ 153 h 967"/>
              <a:gd name="T92" fmla="*/ 659 w 714"/>
              <a:gd name="T93" fmla="*/ 153 h 967"/>
              <a:gd name="T94" fmla="*/ 659 w 714"/>
              <a:gd name="T95" fmla="*/ 912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4" h="967">
                <a:moveTo>
                  <a:pt x="668" y="99"/>
                </a:moveTo>
                <a:lnTo>
                  <a:pt x="668" y="99"/>
                </a:lnTo>
                <a:cubicBezTo>
                  <a:pt x="524" y="99"/>
                  <a:pt x="524" y="99"/>
                  <a:pt x="524" y="99"/>
                </a:cubicBezTo>
                <a:cubicBezTo>
                  <a:pt x="514" y="72"/>
                  <a:pt x="488" y="54"/>
                  <a:pt x="469" y="36"/>
                </a:cubicBezTo>
                <a:cubicBezTo>
                  <a:pt x="433" y="9"/>
                  <a:pt x="397" y="0"/>
                  <a:pt x="361" y="0"/>
                </a:cubicBezTo>
                <a:cubicBezTo>
                  <a:pt x="316" y="0"/>
                  <a:pt x="280" y="9"/>
                  <a:pt x="253" y="36"/>
                </a:cubicBezTo>
                <a:cubicBezTo>
                  <a:pt x="225" y="54"/>
                  <a:pt x="198" y="72"/>
                  <a:pt x="189" y="99"/>
                </a:cubicBezTo>
                <a:cubicBezTo>
                  <a:pt x="45" y="99"/>
                  <a:pt x="45" y="99"/>
                  <a:pt x="45" y="99"/>
                </a:cubicBezTo>
                <a:cubicBezTo>
                  <a:pt x="18" y="99"/>
                  <a:pt x="0" y="126"/>
                  <a:pt x="0" y="153"/>
                </a:cubicBezTo>
                <a:cubicBezTo>
                  <a:pt x="0" y="939"/>
                  <a:pt x="0" y="939"/>
                  <a:pt x="0" y="939"/>
                </a:cubicBezTo>
                <a:cubicBezTo>
                  <a:pt x="0" y="957"/>
                  <a:pt x="18" y="966"/>
                  <a:pt x="27" y="966"/>
                </a:cubicBezTo>
                <a:cubicBezTo>
                  <a:pt x="686" y="966"/>
                  <a:pt x="686" y="966"/>
                  <a:pt x="686" y="966"/>
                </a:cubicBezTo>
                <a:cubicBezTo>
                  <a:pt x="695" y="966"/>
                  <a:pt x="713" y="957"/>
                  <a:pt x="713" y="939"/>
                </a:cubicBezTo>
                <a:cubicBezTo>
                  <a:pt x="713" y="153"/>
                  <a:pt x="713" y="153"/>
                  <a:pt x="713" y="153"/>
                </a:cubicBezTo>
                <a:cubicBezTo>
                  <a:pt x="713" y="126"/>
                  <a:pt x="695" y="99"/>
                  <a:pt x="668" y="99"/>
                </a:cubicBezTo>
                <a:close/>
                <a:moveTo>
                  <a:pt x="235" y="135"/>
                </a:moveTo>
                <a:lnTo>
                  <a:pt x="235" y="135"/>
                </a:lnTo>
                <a:cubicBezTo>
                  <a:pt x="244" y="108"/>
                  <a:pt x="261" y="90"/>
                  <a:pt x="280" y="81"/>
                </a:cubicBezTo>
                <a:cubicBezTo>
                  <a:pt x="307" y="63"/>
                  <a:pt x="325" y="54"/>
                  <a:pt x="361" y="54"/>
                </a:cubicBezTo>
                <a:cubicBezTo>
                  <a:pt x="388" y="54"/>
                  <a:pt x="415" y="63"/>
                  <a:pt x="433" y="81"/>
                </a:cubicBezTo>
                <a:cubicBezTo>
                  <a:pt x="451" y="90"/>
                  <a:pt x="469" y="108"/>
                  <a:pt x="478" y="135"/>
                </a:cubicBezTo>
                <a:cubicBezTo>
                  <a:pt x="478" y="189"/>
                  <a:pt x="478" y="189"/>
                  <a:pt x="478" y="189"/>
                </a:cubicBezTo>
                <a:cubicBezTo>
                  <a:pt x="235" y="189"/>
                  <a:pt x="235" y="189"/>
                  <a:pt x="235" y="189"/>
                </a:cubicBezTo>
                <a:lnTo>
                  <a:pt x="235" y="135"/>
                </a:lnTo>
                <a:close/>
                <a:moveTo>
                  <a:pt x="144" y="153"/>
                </a:moveTo>
                <a:lnTo>
                  <a:pt x="144" y="153"/>
                </a:lnTo>
                <a:cubicBezTo>
                  <a:pt x="180" y="153"/>
                  <a:pt x="180" y="153"/>
                  <a:pt x="180" y="153"/>
                </a:cubicBezTo>
                <a:cubicBezTo>
                  <a:pt x="180" y="207"/>
                  <a:pt x="180" y="207"/>
                  <a:pt x="180" y="207"/>
                </a:cubicBezTo>
                <a:cubicBezTo>
                  <a:pt x="180" y="226"/>
                  <a:pt x="189" y="244"/>
                  <a:pt x="207" y="244"/>
                </a:cubicBezTo>
                <a:cubicBezTo>
                  <a:pt x="506" y="244"/>
                  <a:pt x="506" y="244"/>
                  <a:pt x="506" y="244"/>
                </a:cubicBezTo>
                <a:cubicBezTo>
                  <a:pt x="524" y="244"/>
                  <a:pt x="533" y="226"/>
                  <a:pt x="533" y="207"/>
                </a:cubicBezTo>
                <a:cubicBezTo>
                  <a:pt x="533" y="153"/>
                  <a:pt x="533" y="153"/>
                  <a:pt x="533" y="153"/>
                </a:cubicBezTo>
                <a:cubicBezTo>
                  <a:pt x="569" y="153"/>
                  <a:pt x="569" y="153"/>
                  <a:pt x="569" y="153"/>
                </a:cubicBezTo>
                <a:cubicBezTo>
                  <a:pt x="569" y="813"/>
                  <a:pt x="569" y="813"/>
                  <a:pt x="569" y="813"/>
                </a:cubicBezTo>
                <a:cubicBezTo>
                  <a:pt x="144" y="813"/>
                  <a:pt x="144" y="813"/>
                  <a:pt x="144" y="813"/>
                </a:cubicBezTo>
                <a:lnTo>
                  <a:pt x="144" y="153"/>
                </a:lnTo>
                <a:close/>
                <a:moveTo>
                  <a:pt x="659" y="912"/>
                </a:moveTo>
                <a:lnTo>
                  <a:pt x="659" y="912"/>
                </a:lnTo>
                <a:cubicBezTo>
                  <a:pt x="63" y="912"/>
                  <a:pt x="63" y="912"/>
                  <a:pt x="63" y="912"/>
                </a:cubicBezTo>
                <a:cubicBezTo>
                  <a:pt x="63" y="153"/>
                  <a:pt x="63" y="153"/>
                  <a:pt x="63" y="153"/>
                </a:cubicBezTo>
                <a:cubicBezTo>
                  <a:pt x="90" y="153"/>
                  <a:pt x="90" y="153"/>
                  <a:pt x="90" y="153"/>
                </a:cubicBezTo>
                <a:cubicBezTo>
                  <a:pt x="90" y="849"/>
                  <a:pt x="90" y="849"/>
                  <a:pt x="90" y="849"/>
                </a:cubicBezTo>
                <a:cubicBezTo>
                  <a:pt x="90" y="858"/>
                  <a:pt x="108" y="876"/>
                  <a:pt x="117" y="876"/>
                </a:cubicBezTo>
                <a:cubicBezTo>
                  <a:pt x="596" y="876"/>
                  <a:pt x="596" y="876"/>
                  <a:pt x="596" y="876"/>
                </a:cubicBezTo>
                <a:cubicBezTo>
                  <a:pt x="614" y="876"/>
                  <a:pt x="623" y="858"/>
                  <a:pt x="623" y="849"/>
                </a:cubicBezTo>
                <a:cubicBezTo>
                  <a:pt x="623" y="153"/>
                  <a:pt x="623" y="153"/>
                  <a:pt x="623" y="153"/>
                </a:cubicBezTo>
                <a:cubicBezTo>
                  <a:pt x="659" y="153"/>
                  <a:pt x="659" y="153"/>
                  <a:pt x="659" y="153"/>
                </a:cubicBezTo>
                <a:lnTo>
                  <a:pt x="659" y="912"/>
                </a:lnTo>
                <a:close/>
              </a:path>
            </a:pathLst>
          </a:custGeom>
          <a:solidFill>
            <a:schemeClr val="bg1"/>
          </a:solidFill>
          <a:ln>
            <a:noFill/>
          </a:ln>
          <a:effectLst/>
        </p:spPr>
        <p:txBody>
          <a:bodyPr wrap="none" anchor="ctr"/>
          <a:lstStyle/>
          <a:p>
            <a:endParaRPr lang="en-US"/>
          </a:p>
        </p:txBody>
      </p:sp>
      <p:sp>
        <p:nvSpPr>
          <p:cNvPr id="17" name="Freeform 380">
            <a:extLst>
              <a:ext uri="{FF2B5EF4-FFF2-40B4-BE49-F238E27FC236}">
                <a16:creationId xmlns:a16="http://schemas.microsoft.com/office/drawing/2014/main" id="{8AAB89B6-935F-684D-B914-1CC0BC0FA3EE}"/>
              </a:ext>
            </a:extLst>
          </p:cNvPr>
          <p:cNvSpPr>
            <a:spLocks noChangeArrowheads="1"/>
          </p:cNvSpPr>
          <p:nvPr/>
        </p:nvSpPr>
        <p:spPr bwMode="auto">
          <a:xfrm>
            <a:off x="5310771" y="4658149"/>
            <a:ext cx="141376" cy="35343"/>
          </a:xfrm>
          <a:custGeom>
            <a:avLst/>
            <a:gdLst>
              <a:gd name="T0" fmla="*/ 28 w 264"/>
              <a:gd name="T1" fmla="*/ 63 h 64"/>
              <a:gd name="T2" fmla="*/ 28 w 264"/>
              <a:gd name="T3" fmla="*/ 63 h 64"/>
              <a:gd name="T4" fmla="*/ 235 w 264"/>
              <a:gd name="T5" fmla="*/ 63 h 64"/>
              <a:gd name="T6" fmla="*/ 263 w 264"/>
              <a:gd name="T7" fmla="*/ 27 h 64"/>
              <a:gd name="T8" fmla="*/ 235 w 264"/>
              <a:gd name="T9" fmla="*/ 0 h 64"/>
              <a:gd name="T10" fmla="*/ 28 w 264"/>
              <a:gd name="T11" fmla="*/ 0 h 64"/>
              <a:gd name="T12" fmla="*/ 0 w 264"/>
              <a:gd name="T13" fmla="*/ 27 h 64"/>
              <a:gd name="T14" fmla="*/ 28 w 264"/>
              <a:gd name="T15" fmla="*/ 63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64">
                <a:moveTo>
                  <a:pt x="28" y="63"/>
                </a:moveTo>
                <a:lnTo>
                  <a:pt x="28" y="63"/>
                </a:lnTo>
                <a:cubicBezTo>
                  <a:pt x="235" y="63"/>
                  <a:pt x="235" y="63"/>
                  <a:pt x="235" y="63"/>
                </a:cubicBezTo>
                <a:cubicBezTo>
                  <a:pt x="253" y="63"/>
                  <a:pt x="263" y="45"/>
                  <a:pt x="263" y="27"/>
                </a:cubicBezTo>
                <a:cubicBezTo>
                  <a:pt x="263" y="18"/>
                  <a:pt x="253" y="0"/>
                  <a:pt x="235" y="0"/>
                </a:cubicBezTo>
                <a:cubicBezTo>
                  <a:pt x="28" y="0"/>
                  <a:pt x="28" y="0"/>
                  <a:pt x="28" y="0"/>
                </a:cubicBezTo>
                <a:cubicBezTo>
                  <a:pt x="19" y="0"/>
                  <a:pt x="0" y="18"/>
                  <a:pt x="0" y="27"/>
                </a:cubicBezTo>
                <a:cubicBezTo>
                  <a:pt x="0" y="45"/>
                  <a:pt x="19" y="63"/>
                  <a:pt x="28" y="63"/>
                </a:cubicBezTo>
              </a:path>
            </a:pathLst>
          </a:custGeom>
          <a:solidFill>
            <a:schemeClr val="bg1"/>
          </a:solidFill>
          <a:ln>
            <a:noFill/>
          </a:ln>
          <a:effectLst/>
        </p:spPr>
        <p:txBody>
          <a:bodyPr wrap="none" anchor="ctr"/>
          <a:lstStyle/>
          <a:p>
            <a:endParaRPr lang="en-US"/>
          </a:p>
        </p:txBody>
      </p:sp>
      <p:sp>
        <p:nvSpPr>
          <p:cNvPr id="18" name="Freeform 381">
            <a:extLst>
              <a:ext uri="{FF2B5EF4-FFF2-40B4-BE49-F238E27FC236}">
                <a16:creationId xmlns:a16="http://schemas.microsoft.com/office/drawing/2014/main" id="{01D7CF9D-6DCB-C64B-901C-6389EF4F4EFC}"/>
              </a:ext>
            </a:extLst>
          </p:cNvPr>
          <p:cNvSpPr>
            <a:spLocks noChangeArrowheads="1"/>
          </p:cNvSpPr>
          <p:nvPr/>
        </p:nvSpPr>
        <p:spPr bwMode="auto">
          <a:xfrm>
            <a:off x="5310771" y="4740618"/>
            <a:ext cx="141376" cy="35345"/>
          </a:xfrm>
          <a:custGeom>
            <a:avLst/>
            <a:gdLst>
              <a:gd name="T0" fmla="*/ 28 w 264"/>
              <a:gd name="T1" fmla="*/ 64 h 65"/>
              <a:gd name="T2" fmla="*/ 28 w 264"/>
              <a:gd name="T3" fmla="*/ 64 h 65"/>
              <a:gd name="T4" fmla="*/ 235 w 264"/>
              <a:gd name="T5" fmla="*/ 64 h 65"/>
              <a:gd name="T6" fmla="*/ 263 w 264"/>
              <a:gd name="T7" fmla="*/ 28 h 65"/>
              <a:gd name="T8" fmla="*/ 235 w 264"/>
              <a:gd name="T9" fmla="*/ 0 h 65"/>
              <a:gd name="T10" fmla="*/ 28 w 264"/>
              <a:gd name="T11" fmla="*/ 0 h 65"/>
              <a:gd name="T12" fmla="*/ 0 w 264"/>
              <a:gd name="T13" fmla="*/ 28 h 65"/>
              <a:gd name="T14" fmla="*/ 28 w 264"/>
              <a:gd name="T15" fmla="*/ 6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65">
                <a:moveTo>
                  <a:pt x="28" y="64"/>
                </a:moveTo>
                <a:lnTo>
                  <a:pt x="28" y="64"/>
                </a:lnTo>
                <a:cubicBezTo>
                  <a:pt x="235" y="64"/>
                  <a:pt x="235" y="64"/>
                  <a:pt x="235" y="64"/>
                </a:cubicBezTo>
                <a:cubicBezTo>
                  <a:pt x="253" y="64"/>
                  <a:pt x="263" y="45"/>
                  <a:pt x="263" y="28"/>
                </a:cubicBezTo>
                <a:cubicBezTo>
                  <a:pt x="263" y="19"/>
                  <a:pt x="253" y="0"/>
                  <a:pt x="235" y="0"/>
                </a:cubicBezTo>
                <a:cubicBezTo>
                  <a:pt x="28" y="0"/>
                  <a:pt x="28" y="0"/>
                  <a:pt x="28" y="0"/>
                </a:cubicBezTo>
                <a:cubicBezTo>
                  <a:pt x="19" y="0"/>
                  <a:pt x="0" y="19"/>
                  <a:pt x="0" y="28"/>
                </a:cubicBezTo>
                <a:cubicBezTo>
                  <a:pt x="0" y="45"/>
                  <a:pt x="19" y="64"/>
                  <a:pt x="28" y="64"/>
                </a:cubicBezTo>
              </a:path>
            </a:pathLst>
          </a:custGeom>
          <a:solidFill>
            <a:schemeClr val="bg1"/>
          </a:solidFill>
          <a:ln>
            <a:noFill/>
          </a:ln>
          <a:effectLst/>
        </p:spPr>
        <p:txBody>
          <a:bodyPr wrap="none" anchor="ctr"/>
          <a:lstStyle/>
          <a:p>
            <a:endParaRPr lang="en-US"/>
          </a:p>
        </p:txBody>
      </p:sp>
      <p:sp>
        <p:nvSpPr>
          <p:cNvPr id="19" name="Freeform 382">
            <a:extLst>
              <a:ext uri="{FF2B5EF4-FFF2-40B4-BE49-F238E27FC236}">
                <a16:creationId xmlns:a16="http://schemas.microsoft.com/office/drawing/2014/main" id="{100ECC4D-1413-7944-8D94-47BC876C0735}"/>
              </a:ext>
            </a:extLst>
          </p:cNvPr>
          <p:cNvSpPr>
            <a:spLocks noChangeArrowheads="1"/>
          </p:cNvSpPr>
          <p:nvPr/>
        </p:nvSpPr>
        <p:spPr bwMode="auto">
          <a:xfrm>
            <a:off x="5310771" y="4823088"/>
            <a:ext cx="141376" cy="35343"/>
          </a:xfrm>
          <a:custGeom>
            <a:avLst/>
            <a:gdLst>
              <a:gd name="T0" fmla="*/ 28 w 264"/>
              <a:gd name="T1" fmla="*/ 63 h 64"/>
              <a:gd name="T2" fmla="*/ 28 w 264"/>
              <a:gd name="T3" fmla="*/ 63 h 64"/>
              <a:gd name="T4" fmla="*/ 235 w 264"/>
              <a:gd name="T5" fmla="*/ 63 h 64"/>
              <a:gd name="T6" fmla="*/ 263 w 264"/>
              <a:gd name="T7" fmla="*/ 36 h 64"/>
              <a:gd name="T8" fmla="*/ 235 w 264"/>
              <a:gd name="T9" fmla="*/ 0 h 64"/>
              <a:gd name="T10" fmla="*/ 28 w 264"/>
              <a:gd name="T11" fmla="*/ 0 h 64"/>
              <a:gd name="T12" fmla="*/ 0 w 264"/>
              <a:gd name="T13" fmla="*/ 36 h 64"/>
              <a:gd name="T14" fmla="*/ 28 w 264"/>
              <a:gd name="T15" fmla="*/ 63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64">
                <a:moveTo>
                  <a:pt x="28" y="63"/>
                </a:moveTo>
                <a:lnTo>
                  <a:pt x="28" y="63"/>
                </a:lnTo>
                <a:cubicBezTo>
                  <a:pt x="235" y="63"/>
                  <a:pt x="235" y="63"/>
                  <a:pt x="235" y="63"/>
                </a:cubicBezTo>
                <a:cubicBezTo>
                  <a:pt x="253" y="63"/>
                  <a:pt x="263" y="45"/>
                  <a:pt x="263" y="36"/>
                </a:cubicBezTo>
                <a:cubicBezTo>
                  <a:pt x="263" y="18"/>
                  <a:pt x="253" y="0"/>
                  <a:pt x="235" y="0"/>
                </a:cubicBezTo>
                <a:cubicBezTo>
                  <a:pt x="28" y="0"/>
                  <a:pt x="28" y="0"/>
                  <a:pt x="28" y="0"/>
                </a:cubicBezTo>
                <a:cubicBezTo>
                  <a:pt x="19" y="0"/>
                  <a:pt x="0" y="18"/>
                  <a:pt x="0" y="36"/>
                </a:cubicBezTo>
                <a:cubicBezTo>
                  <a:pt x="0" y="45"/>
                  <a:pt x="19" y="63"/>
                  <a:pt x="28" y="63"/>
                </a:cubicBezTo>
              </a:path>
            </a:pathLst>
          </a:custGeom>
          <a:solidFill>
            <a:schemeClr val="bg1"/>
          </a:solidFill>
          <a:ln>
            <a:noFill/>
          </a:ln>
          <a:effectLst/>
        </p:spPr>
        <p:txBody>
          <a:bodyPr wrap="none" anchor="ctr"/>
          <a:lstStyle/>
          <a:p>
            <a:endParaRPr lang="en-US"/>
          </a:p>
        </p:txBody>
      </p:sp>
      <p:sp>
        <p:nvSpPr>
          <p:cNvPr id="20" name="Freeform 383">
            <a:extLst>
              <a:ext uri="{FF2B5EF4-FFF2-40B4-BE49-F238E27FC236}">
                <a16:creationId xmlns:a16="http://schemas.microsoft.com/office/drawing/2014/main" id="{9B145547-6284-244E-9544-C8B2616B14F6}"/>
              </a:ext>
            </a:extLst>
          </p:cNvPr>
          <p:cNvSpPr>
            <a:spLocks noChangeArrowheads="1"/>
          </p:cNvSpPr>
          <p:nvPr/>
        </p:nvSpPr>
        <p:spPr bwMode="auto">
          <a:xfrm>
            <a:off x="6387579" y="2886246"/>
            <a:ext cx="362863" cy="386426"/>
          </a:xfrm>
          <a:custGeom>
            <a:avLst/>
            <a:gdLst>
              <a:gd name="T0" fmla="*/ 525 w 679"/>
              <a:gd name="T1" fmla="*/ 723 h 724"/>
              <a:gd name="T2" fmla="*/ 425 w 679"/>
              <a:gd name="T3" fmla="*/ 714 h 724"/>
              <a:gd name="T4" fmla="*/ 389 w 679"/>
              <a:gd name="T5" fmla="*/ 714 h 724"/>
              <a:gd name="T6" fmla="*/ 163 w 679"/>
              <a:gd name="T7" fmla="*/ 659 h 724"/>
              <a:gd name="T8" fmla="*/ 46 w 679"/>
              <a:gd name="T9" fmla="*/ 632 h 724"/>
              <a:gd name="T10" fmla="*/ 46 w 679"/>
              <a:gd name="T11" fmla="*/ 325 h 724"/>
              <a:gd name="T12" fmla="*/ 181 w 679"/>
              <a:gd name="T13" fmla="*/ 316 h 724"/>
              <a:gd name="T14" fmla="*/ 281 w 679"/>
              <a:gd name="T15" fmla="*/ 190 h 724"/>
              <a:gd name="T16" fmla="*/ 262 w 679"/>
              <a:gd name="T17" fmla="*/ 72 h 724"/>
              <a:gd name="T18" fmla="*/ 380 w 679"/>
              <a:gd name="T19" fmla="*/ 18 h 724"/>
              <a:gd name="T20" fmla="*/ 452 w 679"/>
              <a:gd name="T21" fmla="*/ 199 h 724"/>
              <a:gd name="T22" fmla="*/ 443 w 679"/>
              <a:gd name="T23" fmla="*/ 253 h 724"/>
              <a:gd name="T24" fmla="*/ 615 w 679"/>
              <a:gd name="T25" fmla="*/ 280 h 724"/>
              <a:gd name="T26" fmla="*/ 651 w 679"/>
              <a:gd name="T27" fmla="*/ 406 h 724"/>
              <a:gd name="T28" fmla="*/ 642 w 679"/>
              <a:gd name="T29" fmla="*/ 524 h 724"/>
              <a:gd name="T30" fmla="*/ 615 w 679"/>
              <a:gd name="T31" fmla="*/ 632 h 724"/>
              <a:gd name="T32" fmla="*/ 588 w 679"/>
              <a:gd name="T33" fmla="*/ 705 h 724"/>
              <a:gd name="T34" fmla="*/ 407 w 679"/>
              <a:gd name="T35" fmla="*/ 659 h 724"/>
              <a:gd name="T36" fmla="*/ 434 w 679"/>
              <a:gd name="T37" fmla="*/ 669 h 724"/>
              <a:gd name="T38" fmla="*/ 561 w 679"/>
              <a:gd name="T39" fmla="*/ 669 h 724"/>
              <a:gd name="T40" fmla="*/ 561 w 679"/>
              <a:gd name="T41" fmla="*/ 632 h 724"/>
              <a:gd name="T42" fmla="*/ 579 w 679"/>
              <a:gd name="T43" fmla="*/ 596 h 724"/>
              <a:gd name="T44" fmla="*/ 588 w 679"/>
              <a:gd name="T45" fmla="*/ 533 h 724"/>
              <a:gd name="T46" fmla="*/ 606 w 679"/>
              <a:gd name="T47" fmla="*/ 497 h 724"/>
              <a:gd name="T48" fmla="*/ 633 w 679"/>
              <a:gd name="T49" fmla="*/ 461 h 724"/>
              <a:gd name="T50" fmla="*/ 588 w 679"/>
              <a:gd name="T51" fmla="*/ 416 h 724"/>
              <a:gd name="T52" fmla="*/ 624 w 679"/>
              <a:gd name="T53" fmla="*/ 370 h 724"/>
              <a:gd name="T54" fmla="*/ 543 w 679"/>
              <a:gd name="T55" fmla="*/ 325 h 724"/>
              <a:gd name="T56" fmla="*/ 407 w 679"/>
              <a:gd name="T57" fmla="*/ 190 h 724"/>
              <a:gd name="T58" fmla="*/ 335 w 679"/>
              <a:gd name="T59" fmla="*/ 54 h 724"/>
              <a:gd name="T60" fmla="*/ 317 w 679"/>
              <a:gd name="T61" fmla="*/ 72 h 724"/>
              <a:gd name="T62" fmla="*/ 272 w 679"/>
              <a:gd name="T63" fmla="*/ 298 h 724"/>
              <a:gd name="T64" fmla="*/ 190 w 679"/>
              <a:gd name="T65" fmla="*/ 361 h 724"/>
              <a:gd name="T66" fmla="*/ 91 w 679"/>
              <a:gd name="T67" fmla="*/ 352 h 724"/>
              <a:gd name="T68" fmla="*/ 55 w 679"/>
              <a:gd name="T69" fmla="*/ 488 h 724"/>
              <a:gd name="T70" fmla="*/ 136 w 679"/>
              <a:gd name="T71" fmla="*/ 623 h 724"/>
              <a:gd name="T72" fmla="*/ 199 w 679"/>
              <a:gd name="T73" fmla="*/ 605 h 724"/>
              <a:gd name="T74" fmla="*/ 253 w 679"/>
              <a:gd name="T75" fmla="*/ 605 h 724"/>
              <a:gd name="T76" fmla="*/ 398 w 679"/>
              <a:gd name="T77" fmla="*/ 659 h 724"/>
              <a:gd name="T78" fmla="*/ 317 w 679"/>
              <a:gd name="T79" fmla="*/ 63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9" h="724">
                <a:moveTo>
                  <a:pt x="525" y="723"/>
                </a:moveTo>
                <a:lnTo>
                  <a:pt x="525" y="723"/>
                </a:lnTo>
                <a:cubicBezTo>
                  <a:pt x="515" y="723"/>
                  <a:pt x="506" y="723"/>
                  <a:pt x="506" y="723"/>
                </a:cubicBezTo>
                <a:cubicBezTo>
                  <a:pt x="470" y="723"/>
                  <a:pt x="443" y="714"/>
                  <a:pt x="425" y="714"/>
                </a:cubicBezTo>
                <a:cubicBezTo>
                  <a:pt x="416" y="714"/>
                  <a:pt x="407" y="705"/>
                  <a:pt x="398" y="714"/>
                </a:cubicBezTo>
                <a:cubicBezTo>
                  <a:pt x="398" y="714"/>
                  <a:pt x="398" y="714"/>
                  <a:pt x="389" y="714"/>
                </a:cubicBezTo>
                <a:cubicBezTo>
                  <a:pt x="353" y="714"/>
                  <a:pt x="281" y="696"/>
                  <a:pt x="226" y="650"/>
                </a:cubicBezTo>
                <a:cubicBezTo>
                  <a:pt x="217" y="650"/>
                  <a:pt x="181" y="659"/>
                  <a:pt x="163" y="659"/>
                </a:cubicBezTo>
                <a:cubicBezTo>
                  <a:pt x="163" y="659"/>
                  <a:pt x="154" y="659"/>
                  <a:pt x="145" y="669"/>
                </a:cubicBezTo>
                <a:cubicBezTo>
                  <a:pt x="109" y="678"/>
                  <a:pt x="73" y="669"/>
                  <a:pt x="46" y="632"/>
                </a:cubicBezTo>
                <a:cubicBezTo>
                  <a:pt x="19" y="605"/>
                  <a:pt x="0" y="551"/>
                  <a:pt x="0" y="488"/>
                </a:cubicBezTo>
                <a:cubicBezTo>
                  <a:pt x="0" y="397"/>
                  <a:pt x="28" y="352"/>
                  <a:pt x="46" y="325"/>
                </a:cubicBezTo>
                <a:cubicBezTo>
                  <a:pt x="64" y="316"/>
                  <a:pt x="82" y="307"/>
                  <a:pt x="100" y="307"/>
                </a:cubicBezTo>
                <a:cubicBezTo>
                  <a:pt x="181" y="316"/>
                  <a:pt x="181" y="316"/>
                  <a:pt x="181" y="316"/>
                </a:cubicBezTo>
                <a:cubicBezTo>
                  <a:pt x="199" y="307"/>
                  <a:pt x="217" y="289"/>
                  <a:pt x="235" y="262"/>
                </a:cubicBezTo>
                <a:cubicBezTo>
                  <a:pt x="281" y="208"/>
                  <a:pt x="281" y="190"/>
                  <a:pt x="281" y="190"/>
                </a:cubicBezTo>
                <a:cubicBezTo>
                  <a:pt x="281" y="117"/>
                  <a:pt x="281" y="108"/>
                  <a:pt x="272" y="90"/>
                </a:cubicBezTo>
                <a:cubicBezTo>
                  <a:pt x="272" y="81"/>
                  <a:pt x="272" y="81"/>
                  <a:pt x="262" y="72"/>
                </a:cubicBezTo>
                <a:cubicBezTo>
                  <a:pt x="262" y="45"/>
                  <a:pt x="281" y="18"/>
                  <a:pt x="308" y="9"/>
                </a:cubicBezTo>
                <a:cubicBezTo>
                  <a:pt x="335" y="0"/>
                  <a:pt x="353" y="0"/>
                  <a:pt x="380" y="18"/>
                </a:cubicBezTo>
                <a:cubicBezTo>
                  <a:pt x="407" y="27"/>
                  <a:pt x="425" y="54"/>
                  <a:pt x="443" y="99"/>
                </a:cubicBezTo>
                <a:cubicBezTo>
                  <a:pt x="461" y="117"/>
                  <a:pt x="452" y="163"/>
                  <a:pt x="452" y="199"/>
                </a:cubicBezTo>
                <a:cubicBezTo>
                  <a:pt x="443" y="208"/>
                  <a:pt x="443" y="226"/>
                  <a:pt x="443" y="235"/>
                </a:cubicBezTo>
                <a:cubicBezTo>
                  <a:pt x="443" y="253"/>
                  <a:pt x="443" y="253"/>
                  <a:pt x="443" y="253"/>
                </a:cubicBezTo>
                <a:cubicBezTo>
                  <a:pt x="479" y="280"/>
                  <a:pt x="506" y="280"/>
                  <a:pt x="543" y="280"/>
                </a:cubicBezTo>
                <a:cubicBezTo>
                  <a:pt x="561" y="280"/>
                  <a:pt x="588" y="280"/>
                  <a:pt x="615" y="280"/>
                </a:cubicBezTo>
                <a:cubicBezTo>
                  <a:pt x="651" y="289"/>
                  <a:pt x="678" y="325"/>
                  <a:pt x="669" y="370"/>
                </a:cubicBezTo>
                <a:cubicBezTo>
                  <a:pt x="669" y="388"/>
                  <a:pt x="660" y="397"/>
                  <a:pt x="651" y="406"/>
                </a:cubicBezTo>
                <a:cubicBezTo>
                  <a:pt x="669" y="425"/>
                  <a:pt x="678" y="443"/>
                  <a:pt x="678" y="461"/>
                </a:cubicBezTo>
                <a:cubicBezTo>
                  <a:pt x="678" y="497"/>
                  <a:pt x="660" y="515"/>
                  <a:pt x="642" y="524"/>
                </a:cubicBezTo>
                <a:cubicBezTo>
                  <a:pt x="651" y="542"/>
                  <a:pt x="660" y="560"/>
                  <a:pt x="651" y="587"/>
                </a:cubicBezTo>
                <a:cubicBezTo>
                  <a:pt x="651" y="605"/>
                  <a:pt x="633" y="614"/>
                  <a:pt x="615" y="632"/>
                </a:cubicBezTo>
                <a:lnTo>
                  <a:pt x="615" y="632"/>
                </a:lnTo>
                <a:cubicBezTo>
                  <a:pt x="615" y="659"/>
                  <a:pt x="615" y="687"/>
                  <a:pt x="588" y="705"/>
                </a:cubicBezTo>
                <a:cubicBezTo>
                  <a:pt x="579" y="723"/>
                  <a:pt x="552" y="723"/>
                  <a:pt x="525" y="723"/>
                </a:cubicBezTo>
                <a:close/>
                <a:moveTo>
                  <a:pt x="407" y="659"/>
                </a:moveTo>
                <a:lnTo>
                  <a:pt x="407" y="659"/>
                </a:lnTo>
                <a:cubicBezTo>
                  <a:pt x="416" y="659"/>
                  <a:pt x="425" y="659"/>
                  <a:pt x="434" y="669"/>
                </a:cubicBezTo>
                <a:cubicBezTo>
                  <a:pt x="452" y="669"/>
                  <a:pt x="479" y="678"/>
                  <a:pt x="506" y="678"/>
                </a:cubicBezTo>
                <a:cubicBezTo>
                  <a:pt x="543" y="678"/>
                  <a:pt x="552" y="678"/>
                  <a:pt x="561" y="669"/>
                </a:cubicBezTo>
                <a:cubicBezTo>
                  <a:pt x="570" y="659"/>
                  <a:pt x="570" y="650"/>
                  <a:pt x="570" y="641"/>
                </a:cubicBezTo>
                <a:cubicBezTo>
                  <a:pt x="570" y="632"/>
                  <a:pt x="561" y="632"/>
                  <a:pt x="561" y="632"/>
                </a:cubicBezTo>
                <a:cubicBezTo>
                  <a:pt x="561" y="623"/>
                  <a:pt x="552" y="614"/>
                  <a:pt x="561" y="605"/>
                </a:cubicBezTo>
                <a:cubicBezTo>
                  <a:pt x="561" y="596"/>
                  <a:pt x="570" y="596"/>
                  <a:pt x="579" y="596"/>
                </a:cubicBezTo>
                <a:cubicBezTo>
                  <a:pt x="597" y="587"/>
                  <a:pt x="606" y="578"/>
                  <a:pt x="606" y="569"/>
                </a:cubicBezTo>
                <a:cubicBezTo>
                  <a:pt x="615" y="560"/>
                  <a:pt x="597" y="542"/>
                  <a:pt x="588" y="533"/>
                </a:cubicBezTo>
                <a:cubicBezTo>
                  <a:pt x="588" y="524"/>
                  <a:pt x="588" y="515"/>
                  <a:pt x="588" y="506"/>
                </a:cubicBezTo>
                <a:cubicBezTo>
                  <a:pt x="588" y="506"/>
                  <a:pt x="597" y="497"/>
                  <a:pt x="606" y="497"/>
                </a:cubicBezTo>
                <a:lnTo>
                  <a:pt x="615" y="488"/>
                </a:lnTo>
                <a:cubicBezTo>
                  <a:pt x="624" y="479"/>
                  <a:pt x="633" y="470"/>
                  <a:pt x="633" y="461"/>
                </a:cubicBezTo>
                <a:cubicBezTo>
                  <a:pt x="633" y="461"/>
                  <a:pt x="633" y="451"/>
                  <a:pt x="597" y="434"/>
                </a:cubicBezTo>
                <a:cubicBezTo>
                  <a:pt x="597" y="425"/>
                  <a:pt x="588" y="425"/>
                  <a:pt x="588" y="416"/>
                </a:cubicBezTo>
                <a:cubicBezTo>
                  <a:pt x="588" y="406"/>
                  <a:pt x="597" y="397"/>
                  <a:pt x="597" y="388"/>
                </a:cubicBezTo>
                <a:cubicBezTo>
                  <a:pt x="606" y="388"/>
                  <a:pt x="624" y="370"/>
                  <a:pt x="624" y="370"/>
                </a:cubicBezTo>
                <a:cubicBezTo>
                  <a:pt x="624" y="334"/>
                  <a:pt x="615" y="334"/>
                  <a:pt x="606" y="325"/>
                </a:cubicBezTo>
                <a:cubicBezTo>
                  <a:pt x="579" y="325"/>
                  <a:pt x="561" y="325"/>
                  <a:pt x="543" y="325"/>
                </a:cubicBezTo>
                <a:cubicBezTo>
                  <a:pt x="497" y="325"/>
                  <a:pt x="461" y="325"/>
                  <a:pt x="416" y="289"/>
                </a:cubicBezTo>
                <a:cubicBezTo>
                  <a:pt x="389" y="271"/>
                  <a:pt x="398" y="235"/>
                  <a:pt x="407" y="190"/>
                </a:cubicBezTo>
                <a:cubicBezTo>
                  <a:pt x="407" y="163"/>
                  <a:pt x="407" y="126"/>
                  <a:pt x="407" y="117"/>
                </a:cubicBezTo>
                <a:cubicBezTo>
                  <a:pt x="380" y="72"/>
                  <a:pt x="353" y="45"/>
                  <a:pt x="335" y="54"/>
                </a:cubicBezTo>
                <a:cubicBezTo>
                  <a:pt x="317" y="54"/>
                  <a:pt x="317" y="63"/>
                  <a:pt x="317" y="63"/>
                </a:cubicBezTo>
                <a:lnTo>
                  <a:pt x="317" y="72"/>
                </a:lnTo>
                <a:cubicBezTo>
                  <a:pt x="326" y="90"/>
                  <a:pt x="326" y="108"/>
                  <a:pt x="326" y="190"/>
                </a:cubicBezTo>
                <a:cubicBezTo>
                  <a:pt x="326" y="208"/>
                  <a:pt x="326" y="226"/>
                  <a:pt x="272" y="298"/>
                </a:cubicBezTo>
                <a:cubicBezTo>
                  <a:pt x="244" y="325"/>
                  <a:pt x="208" y="352"/>
                  <a:pt x="208" y="361"/>
                </a:cubicBezTo>
                <a:cubicBezTo>
                  <a:pt x="208" y="361"/>
                  <a:pt x="199" y="361"/>
                  <a:pt x="190" y="361"/>
                </a:cubicBezTo>
                <a:cubicBezTo>
                  <a:pt x="91" y="352"/>
                  <a:pt x="91" y="352"/>
                  <a:pt x="91" y="352"/>
                </a:cubicBezTo>
                <a:lnTo>
                  <a:pt x="91" y="352"/>
                </a:lnTo>
                <a:cubicBezTo>
                  <a:pt x="91" y="352"/>
                  <a:pt x="91" y="361"/>
                  <a:pt x="82" y="361"/>
                </a:cubicBezTo>
                <a:cubicBezTo>
                  <a:pt x="73" y="370"/>
                  <a:pt x="55" y="406"/>
                  <a:pt x="55" y="488"/>
                </a:cubicBezTo>
                <a:cubicBezTo>
                  <a:pt x="55" y="542"/>
                  <a:pt x="64" y="578"/>
                  <a:pt x="82" y="605"/>
                </a:cubicBezTo>
                <a:cubicBezTo>
                  <a:pt x="91" y="623"/>
                  <a:pt x="109" y="623"/>
                  <a:pt x="136" y="623"/>
                </a:cubicBezTo>
                <a:cubicBezTo>
                  <a:pt x="136" y="614"/>
                  <a:pt x="145" y="614"/>
                  <a:pt x="154" y="614"/>
                </a:cubicBezTo>
                <a:cubicBezTo>
                  <a:pt x="163" y="614"/>
                  <a:pt x="190" y="605"/>
                  <a:pt x="199" y="605"/>
                </a:cubicBezTo>
                <a:cubicBezTo>
                  <a:pt x="208" y="605"/>
                  <a:pt x="217" y="605"/>
                  <a:pt x="226" y="596"/>
                </a:cubicBezTo>
                <a:cubicBezTo>
                  <a:pt x="235" y="596"/>
                  <a:pt x="244" y="596"/>
                  <a:pt x="253" y="605"/>
                </a:cubicBezTo>
                <a:cubicBezTo>
                  <a:pt x="281" y="632"/>
                  <a:pt x="308" y="641"/>
                  <a:pt x="335" y="650"/>
                </a:cubicBezTo>
                <a:cubicBezTo>
                  <a:pt x="362" y="659"/>
                  <a:pt x="380" y="659"/>
                  <a:pt x="398" y="659"/>
                </a:cubicBezTo>
                <a:lnTo>
                  <a:pt x="407" y="659"/>
                </a:lnTo>
                <a:close/>
                <a:moveTo>
                  <a:pt x="317" y="63"/>
                </a:moveTo>
                <a:lnTo>
                  <a:pt x="317" y="63"/>
                </a:lnTo>
                <a:close/>
              </a:path>
            </a:pathLst>
          </a:custGeom>
          <a:solidFill>
            <a:schemeClr val="bg1"/>
          </a:solidFill>
          <a:ln>
            <a:noFill/>
          </a:ln>
          <a:effectLst/>
        </p:spPr>
        <p:txBody>
          <a:bodyPr wrap="none" anchor="ctr"/>
          <a:lstStyle/>
          <a:p>
            <a:endParaRPr lang="en-US"/>
          </a:p>
        </p:txBody>
      </p:sp>
      <p:sp>
        <p:nvSpPr>
          <p:cNvPr id="21" name="Freeform 384">
            <a:extLst>
              <a:ext uri="{FF2B5EF4-FFF2-40B4-BE49-F238E27FC236}">
                <a16:creationId xmlns:a16="http://schemas.microsoft.com/office/drawing/2014/main" id="{62543110-2AC1-4F46-BE0C-2694134087CD}"/>
              </a:ext>
            </a:extLst>
          </p:cNvPr>
          <p:cNvSpPr>
            <a:spLocks noChangeArrowheads="1"/>
          </p:cNvSpPr>
          <p:nvPr/>
        </p:nvSpPr>
        <p:spPr bwMode="auto">
          <a:xfrm>
            <a:off x="7869663" y="4252874"/>
            <a:ext cx="334588" cy="334588"/>
          </a:xfrm>
          <a:custGeom>
            <a:avLst/>
            <a:gdLst>
              <a:gd name="T0" fmla="*/ 597 w 625"/>
              <a:gd name="T1" fmla="*/ 280 h 624"/>
              <a:gd name="T2" fmla="*/ 597 w 625"/>
              <a:gd name="T3" fmla="*/ 280 h 624"/>
              <a:gd name="T4" fmla="*/ 570 w 625"/>
              <a:gd name="T5" fmla="*/ 307 h 624"/>
              <a:gd name="T6" fmla="*/ 570 w 625"/>
              <a:gd name="T7" fmla="*/ 569 h 624"/>
              <a:gd name="T8" fmla="*/ 55 w 625"/>
              <a:gd name="T9" fmla="*/ 569 h 624"/>
              <a:gd name="T10" fmla="*/ 55 w 625"/>
              <a:gd name="T11" fmla="*/ 54 h 624"/>
              <a:gd name="T12" fmla="*/ 308 w 625"/>
              <a:gd name="T13" fmla="*/ 54 h 624"/>
              <a:gd name="T14" fmla="*/ 335 w 625"/>
              <a:gd name="T15" fmla="*/ 27 h 624"/>
              <a:gd name="T16" fmla="*/ 308 w 625"/>
              <a:gd name="T17" fmla="*/ 0 h 624"/>
              <a:gd name="T18" fmla="*/ 37 w 625"/>
              <a:gd name="T19" fmla="*/ 0 h 624"/>
              <a:gd name="T20" fmla="*/ 0 w 625"/>
              <a:gd name="T21" fmla="*/ 36 h 624"/>
              <a:gd name="T22" fmla="*/ 0 w 625"/>
              <a:gd name="T23" fmla="*/ 587 h 624"/>
              <a:gd name="T24" fmla="*/ 37 w 625"/>
              <a:gd name="T25" fmla="*/ 623 h 624"/>
              <a:gd name="T26" fmla="*/ 588 w 625"/>
              <a:gd name="T27" fmla="*/ 623 h 624"/>
              <a:gd name="T28" fmla="*/ 624 w 625"/>
              <a:gd name="T29" fmla="*/ 587 h 624"/>
              <a:gd name="T30" fmla="*/ 624 w 625"/>
              <a:gd name="T31" fmla="*/ 307 h 624"/>
              <a:gd name="T32" fmla="*/ 597 w 625"/>
              <a:gd name="T33" fmla="*/ 28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5" h="624">
                <a:moveTo>
                  <a:pt x="597" y="280"/>
                </a:moveTo>
                <a:lnTo>
                  <a:pt x="597" y="280"/>
                </a:lnTo>
                <a:cubicBezTo>
                  <a:pt x="579" y="280"/>
                  <a:pt x="570" y="298"/>
                  <a:pt x="570" y="307"/>
                </a:cubicBezTo>
                <a:cubicBezTo>
                  <a:pt x="570" y="569"/>
                  <a:pt x="570" y="569"/>
                  <a:pt x="570" y="569"/>
                </a:cubicBezTo>
                <a:cubicBezTo>
                  <a:pt x="55" y="569"/>
                  <a:pt x="55" y="569"/>
                  <a:pt x="55" y="569"/>
                </a:cubicBezTo>
                <a:cubicBezTo>
                  <a:pt x="55" y="54"/>
                  <a:pt x="55" y="54"/>
                  <a:pt x="55" y="54"/>
                </a:cubicBezTo>
                <a:cubicBezTo>
                  <a:pt x="308" y="54"/>
                  <a:pt x="308" y="54"/>
                  <a:pt x="308" y="54"/>
                </a:cubicBezTo>
                <a:cubicBezTo>
                  <a:pt x="326" y="54"/>
                  <a:pt x="335" y="45"/>
                  <a:pt x="335" y="27"/>
                </a:cubicBezTo>
                <a:cubicBezTo>
                  <a:pt x="335" y="9"/>
                  <a:pt x="326" y="0"/>
                  <a:pt x="308" y="0"/>
                </a:cubicBezTo>
                <a:cubicBezTo>
                  <a:pt x="37" y="0"/>
                  <a:pt x="37" y="0"/>
                  <a:pt x="37" y="0"/>
                </a:cubicBezTo>
                <a:cubicBezTo>
                  <a:pt x="18" y="0"/>
                  <a:pt x="0" y="18"/>
                  <a:pt x="0" y="36"/>
                </a:cubicBezTo>
                <a:cubicBezTo>
                  <a:pt x="0" y="587"/>
                  <a:pt x="0" y="587"/>
                  <a:pt x="0" y="587"/>
                </a:cubicBezTo>
                <a:cubicBezTo>
                  <a:pt x="0" y="605"/>
                  <a:pt x="18" y="623"/>
                  <a:pt x="37" y="623"/>
                </a:cubicBezTo>
                <a:cubicBezTo>
                  <a:pt x="588" y="623"/>
                  <a:pt x="588" y="623"/>
                  <a:pt x="588" y="623"/>
                </a:cubicBezTo>
                <a:cubicBezTo>
                  <a:pt x="606" y="623"/>
                  <a:pt x="624" y="605"/>
                  <a:pt x="624" y="587"/>
                </a:cubicBezTo>
                <a:cubicBezTo>
                  <a:pt x="624" y="307"/>
                  <a:pt x="624" y="307"/>
                  <a:pt x="624" y="307"/>
                </a:cubicBezTo>
                <a:cubicBezTo>
                  <a:pt x="624" y="298"/>
                  <a:pt x="606" y="280"/>
                  <a:pt x="597" y="280"/>
                </a:cubicBezTo>
              </a:path>
            </a:pathLst>
          </a:custGeom>
          <a:solidFill>
            <a:schemeClr val="bg1"/>
          </a:solidFill>
          <a:ln>
            <a:noFill/>
          </a:ln>
          <a:effectLst/>
        </p:spPr>
        <p:txBody>
          <a:bodyPr wrap="none" anchor="ctr"/>
          <a:lstStyle/>
          <a:p>
            <a:endParaRPr lang="en-US"/>
          </a:p>
        </p:txBody>
      </p:sp>
      <p:sp>
        <p:nvSpPr>
          <p:cNvPr id="22" name="Freeform 385">
            <a:extLst>
              <a:ext uri="{FF2B5EF4-FFF2-40B4-BE49-F238E27FC236}">
                <a16:creationId xmlns:a16="http://schemas.microsoft.com/office/drawing/2014/main" id="{80F02AAE-E00C-8543-9664-F103A3630146}"/>
              </a:ext>
            </a:extLst>
          </p:cNvPr>
          <p:cNvSpPr>
            <a:spLocks noChangeArrowheads="1"/>
          </p:cNvSpPr>
          <p:nvPr/>
        </p:nvSpPr>
        <p:spPr bwMode="auto">
          <a:xfrm>
            <a:off x="8053451" y="4215174"/>
            <a:ext cx="188501" cy="183788"/>
          </a:xfrm>
          <a:custGeom>
            <a:avLst/>
            <a:gdLst>
              <a:gd name="T0" fmla="*/ 334 w 353"/>
              <a:gd name="T1" fmla="*/ 90 h 344"/>
              <a:gd name="T2" fmla="*/ 334 w 353"/>
              <a:gd name="T3" fmla="*/ 90 h 344"/>
              <a:gd name="T4" fmla="*/ 262 w 353"/>
              <a:gd name="T5" fmla="*/ 9 h 344"/>
              <a:gd name="T6" fmla="*/ 244 w 353"/>
              <a:gd name="T7" fmla="*/ 0 h 344"/>
              <a:gd name="T8" fmla="*/ 226 w 353"/>
              <a:gd name="T9" fmla="*/ 9 h 344"/>
              <a:gd name="T10" fmla="*/ 36 w 353"/>
              <a:gd name="T11" fmla="*/ 198 h 344"/>
              <a:gd name="T12" fmla="*/ 27 w 353"/>
              <a:gd name="T13" fmla="*/ 216 h 344"/>
              <a:gd name="T14" fmla="*/ 0 w 353"/>
              <a:gd name="T15" fmla="*/ 316 h 344"/>
              <a:gd name="T16" fmla="*/ 9 w 353"/>
              <a:gd name="T17" fmla="*/ 334 h 344"/>
              <a:gd name="T18" fmla="*/ 27 w 353"/>
              <a:gd name="T19" fmla="*/ 343 h 344"/>
              <a:gd name="T20" fmla="*/ 36 w 353"/>
              <a:gd name="T21" fmla="*/ 343 h 344"/>
              <a:gd name="T22" fmla="*/ 135 w 353"/>
              <a:gd name="T23" fmla="*/ 325 h 344"/>
              <a:gd name="T24" fmla="*/ 154 w 353"/>
              <a:gd name="T25" fmla="*/ 316 h 344"/>
              <a:gd name="T26" fmla="*/ 334 w 353"/>
              <a:gd name="T27" fmla="*/ 126 h 344"/>
              <a:gd name="T28" fmla="*/ 334 w 353"/>
              <a:gd name="T29" fmla="*/ 90 h 344"/>
              <a:gd name="T30" fmla="*/ 117 w 353"/>
              <a:gd name="T31" fmla="*/ 271 h 344"/>
              <a:gd name="T32" fmla="*/ 117 w 353"/>
              <a:gd name="T33" fmla="*/ 271 h 344"/>
              <a:gd name="T34" fmla="*/ 63 w 353"/>
              <a:gd name="T35" fmla="*/ 280 h 344"/>
              <a:gd name="T36" fmla="*/ 81 w 353"/>
              <a:gd name="T37" fmla="*/ 234 h 344"/>
              <a:gd name="T38" fmla="*/ 171 w 353"/>
              <a:gd name="T39" fmla="*/ 135 h 344"/>
              <a:gd name="T40" fmla="*/ 217 w 353"/>
              <a:gd name="T41" fmla="*/ 180 h 344"/>
              <a:gd name="T42" fmla="*/ 117 w 353"/>
              <a:gd name="T43" fmla="*/ 271 h 344"/>
              <a:gd name="T44" fmla="*/ 253 w 353"/>
              <a:gd name="T45" fmla="*/ 135 h 344"/>
              <a:gd name="T46" fmla="*/ 253 w 353"/>
              <a:gd name="T47" fmla="*/ 135 h 344"/>
              <a:gd name="T48" fmla="*/ 217 w 353"/>
              <a:gd name="T49" fmla="*/ 99 h 344"/>
              <a:gd name="T50" fmla="*/ 244 w 353"/>
              <a:gd name="T51" fmla="*/ 72 h 344"/>
              <a:gd name="T52" fmla="*/ 280 w 353"/>
              <a:gd name="T53" fmla="*/ 108 h 344"/>
              <a:gd name="T54" fmla="*/ 253 w 353"/>
              <a:gd name="T55" fmla="*/ 13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3" h="344">
                <a:moveTo>
                  <a:pt x="334" y="90"/>
                </a:moveTo>
                <a:lnTo>
                  <a:pt x="334" y="90"/>
                </a:lnTo>
                <a:cubicBezTo>
                  <a:pt x="262" y="9"/>
                  <a:pt x="262" y="9"/>
                  <a:pt x="262" y="9"/>
                </a:cubicBezTo>
                <a:cubicBezTo>
                  <a:pt x="262" y="9"/>
                  <a:pt x="253" y="0"/>
                  <a:pt x="244" y="0"/>
                </a:cubicBezTo>
                <a:cubicBezTo>
                  <a:pt x="244" y="0"/>
                  <a:pt x="235" y="9"/>
                  <a:pt x="226" y="9"/>
                </a:cubicBezTo>
                <a:cubicBezTo>
                  <a:pt x="36" y="198"/>
                  <a:pt x="36" y="198"/>
                  <a:pt x="36" y="198"/>
                </a:cubicBezTo>
                <a:cubicBezTo>
                  <a:pt x="36" y="208"/>
                  <a:pt x="27" y="208"/>
                  <a:pt x="27" y="216"/>
                </a:cubicBezTo>
                <a:cubicBezTo>
                  <a:pt x="0" y="316"/>
                  <a:pt x="0" y="316"/>
                  <a:pt x="0" y="316"/>
                </a:cubicBezTo>
                <a:cubicBezTo>
                  <a:pt x="0" y="325"/>
                  <a:pt x="0" y="334"/>
                  <a:pt x="9" y="334"/>
                </a:cubicBezTo>
                <a:cubicBezTo>
                  <a:pt x="18" y="343"/>
                  <a:pt x="18" y="343"/>
                  <a:pt x="27" y="343"/>
                </a:cubicBezTo>
                <a:lnTo>
                  <a:pt x="36" y="343"/>
                </a:lnTo>
                <a:cubicBezTo>
                  <a:pt x="135" y="325"/>
                  <a:pt x="135" y="325"/>
                  <a:pt x="135" y="325"/>
                </a:cubicBezTo>
                <a:cubicBezTo>
                  <a:pt x="144" y="325"/>
                  <a:pt x="144" y="316"/>
                  <a:pt x="154" y="316"/>
                </a:cubicBezTo>
                <a:cubicBezTo>
                  <a:pt x="334" y="126"/>
                  <a:pt x="334" y="126"/>
                  <a:pt x="334" y="126"/>
                </a:cubicBezTo>
                <a:cubicBezTo>
                  <a:pt x="352" y="117"/>
                  <a:pt x="352" y="99"/>
                  <a:pt x="334" y="90"/>
                </a:cubicBezTo>
                <a:close/>
                <a:moveTo>
                  <a:pt x="117" y="271"/>
                </a:moveTo>
                <a:lnTo>
                  <a:pt x="117" y="271"/>
                </a:lnTo>
                <a:cubicBezTo>
                  <a:pt x="63" y="280"/>
                  <a:pt x="63" y="280"/>
                  <a:pt x="63" y="280"/>
                </a:cubicBezTo>
                <a:cubicBezTo>
                  <a:pt x="81" y="234"/>
                  <a:pt x="81" y="234"/>
                  <a:pt x="81" y="234"/>
                </a:cubicBezTo>
                <a:cubicBezTo>
                  <a:pt x="171" y="135"/>
                  <a:pt x="171" y="135"/>
                  <a:pt x="171" y="135"/>
                </a:cubicBezTo>
                <a:cubicBezTo>
                  <a:pt x="217" y="180"/>
                  <a:pt x="217" y="180"/>
                  <a:pt x="217" y="180"/>
                </a:cubicBezTo>
                <a:lnTo>
                  <a:pt x="117" y="271"/>
                </a:lnTo>
                <a:close/>
                <a:moveTo>
                  <a:pt x="253" y="135"/>
                </a:moveTo>
                <a:lnTo>
                  <a:pt x="253" y="135"/>
                </a:lnTo>
                <a:cubicBezTo>
                  <a:pt x="217" y="99"/>
                  <a:pt x="217" y="99"/>
                  <a:pt x="217" y="99"/>
                </a:cubicBezTo>
                <a:cubicBezTo>
                  <a:pt x="244" y="72"/>
                  <a:pt x="244" y="72"/>
                  <a:pt x="244" y="72"/>
                </a:cubicBezTo>
                <a:cubicBezTo>
                  <a:pt x="280" y="108"/>
                  <a:pt x="280" y="108"/>
                  <a:pt x="280" y="108"/>
                </a:cubicBezTo>
                <a:lnTo>
                  <a:pt x="253" y="135"/>
                </a:lnTo>
                <a:close/>
              </a:path>
            </a:pathLst>
          </a:custGeom>
          <a:solidFill>
            <a:schemeClr val="bg1"/>
          </a:solidFill>
          <a:ln>
            <a:noFill/>
          </a:ln>
          <a:effectLst/>
        </p:spPr>
        <p:txBody>
          <a:bodyPr wrap="none" anchor="ctr"/>
          <a:lstStyle/>
          <a:p>
            <a:endParaRPr lang="en-US"/>
          </a:p>
        </p:txBody>
      </p:sp>
      <p:sp>
        <p:nvSpPr>
          <p:cNvPr id="23" name="Freeform 386">
            <a:extLst>
              <a:ext uri="{FF2B5EF4-FFF2-40B4-BE49-F238E27FC236}">
                <a16:creationId xmlns:a16="http://schemas.microsoft.com/office/drawing/2014/main" id="{9C5A399B-D3FF-484B-9D8F-E70F86A8B065}"/>
              </a:ext>
            </a:extLst>
          </p:cNvPr>
          <p:cNvSpPr>
            <a:spLocks noChangeArrowheads="1"/>
          </p:cNvSpPr>
          <p:nvPr/>
        </p:nvSpPr>
        <p:spPr bwMode="auto">
          <a:xfrm>
            <a:off x="10056266" y="3185490"/>
            <a:ext cx="400563" cy="523088"/>
          </a:xfrm>
          <a:custGeom>
            <a:avLst/>
            <a:gdLst>
              <a:gd name="T0" fmla="*/ 705 w 751"/>
              <a:gd name="T1" fmla="*/ 452 h 977"/>
              <a:gd name="T2" fmla="*/ 705 w 751"/>
              <a:gd name="T3" fmla="*/ 452 h 977"/>
              <a:gd name="T4" fmla="*/ 686 w 751"/>
              <a:gd name="T5" fmla="*/ 452 h 977"/>
              <a:gd name="T6" fmla="*/ 686 w 751"/>
              <a:gd name="T7" fmla="*/ 307 h 977"/>
              <a:gd name="T8" fmla="*/ 370 w 751"/>
              <a:gd name="T9" fmla="*/ 0 h 977"/>
              <a:gd name="T10" fmla="*/ 63 w 751"/>
              <a:gd name="T11" fmla="*/ 307 h 977"/>
              <a:gd name="T12" fmla="*/ 63 w 751"/>
              <a:gd name="T13" fmla="*/ 452 h 977"/>
              <a:gd name="T14" fmla="*/ 45 w 751"/>
              <a:gd name="T15" fmla="*/ 452 h 977"/>
              <a:gd name="T16" fmla="*/ 0 w 751"/>
              <a:gd name="T17" fmla="*/ 497 h 977"/>
              <a:gd name="T18" fmla="*/ 0 w 751"/>
              <a:gd name="T19" fmla="*/ 931 h 977"/>
              <a:gd name="T20" fmla="*/ 45 w 751"/>
              <a:gd name="T21" fmla="*/ 976 h 977"/>
              <a:gd name="T22" fmla="*/ 705 w 751"/>
              <a:gd name="T23" fmla="*/ 976 h 977"/>
              <a:gd name="T24" fmla="*/ 750 w 751"/>
              <a:gd name="T25" fmla="*/ 931 h 977"/>
              <a:gd name="T26" fmla="*/ 750 w 751"/>
              <a:gd name="T27" fmla="*/ 497 h 977"/>
              <a:gd name="T28" fmla="*/ 705 w 751"/>
              <a:gd name="T29" fmla="*/ 452 h 977"/>
              <a:gd name="T30" fmla="*/ 126 w 751"/>
              <a:gd name="T31" fmla="*/ 307 h 977"/>
              <a:gd name="T32" fmla="*/ 126 w 751"/>
              <a:gd name="T33" fmla="*/ 307 h 977"/>
              <a:gd name="T34" fmla="*/ 370 w 751"/>
              <a:gd name="T35" fmla="*/ 63 h 977"/>
              <a:gd name="T36" fmla="*/ 623 w 751"/>
              <a:gd name="T37" fmla="*/ 307 h 977"/>
              <a:gd name="T38" fmla="*/ 623 w 751"/>
              <a:gd name="T39" fmla="*/ 452 h 977"/>
              <a:gd name="T40" fmla="*/ 126 w 751"/>
              <a:gd name="T41" fmla="*/ 452 h 977"/>
              <a:gd name="T42" fmla="*/ 126 w 751"/>
              <a:gd name="T43" fmla="*/ 307 h 977"/>
              <a:gd name="T44" fmla="*/ 686 w 751"/>
              <a:gd name="T45" fmla="*/ 913 h 977"/>
              <a:gd name="T46" fmla="*/ 686 w 751"/>
              <a:gd name="T47" fmla="*/ 913 h 977"/>
              <a:gd name="T48" fmla="*/ 63 w 751"/>
              <a:gd name="T49" fmla="*/ 913 h 977"/>
              <a:gd name="T50" fmla="*/ 63 w 751"/>
              <a:gd name="T51" fmla="*/ 515 h 977"/>
              <a:gd name="T52" fmla="*/ 686 w 751"/>
              <a:gd name="T53" fmla="*/ 515 h 977"/>
              <a:gd name="T54" fmla="*/ 686 w 751"/>
              <a:gd name="T55" fmla="*/ 913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1" h="977">
                <a:moveTo>
                  <a:pt x="705" y="452"/>
                </a:moveTo>
                <a:lnTo>
                  <a:pt x="705" y="452"/>
                </a:lnTo>
                <a:cubicBezTo>
                  <a:pt x="686" y="452"/>
                  <a:pt x="686" y="452"/>
                  <a:pt x="686" y="452"/>
                </a:cubicBezTo>
                <a:cubicBezTo>
                  <a:pt x="686" y="307"/>
                  <a:pt x="686" y="307"/>
                  <a:pt x="686" y="307"/>
                </a:cubicBezTo>
                <a:cubicBezTo>
                  <a:pt x="686" y="136"/>
                  <a:pt x="542" y="0"/>
                  <a:pt x="370" y="0"/>
                </a:cubicBezTo>
                <a:cubicBezTo>
                  <a:pt x="208" y="0"/>
                  <a:pt x="63" y="136"/>
                  <a:pt x="63" y="307"/>
                </a:cubicBezTo>
                <a:cubicBezTo>
                  <a:pt x="63" y="452"/>
                  <a:pt x="63" y="452"/>
                  <a:pt x="63" y="452"/>
                </a:cubicBezTo>
                <a:cubicBezTo>
                  <a:pt x="45" y="452"/>
                  <a:pt x="45" y="452"/>
                  <a:pt x="45" y="452"/>
                </a:cubicBezTo>
                <a:cubicBezTo>
                  <a:pt x="18" y="452"/>
                  <a:pt x="0" y="479"/>
                  <a:pt x="0" y="497"/>
                </a:cubicBezTo>
                <a:cubicBezTo>
                  <a:pt x="0" y="931"/>
                  <a:pt x="0" y="931"/>
                  <a:pt x="0" y="931"/>
                </a:cubicBezTo>
                <a:cubicBezTo>
                  <a:pt x="0" y="958"/>
                  <a:pt x="18" y="976"/>
                  <a:pt x="45" y="976"/>
                </a:cubicBezTo>
                <a:cubicBezTo>
                  <a:pt x="705" y="976"/>
                  <a:pt x="705" y="976"/>
                  <a:pt x="705" y="976"/>
                </a:cubicBezTo>
                <a:cubicBezTo>
                  <a:pt x="731" y="976"/>
                  <a:pt x="750" y="958"/>
                  <a:pt x="750" y="931"/>
                </a:cubicBezTo>
                <a:cubicBezTo>
                  <a:pt x="750" y="497"/>
                  <a:pt x="750" y="497"/>
                  <a:pt x="750" y="497"/>
                </a:cubicBezTo>
                <a:cubicBezTo>
                  <a:pt x="750" y="479"/>
                  <a:pt x="731" y="452"/>
                  <a:pt x="705" y="452"/>
                </a:cubicBezTo>
                <a:close/>
                <a:moveTo>
                  <a:pt x="126" y="307"/>
                </a:moveTo>
                <a:lnTo>
                  <a:pt x="126" y="307"/>
                </a:lnTo>
                <a:cubicBezTo>
                  <a:pt x="126" y="172"/>
                  <a:pt x="235" y="63"/>
                  <a:pt x="370" y="63"/>
                </a:cubicBezTo>
                <a:cubicBezTo>
                  <a:pt x="506" y="63"/>
                  <a:pt x="623" y="172"/>
                  <a:pt x="623" y="307"/>
                </a:cubicBezTo>
                <a:cubicBezTo>
                  <a:pt x="623" y="452"/>
                  <a:pt x="623" y="452"/>
                  <a:pt x="623" y="452"/>
                </a:cubicBezTo>
                <a:cubicBezTo>
                  <a:pt x="126" y="452"/>
                  <a:pt x="126" y="452"/>
                  <a:pt x="126" y="452"/>
                </a:cubicBezTo>
                <a:lnTo>
                  <a:pt x="126" y="307"/>
                </a:lnTo>
                <a:close/>
                <a:moveTo>
                  <a:pt x="686" y="913"/>
                </a:moveTo>
                <a:lnTo>
                  <a:pt x="686" y="913"/>
                </a:lnTo>
                <a:cubicBezTo>
                  <a:pt x="63" y="913"/>
                  <a:pt x="63" y="913"/>
                  <a:pt x="63" y="913"/>
                </a:cubicBezTo>
                <a:cubicBezTo>
                  <a:pt x="63" y="515"/>
                  <a:pt x="63" y="515"/>
                  <a:pt x="63" y="515"/>
                </a:cubicBezTo>
                <a:cubicBezTo>
                  <a:pt x="686" y="515"/>
                  <a:pt x="686" y="515"/>
                  <a:pt x="686" y="515"/>
                </a:cubicBezTo>
                <a:lnTo>
                  <a:pt x="686" y="913"/>
                </a:lnTo>
                <a:close/>
              </a:path>
            </a:pathLst>
          </a:custGeom>
          <a:solidFill>
            <a:schemeClr val="bg1"/>
          </a:solidFill>
          <a:ln>
            <a:noFill/>
          </a:ln>
          <a:effectLst/>
        </p:spPr>
        <p:txBody>
          <a:bodyPr wrap="none" anchor="ctr"/>
          <a:lstStyle/>
          <a:p>
            <a:endParaRPr lang="en-US"/>
          </a:p>
        </p:txBody>
      </p:sp>
      <p:sp>
        <p:nvSpPr>
          <p:cNvPr id="24" name="Freeform 387">
            <a:extLst>
              <a:ext uri="{FF2B5EF4-FFF2-40B4-BE49-F238E27FC236}">
                <a16:creationId xmlns:a16="http://schemas.microsoft.com/office/drawing/2014/main" id="{DC5D7A64-7CAD-8D48-9FC3-74B7F02AE5CA}"/>
              </a:ext>
            </a:extLst>
          </p:cNvPr>
          <p:cNvSpPr>
            <a:spLocks noChangeArrowheads="1"/>
          </p:cNvSpPr>
          <p:nvPr/>
        </p:nvSpPr>
        <p:spPr bwMode="auto">
          <a:xfrm>
            <a:off x="10341374" y="3520078"/>
            <a:ext cx="35343" cy="96607"/>
          </a:xfrm>
          <a:custGeom>
            <a:avLst/>
            <a:gdLst>
              <a:gd name="T0" fmla="*/ 27 w 64"/>
              <a:gd name="T1" fmla="*/ 180 h 181"/>
              <a:gd name="T2" fmla="*/ 27 w 64"/>
              <a:gd name="T3" fmla="*/ 180 h 181"/>
              <a:gd name="T4" fmla="*/ 63 w 64"/>
              <a:gd name="T5" fmla="*/ 153 h 181"/>
              <a:gd name="T6" fmla="*/ 63 w 64"/>
              <a:gd name="T7" fmla="*/ 36 h 181"/>
              <a:gd name="T8" fmla="*/ 27 w 64"/>
              <a:gd name="T9" fmla="*/ 0 h 181"/>
              <a:gd name="T10" fmla="*/ 0 w 64"/>
              <a:gd name="T11" fmla="*/ 36 h 181"/>
              <a:gd name="T12" fmla="*/ 0 w 64"/>
              <a:gd name="T13" fmla="*/ 153 h 181"/>
              <a:gd name="T14" fmla="*/ 27 w 64"/>
              <a:gd name="T15" fmla="*/ 18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81">
                <a:moveTo>
                  <a:pt x="27" y="180"/>
                </a:moveTo>
                <a:lnTo>
                  <a:pt x="27" y="180"/>
                </a:lnTo>
                <a:cubicBezTo>
                  <a:pt x="45" y="180"/>
                  <a:pt x="63" y="162"/>
                  <a:pt x="63" y="153"/>
                </a:cubicBezTo>
                <a:cubicBezTo>
                  <a:pt x="63" y="36"/>
                  <a:pt x="63" y="36"/>
                  <a:pt x="63" y="36"/>
                </a:cubicBezTo>
                <a:cubicBezTo>
                  <a:pt x="63" y="17"/>
                  <a:pt x="45" y="0"/>
                  <a:pt x="27" y="0"/>
                </a:cubicBezTo>
                <a:cubicBezTo>
                  <a:pt x="9" y="0"/>
                  <a:pt x="0" y="17"/>
                  <a:pt x="0" y="36"/>
                </a:cubicBezTo>
                <a:cubicBezTo>
                  <a:pt x="0" y="153"/>
                  <a:pt x="0" y="153"/>
                  <a:pt x="0" y="153"/>
                </a:cubicBezTo>
                <a:cubicBezTo>
                  <a:pt x="0" y="162"/>
                  <a:pt x="9" y="180"/>
                  <a:pt x="27" y="180"/>
                </a:cubicBezTo>
              </a:path>
            </a:pathLst>
          </a:custGeom>
          <a:solidFill>
            <a:schemeClr val="bg1"/>
          </a:solidFill>
          <a:ln>
            <a:noFill/>
          </a:ln>
          <a:effectLst/>
        </p:spPr>
        <p:txBody>
          <a:bodyPr wrap="none" anchor="ctr"/>
          <a:lstStyle/>
          <a:p>
            <a:endParaRPr lang="en-US"/>
          </a:p>
        </p:txBody>
      </p:sp>
      <p:sp>
        <p:nvSpPr>
          <p:cNvPr id="79" name="Text Placeholder 78">
            <a:extLst>
              <a:ext uri="{FF2B5EF4-FFF2-40B4-BE49-F238E27FC236}">
                <a16:creationId xmlns:a16="http://schemas.microsoft.com/office/drawing/2014/main" id="{D1654B71-CE92-F649-BDDF-9FE8D7685760}"/>
              </a:ext>
            </a:extLst>
          </p:cNvPr>
          <p:cNvSpPr>
            <a:spLocks noGrp="1"/>
          </p:cNvSpPr>
          <p:nvPr>
            <p:ph type="body" sz="quarter" idx="16"/>
          </p:nvPr>
        </p:nvSpPr>
        <p:spPr>
          <a:xfrm>
            <a:off x="411246" y="429619"/>
            <a:ext cx="6741222" cy="582221"/>
          </a:xfrm>
        </p:spPr>
        <p:txBody>
          <a:bodyPr>
            <a:normAutofit lnSpcReduction="10000"/>
          </a:bodyPr>
          <a:lstStyle/>
          <a:p>
            <a:r>
              <a:rPr lang="en-US"/>
              <a:t>Why is mediation </a:t>
            </a:r>
            <a:r>
              <a:rPr lang="hr-BA"/>
              <a:t>also </a:t>
            </a:r>
            <a:r>
              <a:rPr lang="en-US"/>
              <a:t>important? </a:t>
            </a:r>
          </a:p>
          <a:p>
            <a:endParaRPr lang="en-US"/>
          </a:p>
        </p:txBody>
      </p:sp>
      <p:sp>
        <p:nvSpPr>
          <p:cNvPr id="81" name="Text Placeholder 80">
            <a:extLst>
              <a:ext uri="{FF2B5EF4-FFF2-40B4-BE49-F238E27FC236}">
                <a16:creationId xmlns:a16="http://schemas.microsoft.com/office/drawing/2014/main" id="{C14061CE-E381-CC48-A81B-19F4C0502A4F}"/>
              </a:ext>
            </a:extLst>
          </p:cNvPr>
          <p:cNvSpPr>
            <a:spLocks noGrp="1"/>
          </p:cNvSpPr>
          <p:nvPr>
            <p:ph type="body" sz="quarter" idx="21"/>
          </p:nvPr>
        </p:nvSpPr>
        <p:spPr>
          <a:xfrm>
            <a:off x="2015871" y="2552529"/>
            <a:ext cx="2805656" cy="1249542"/>
          </a:xfrm>
        </p:spPr>
        <p:txBody>
          <a:bodyPr>
            <a:normAutofit/>
          </a:bodyPr>
          <a:lstStyle/>
          <a:p>
            <a:r>
              <a:rPr lang="bs-Latn-BA" sz="2400" b="1" dirty="0"/>
              <a:t>Fosters</a:t>
            </a:r>
          </a:p>
          <a:p>
            <a:r>
              <a:rPr lang="bs-Latn-BA" sz="2400" b="1" dirty="0"/>
              <a:t>cooperation</a:t>
            </a:r>
            <a:endParaRPr lang="en-US" sz="2400" dirty="0"/>
          </a:p>
        </p:txBody>
      </p:sp>
      <p:sp>
        <p:nvSpPr>
          <p:cNvPr id="83" name="Text Placeholder 82">
            <a:extLst>
              <a:ext uri="{FF2B5EF4-FFF2-40B4-BE49-F238E27FC236}">
                <a16:creationId xmlns:a16="http://schemas.microsoft.com/office/drawing/2014/main" id="{2A915E18-E8AF-824A-96D4-E6E678F82CAE}"/>
              </a:ext>
            </a:extLst>
          </p:cNvPr>
          <p:cNvSpPr>
            <a:spLocks noGrp="1"/>
          </p:cNvSpPr>
          <p:nvPr>
            <p:ph type="body" sz="quarter" idx="26"/>
          </p:nvPr>
        </p:nvSpPr>
        <p:spPr>
          <a:xfrm>
            <a:off x="4026451" y="3602548"/>
            <a:ext cx="2452232" cy="1122447"/>
          </a:xfrm>
        </p:spPr>
        <p:txBody>
          <a:bodyPr>
            <a:normAutofit/>
          </a:bodyPr>
          <a:lstStyle/>
          <a:p>
            <a:r>
              <a:rPr lang="bs-Latn-BA" sz="2400" b="1" dirty="0"/>
              <a:t>Improves communication</a:t>
            </a:r>
            <a:endParaRPr lang="en-US" sz="2400" b="1" dirty="0"/>
          </a:p>
        </p:txBody>
      </p:sp>
      <p:sp>
        <p:nvSpPr>
          <p:cNvPr id="85" name="Text Placeholder 84">
            <a:extLst>
              <a:ext uri="{FF2B5EF4-FFF2-40B4-BE49-F238E27FC236}">
                <a16:creationId xmlns:a16="http://schemas.microsoft.com/office/drawing/2014/main" id="{3CA0C6C8-4DCD-E545-9A2D-16E69500E4BB}"/>
              </a:ext>
            </a:extLst>
          </p:cNvPr>
          <p:cNvSpPr>
            <a:spLocks noGrp="1"/>
          </p:cNvSpPr>
          <p:nvPr>
            <p:ph type="body" sz="quarter" idx="28"/>
          </p:nvPr>
        </p:nvSpPr>
        <p:spPr>
          <a:xfrm>
            <a:off x="6947739" y="3462736"/>
            <a:ext cx="2130961" cy="880763"/>
          </a:xfrm>
        </p:spPr>
        <p:txBody>
          <a:bodyPr>
            <a:normAutofit fontScale="92500" lnSpcReduction="20000"/>
          </a:bodyPr>
          <a:lstStyle/>
          <a:p>
            <a:pPr marL="0" indent="0"/>
            <a:r>
              <a:rPr lang="en-US" sz="2400" b="1" dirty="0">
                <a:solidFill>
                  <a:srgbClr val="92D050"/>
                </a:solidFill>
              </a:rPr>
              <a:t>Allows personali</a:t>
            </a:r>
            <a:r>
              <a:rPr lang="bs-Latn-BA" sz="2400" b="1" dirty="0">
                <a:solidFill>
                  <a:srgbClr val="92D050"/>
                </a:solidFill>
              </a:rPr>
              <a:t>s</a:t>
            </a:r>
            <a:r>
              <a:rPr lang="en-US" sz="2400" b="1" dirty="0">
                <a:solidFill>
                  <a:srgbClr val="92D050"/>
                </a:solidFill>
              </a:rPr>
              <a:t>ed solutions</a:t>
            </a:r>
          </a:p>
        </p:txBody>
      </p:sp>
      <p:sp>
        <p:nvSpPr>
          <p:cNvPr id="87" name="Text Placeholder 86">
            <a:extLst>
              <a:ext uri="{FF2B5EF4-FFF2-40B4-BE49-F238E27FC236}">
                <a16:creationId xmlns:a16="http://schemas.microsoft.com/office/drawing/2014/main" id="{F476DAB1-EAA5-264F-A507-C98213E7D352}"/>
              </a:ext>
            </a:extLst>
          </p:cNvPr>
          <p:cNvSpPr>
            <a:spLocks noGrp="1"/>
          </p:cNvSpPr>
          <p:nvPr>
            <p:ph type="body" sz="quarter" idx="30"/>
          </p:nvPr>
        </p:nvSpPr>
        <p:spPr>
          <a:xfrm>
            <a:off x="9089568" y="2341487"/>
            <a:ext cx="2333958" cy="880763"/>
          </a:xfrm>
        </p:spPr>
        <p:txBody>
          <a:bodyPr>
            <a:normAutofit/>
          </a:bodyPr>
          <a:lstStyle/>
          <a:p>
            <a:pPr marL="0" indent="0"/>
            <a:r>
              <a:rPr lang="en-US" sz="2400" b="1" dirty="0">
                <a:solidFill>
                  <a:srgbClr val="92D050"/>
                </a:solidFill>
              </a:rPr>
              <a:t>Empowers people</a:t>
            </a:r>
          </a:p>
        </p:txBody>
      </p:sp>
      <p:sp>
        <p:nvSpPr>
          <p:cNvPr id="89" name="Text Placeholder 88">
            <a:extLst>
              <a:ext uri="{FF2B5EF4-FFF2-40B4-BE49-F238E27FC236}">
                <a16:creationId xmlns:a16="http://schemas.microsoft.com/office/drawing/2014/main" id="{08F87128-A502-E542-B4CF-0D8767260DBD}"/>
              </a:ext>
            </a:extLst>
          </p:cNvPr>
          <p:cNvSpPr>
            <a:spLocks noGrp="1"/>
          </p:cNvSpPr>
          <p:nvPr>
            <p:ph type="body" sz="quarter" idx="32"/>
          </p:nvPr>
        </p:nvSpPr>
        <p:spPr>
          <a:xfrm>
            <a:off x="5694373" y="1827780"/>
            <a:ext cx="1740791" cy="880763"/>
          </a:xfrm>
        </p:spPr>
        <p:txBody>
          <a:bodyPr>
            <a:noAutofit/>
          </a:bodyPr>
          <a:lstStyle/>
          <a:p>
            <a:pPr marL="0" indent="0"/>
            <a:r>
              <a:rPr lang="en-US" sz="2400" b="1" dirty="0">
                <a:solidFill>
                  <a:srgbClr val="1188A3"/>
                </a:solidFill>
              </a:rPr>
              <a:t>Identifies underlying issues</a:t>
            </a:r>
          </a:p>
        </p:txBody>
      </p:sp>
      <p:sp>
        <p:nvSpPr>
          <p:cNvPr id="91" name="Text Placeholder 90">
            <a:extLst>
              <a:ext uri="{FF2B5EF4-FFF2-40B4-BE49-F238E27FC236}">
                <a16:creationId xmlns:a16="http://schemas.microsoft.com/office/drawing/2014/main" id="{5350DBA5-1518-AB45-9E7E-CDD57B8E0E4D}"/>
              </a:ext>
            </a:extLst>
          </p:cNvPr>
          <p:cNvSpPr>
            <a:spLocks noGrp="1"/>
          </p:cNvSpPr>
          <p:nvPr>
            <p:ph type="body" sz="quarter" idx="34"/>
          </p:nvPr>
        </p:nvSpPr>
        <p:spPr/>
        <p:txBody>
          <a:bodyPr/>
          <a:lstStyle/>
          <a:p>
            <a:r>
              <a:rPr lang="bs-Latn-BA"/>
              <a:t>6</a:t>
            </a:r>
            <a:endParaRPr lang="en-US"/>
          </a:p>
        </p:txBody>
      </p:sp>
      <p:sp>
        <p:nvSpPr>
          <p:cNvPr id="92" name="Text Placeholder 91">
            <a:extLst>
              <a:ext uri="{FF2B5EF4-FFF2-40B4-BE49-F238E27FC236}">
                <a16:creationId xmlns:a16="http://schemas.microsoft.com/office/drawing/2014/main" id="{DC8C8ABF-5BDD-764C-B35C-28D614EE62BA}"/>
              </a:ext>
            </a:extLst>
          </p:cNvPr>
          <p:cNvSpPr>
            <a:spLocks noGrp="1"/>
          </p:cNvSpPr>
          <p:nvPr>
            <p:ph type="body" sz="quarter" idx="35"/>
          </p:nvPr>
        </p:nvSpPr>
        <p:spPr/>
        <p:txBody>
          <a:bodyPr/>
          <a:lstStyle/>
          <a:p>
            <a:r>
              <a:rPr lang="bs-Latn-BA"/>
              <a:t>7</a:t>
            </a:r>
            <a:endParaRPr lang="en-US"/>
          </a:p>
        </p:txBody>
      </p:sp>
      <p:sp>
        <p:nvSpPr>
          <p:cNvPr id="93" name="Text Placeholder 92">
            <a:extLst>
              <a:ext uri="{FF2B5EF4-FFF2-40B4-BE49-F238E27FC236}">
                <a16:creationId xmlns:a16="http://schemas.microsoft.com/office/drawing/2014/main" id="{B754DA7C-0B37-714A-8C5F-84EA403C7F21}"/>
              </a:ext>
            </a:extLst>
          </p:cNvPr>
          <p:cNvSpPr>
            <a:spLocks noGrp="1"/>
          </p:cNvSpPr>
          <p:nvPr>
            <p:ph type="body" sz="quarter" idx="36"/>
          </p:nvPr>
        </p:nvSpPr>
        <p:spPr/>
        <p:txBody>
          <a:bodyPr/>
          <a:lstStyle/>
          <a:p>
            <a:r>
              <a:rPr lang="bs-Latn-BA"/>
              <a:t>8</a:t>
            </a:r>
            <a:endParaRPr lang="en-US"/>
          </a:p>
        </p:txBody>
      </p:sp>
      <p:sp>
        <p:nvSpPr>
          <p:cNvPr id="94" name="Text Placeholder 93">
            <a:extLst>
              <a:ext uri="{FF2B5EF4-FFF2-40B4-BE49-F238E27FC236}">
                <a16:creationId xmlns:a16="http://schemas.microsoft.com/office/drawing/2014/main" id="{A81AE926-1274-694A-9489-FF59F04C36D4}"/>
              </a:ext>
            </a:extLst>
          </p:cNvPr>
          <p:cNvSpPr>
            <a:spLocks noGrp="1"/>
          </p:cNvSpPr>
          <p:nvPr>
            <p:ph type="body" sz="quarter" idx="37"/>
          </p:nvPr>
        </p:nvSpPr>
        <p:spPr/>
        <p:txBody>
          <a:bodyPr/>
          <a:lstStyle/>
          <a:p>
            <a:r>
              <a:rPr lang="bs-Latn-BA"/>
              <a:t>9</a:t>
            </a:r>
            <a:endParaRPr lang="en-US"/>
          </a:p>
        </p:txBody>
      </p:sp>
      <p:sp>
        <p:nvSpPr>
          <p:cNvPr id="95" name="Text Placeholder 94">
            <a:extLst>
              <a:ext uri="{FF2B5EF4-FFF2-40B4-BE49-F238E27FC236}">
                <a16:creationId xmlns:a16="http://schemas.microsoft.com/office/drawing/2014/main" id="{7846A928-6293-CE40-A832-4AE9176B0498}"/>
              </a:ext>
            </a:extLst>
          </p:cNvPr>
          <p:cNvSpPr>
            <a:spLocks noGrp="1"/>
          </p:cNvSpPr>
          <p:nvPr>
            <p:ph type="body" sz="quarter" idx="38"/>
          </p:nvPr>
        </p:nvSpPr>
        <p:spPr/>
        <p:txBody>
          <a:bodyPr/>
          <a:lstStyle/>
          <a:p>
            <a:r>
              <a:rPr lang="bs-Latn-BA"/>
              <a:t>10</a:t>
            </a:r>
            <a:endParaRPr lang="en-US"/>
          </a:p>
        </p:txBody>
      </p:sp>
      <p:sp>
        <p:nvSpPr>
          <p:cNvPr id="27" name="Rectangle 26"/>
          <p:cNvSpPr/>
          <p:nvPr/>
        </p:nvSpPr>
        <p:spPr>
          <a:xfrm>
            <a:off x="562266" y="5852386"/>
            <a:ext cx="10391562" cy="369332"/>
          </a:xfrm>
          <a:prstGeom prst="rect">
            <a:avLst/>
          </a:prstGeom>
        </p:spPr>
        <p:txBody>
          <a:bodyPr wrap="square">
            <a:spAutoFit/>
          </a:bodyPr>
          <a:lstStyle/>
          <a:p>
            <a:r>
              <a:rPr lang="en-GB">
                <a:solidFill>
                  <a:srgbClr val="7F7F7F"/>
                </a:solidFill>
              </a:rPr>
              <a:t>Adapted from source: </a:t>
            </a:r>
            <a:r>
              <a:rPr lang="en-GB">
                <a:hlinkClick r:id="rId2"/>
              </a:rPr>
              <a:t>https://www.mediatethurston.org/10reasons.html</a:t>
            </a:r>
            <a:r>
              <a:rPr lang="en-GB"/>
              <a:t> </a:t>
            </a:r>
          </a:p>
        </p:txBody>
      </p:sp>
    </p:spTree>
    <p:extLst>
      <p:ext uri="{BB962C8B-B14F-4D97-AF65-F5344CB8AC3E}">
        <p14:creationId xmlns:p14="http://schemas.microsoft.com/office/powerpoint/2010/main" val="31948539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normAutofit lnSpcReduction="10000"/>
          </a:bodyPr>
          <a:lstStyle/>
          <a:p>
            <a:r>
              <a:rPr lang="en-US"/>
              <a:t>Specific fields of intervention</a:t>
            </a:r>
          </a:p>
        </p:txBody>
      </p:sp>
      <p:sp>
        <p:nvSpPr>
          <p:cNvPr id="5" name="Rectangle 4"/>
          <p:cNvSpPr/>
          <p:nvPr/>
        </p:nvSpPr>
        <p:spPr>
          <a:xfrm>
            <a:off x="734713" y="1833559"/>
            <a:ext cx="6751937" cy="4308872"/>
          </a:xfrm>
          <a:prstGeom prst="rect">
            <a:avLst/>
          </a:prstGeom>
        </p:spPr>
        <p:txBody>
          <a:bodyPr wrap="square">
            <a:spAutoFit/>
          </a:bodyPr>
          <a:lstStyle/>
          <a:p>
            <a:r>
              <a:rPr lang="hr-BA" sz="3200" i="1" dirty="0">
                <a:solidFill>
                  <a:srgbClr val="28AF95"/>
                </a:solidFill>
              </a:rPr>
              <a:t>We can take a look at the most common situations and fields that migrant community mediators/intercultural mediators operate in.</a:t>
            </a:r>
            <a:endParaRPr lang="bs-Latn-BA" sz="3200" i="1" dirty="0">
              <a:solidFill>
                <a:srgbClr val="28AF95"/>
              </a:solidFill>
            </a:endParaRPr>
          </a:p>
          <a:p>
            <a:pPr algn="just"/>
            <a:br>
              <a:rPr lang="en-US" dirty="0">
                <a:solidFill>
                  <a:srgbClr val="7F7F7F"/>
                </a:solidFill>
              </a:rPr>
            </a:br>
            <a:r>
              <a:rPr lang="en-US" sz="2400" dirty="0">
                <a:solidFill>
                  <a:srgbClr val="7F7F7F"/>
                </a:solidFill>
              </a:rPr>
              <a:t>Speciali</a:t>
            </a:r>
            <a:r>
              <a:rPr lang="hr-BA" sz="2400" dirty="0">
                <a:solidFill>
                  <a:srgbClr val="7F7F7F"/>
                </a:solidFill>
              </a:rPr>
              <a:t>s</a:t>
            </a:r>
            <a:r>
              <a:rPr lang="en-US" sz="2400" dirty="0">
                <a:solidFill>
                  <a:srgbClr val="7F7F7F"/>
                </a:solidFill>
              </a:rPr>
              <a:t>ation is </a:t>
            </a:r>
            <a:r>
              <a:rPr lang="hr-BA" sz="2400" dirty="0">
                <a:solidFill>
                  <a:srgbClr val="7F7F7F"/>
                </a:solidFill>
              </a:rPr>
              <a:t>possible, however, if you are known as a go-to person for mediation, it is expected that you will be supporting your peers in more than one field. </a:t>
            </a:r>
            <a:endParaRPr lang="en-US" sz="2400" dirty="0">
              <a:solidFill>
                <a:srgbClr val="7F7F7F"/>
              </a:solidFill>
            </a:endParaRPr>
          </a:p>
        </p:txBody>
      </p:sp>
      <p:pic>
        <p:nvPicPr>
          <p:cNvPr id="4" name="Graphic 3" descr="Graph and note paper with pencils">
            <a:extLst>
              <a:ext uri="{FF2B5EF4-FFF2-40B4-BE49-F238E27FC236}">
                <a16:creationId xmlns:a16="http://schemas.microsoft.com/office/drawing/2014/main" id="{3C81DE66-D919-4D19-B4EF-A7B1641635E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48425" y="-190500"/>
            <a:ext cx="6858000" cy="6858000"/>
          </a:xfrm>
          <a:prstGeom prst="rect">
            <a:avLst/>
          </a:prstGeom>
        </p:spPr>
      </p:pic>
    </p:spTree>
    <p:extLst>
      <p:ext uri="{BB962C8B-B14F-4D97-AF65-F5344CB8AC3E}">
        <p14:creationId xmlns:p14="http://schemas.microsoft.com/office/powerpoint/2010/main" val="7698091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normAutofit lnSpcReduction="10000"/>
          </a:bodyPr>
          <a:lstStyle/>
          <a:p>
            <a:r>
              <a:rPr lang="en-US" dirty="0"/>
              <a:t>Education</a:t>
            </a:r>
          </a:p>
        </p:txBody>
      </p:sp>
      <p:sp>
        <p:nvSpPr>
          <p:cNvPr id="5" name="Rectangle 4"/>
          <p:cNvSpPr/>
          <p:nvPr/>
        </p:nvSpPr>
        <p:spPr>
          <a:xfrm>
            <a:off x="987487" y="1392853"/>
            <a:ext cx="5289327" cy="3785652"/>
          </a:xfrm>
          <a:prstGeom prst="rect">
            <a:avLst/>
          </a:prstGeom>
        </p:spPr>
        <p:txBody>
          <a:bodyPr wrap="square">
            <a:spAutoFit/>
          </a:bodyPr>
          <a:lstStyle/>
          <a:p>
            <a:r>
              <a:rPr lang="hr-BA" sz="2400" dirty="0">
                <a:solidFill>
                  <a:schemeClr val="bg1"/>
                </a:solidFill>
              </a:rPr>
              <a:t>Supporting your fellow students in their inclusion processes is one of the noblest missions of being a mediator.</a:t>
            </a:r>
          </a:p>
          <a:p>
            <a:endParaRPr lang="hr-BA" sz="2400" dirty="0">
              <a:solidFill>
                <a:schemeClr val="bg1"/>
              </a:solidFill>
            </a:endParaRPr>
          </a:p>
          <a:p>
            <a:r>
              <a:rPr lang="hr-BA" sz="2400" dirty="0">
                <a:solidFill>
                  <a:schemeClr val="bg1"/>
                </a:solidFill>
              </a:rPr>
              <a:t>Are they new to the system, to the community, do they have opportunities to implement their previous accreditation and knowledge better if only they stepped forward? </a:t>
            </a:r>
          </a:p>
          <a:p>
            <a:endParaRPr lang="hr-BA" sz="2400" dirty="0">
              <a:solidFill>
                <a:schemeClr val="bg1"/>
              </a:solidFill>
            </a:endParaRPr>
          </a:p>
        </p:txBody>
      </p:sp>
      <p:pic>
        <p:nvPicPr>
          <p:cNvPr id="8" name="Picture Placeholder 7" descr="Group of standing people looking at whiteboard on classroom wall, man wearing glasses holding whiteboard marker and writing">
            <a:extLst>
              <a:ext uri="{FF2B5EF4-FFF2-40B4-BE49-F238E27FC236}">
                <a16:creationId xmlns:a16="http://schemas.microsoft.com/office/drawing/2014/main" id="{D963E179-0727-4845-9AFF-655721ED5A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29202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normAutofit lnSpcReduction="10000"/>
          </a:bodyPr>
          <a:lstStyle/>
          <a:p>
            <a:r>
              <a:rPr lang="en-US" dirty="0"/>
              <a:t>Health</a:t>
            </a:r>
          </a:p>
        </p:txBody>
      </p:sp>
      <p:pic>
        <p:nvPicPr>
          <p:cNvPr id="6" name="Picture Placeholder 5"/>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Rectangle 4"/>
          <p:cNvSpPr/>
          <p:nvPr/>
        </p:nvSpPr>
        <p:spPr>
          <a:xfrm>
            <a:off x="714542" y="1587941"/>
            <a:ext cx="5381458" cy="3046988"/>
          </a:xfrm>
          <a:prstGeom prst="rect">
            <a:avLst/>
          </a:prstGeom>
        </p:spPr>
        <p:txBody>
          <a:bodyPr wrap="square">
            <a:spAutoFit/>
          </a:bodyPr>
          <a:lstStyle/>
          <a:p>
            <a:r>
              <a:rPr lang="en-US" sz="2400" dirty="0">
                <a:solidFill>
                  <a:schemeClr val="bg1"/>
                </a:solidFill>
              </a:rPr>
              <a:t>A major field of intervention is </a:t>
            </a:r>
            <a:r>
              <a:rPr lang="hr-BA" sz="2400" dirty="0">
                <a:solidFill>
                  <a:schemeClr val="bg1"/>
                </a:solidFill>
              </a:rPr>
              <a:t>in </a:t>
            </a:r>
            <a:r>
              <a:rPr lang="en-US" sz="2400" dirty="0">
                <a:solidFill>
                  <a:schemeClr val="bg1"/>
                </a:solidFill>
              </a:rPr>
              <a:t>healthcare</a:t>
            </a:r>
            <a:r>
              <a:rPr lang="hr-BA" sz="2400" dirty="0">
                <a:solidFill>
                  <a:schemeClr val="bg1"/>
                </a:solidFill>
              </a:rPr>
              <a:t>.</a:t>
            </a:r>
          </a:p>
          <a:p>
            <a:endParaRPr lang="hr-BA" sz="2400" dirty="0">
              <a:solidFill>
                <a:schemeClr val="bg1"/>
              </a:solidFill>
            </a:endParaRPr>
          </a:p>
          <a:p>
            <a:r>
              <a:rPr lang="hr-BA" sz="2400" dirty="0">
                <a:solidFill>
                  <a:schemeClr val="bg1"/>
                </a:solidFill>
              </a:rPr>
              <a:t>T</a:t>
            </a:r>
            <a:r>
              <a:rPr lang="en-US" sz="2400" dirty="0">
                <a:solidFill>
                  <a:schemeClr val="bg1"/>
                </a:solidFill>
              </a:rPr>
              <a:t>he migrant </a:t>
            </a:r>
            <a:r>
              <a:rPr lang="hr-BA" sz="2400" dirty="0">
                <a:solidFill>
                  <a:schemeClr val="bg1"/>
                </a:solidFill>
              </a:rPr>
              <a:t>patient–healthcare </a:t>
            </a:r>
            <a:r>
              <a:rPr lang="en-US" sz="2400" dirty="0">
                <a:solidFill>
                  <a:schemeClr val="bg1"/>
                </a:solidFill>
              </a:rPr>
              <a:t>provider</a:t>
            </a:r>
            <a:r>
              <a:rPr lang="hr-BA" sz="2400" dirty="0">
                <a:solidFill>
                  <a:schemeClr val="bg1"/>
                </a:solidFill>
              </a:rPr>
              <a:t> </a:t>
            </a:r>
            <a:r>
              <a:rPr lang="en-US" sz="2400" dirty="0">
                <a:solidFill>
                  <a:schemeClr val="bg1"/>
                </a:solidFill>
              </a:rPr>
              <a:t>relationship, </a:t>
            </a:r>
            <a:r>
              <a:rPr lang="hr-BA" sz="2400" dirty="0">
                <a:solidFill>
                  <a:schemeClr val="bg1"/>
                </a:solidFill>
              </a:rPr>
              <a:t>often needs support from someone who has been through the process.</a:t>
            </a:r>
          </a:p>
          <a:p>
            <a:endParaRPr lang="hr-BA" sz="2400" dirty="0">
              <a:solidFill>
                <a:schemeClr val="bg1"/>
              </a:solidFill>
            </a:endParaRPr>
          </a:p>
        </p:txBody>
      </p:sp>
    </p:spTree>
    <p:extLst>
      <p:ext uri="{BB962C8B-B14F-4D97-AF65-F5344CB8AC3E}">
        <p14:creationId xmlns:p14="http://schemas.microsoft.com/office/powerpoint/2010/main" val="32174668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988660" y="325466"/>
            <a:ext cx="5863402" cy="855490"/>
          </a:xfrm>
        </p:spPr>
        <p:txBody>
          <a:bodyPr>
            <a:normAutofit/>
          </a:bodyPr>
          <a:lstStyle/>
          <a:p>
            <a:r>
              <a:rPr lang="hr-BA"/>
              <a:t>Childcare</a:t>
            </a:r>
            <a:endParaRPr lang="en-US"/>
          </a:p>
        </p:txBody>
      </p:sp>
      <p:sp>
        <p:nvSpPr>
          <p:cNvPr id="5" name="Rectangle 4"/>
          <p:cNvSpPr/>
          <p:nvPr/>
        </p:nvSpPr>
        <p:spPr>
          <a:xfrm>
            <a:off x="1076325" y="1439304"/>
            <a:ext cx="5201662" cy="4893647"/>
          </a:xfrm>
          <a:prstGeom prst="rect">
            <a:avLst/>
          </a:prstGeom>
        </p:spPr>
        <p:txBody>
          <a:bodyPr wrap="square">
            <a:spAutoFit/>
          </a:bodyPr>
          <a:lstStyle/>
          <a:p>
            <a:r>
              <a:rPr lang="hr-BA" sz="2400">
                <a:solidFill>
                  <a:schemeClr val="bg1"/>
                </a:solidFill>
              </a:rPr>
              <a:t>For any peer that has childcare to think of, this is one of the priorities.</a:t>
            </a:r>
          </a:p>
          <a:p>
            <a:endParaRPr lang="hr-BA" sz="2400">
              <a:solidFill>
                <a:schemeClr val="bg1"/>
              </a:solidFill>
            </a:endParaRPr>
          </a:p>
          <a:p>
            <a:r>
              <a:rPr lang="hr-BA" sz="2400">
                <a:solidFill>
                  <a:schemeClr val="bg1"/>
                </a:solidFill>
              </a:rPr>
              <a:t>Childcare provides inclusion opportunities for children and families are usually in the rush to get this sorted.</a:t>
            </a:r>
          </a:p>
          <a:p>
            <a:endParaRPr lang="hr-BA" sz="2400">
              <a:solidFill>
                <a:schemeClr val="bg1"/>
              </a:solidFill>
            </a:endParaRPr>
          </a:p>
          <a:p>
            <a:r>
              <a:rPr lang="hr-BA" sz="2400">
                <a:solidFill>
                  <a:schemeClr val="bg1"/>
                </a:solidFill>
              </a:rPr>
              <a:t>It is almost impossible to commit to studies, employment and inclusion activities if the childcare is not in place.</a:t>
            </a:r>
          </a:p>
          <a:p>
            <a:endParaRPr lang="hr-BA" sz="2400">
              <a:solidFill>
                <a:schemeClr val="bg1"/>
              </a:solidFill>
            </a:endParaRPr>
          </a:p>
          <a:p>
            <a:r>
              <a:rPr lang="hr-BA" sz="2400">
                <a:solidFill>
                  <a:schemeClr val="bg1"/>
                </a:solidFill>
              </a:rPr>
              <a:t>Do you know how childcare works in your region? Where to start?</a:t>
            </a:r>
            <a:endParaRPr lang="en-US" sz="2400">
              <a:solidFill>
                <a:schemeClr val="bg1"/>
              </a:solidFill>
            </a:endParaRPr>
          </a:p>
        </p:txBody>
      </p:sp>
      <p:pic>
        <p:nvPicPr>
          <p:cNvPr id="8" name="Picture Placeholder 7" descr="Rear view of person wearing jeans and child wearing backpack holding hands">
            <a:extLst>
              <a:ext uri="{FF2B5EF4-FFF2-40B4-BE49-F238E27FC236}">
                <a16:creationId xmlns:a16="http://schemas.microsoft.com/office/drawing/2014/main" id="{80000358-D06C-4892-8277-8A1FE6196D8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332996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normAutofit lnSpcReduction="10000"/>
          </a:bodyPr>
          <a:lstStyle/>
          <a:p>
            <a:r>
              <a:rPr lang="en-US" dirty="0"/>
              <a:t>Housing</a:t>
            </a:r>
          </a:p>
        </p:txBody>
      </p:sp>
      <p:sp>
        <p:nvSpPr>
          <p:cNvPr id="5" name="Rectangle 4"/>
          <p:cNvSpPr/>
          <p:nvPr/>
        </p:nvSpPr>
        <p:spPr>
          <a:xfrm>
            <a:off x="561976" y="1340291"/>
            <a:ext cx="5676900" cy="4524315"/>
          </a:xfrm>
          <a:prstGeom prst="rect">
            <a:avLst/>
          </a:prstGeom>
        </p:spPr>
        <p:txBody>
          <a:bodyPr wrap="square">
            <a:spAutoFit/>
          </a:bodyPr>
          <a:lstStyle/>
          <a:p>
            <a:r>
              <a:rPr lang="en-US" sz="2400" dirty="0">
                <a:solidFill>
                  <a:schemeClr val="bg1"/>
                </a:solidFill>
              </a:rPr>
              <a:t>Starting life in a new country is a huge challenge for everyone involved. The housing needs</a:t>
            </a:r>
            <a:r>
              <a:rPr lang="hr-BA" sz="2400" dirty="0">
                <a:solidFill>
                  <a:schemeClr val="bg1"/>
                </a:solidFill>
              </a:rPr>
              <a:t> </a:t>
            </a:r>
            <a:r>
              <a:rPr lang="en-US" sz="2400" dirty="0">
                <a:solidFill>
                  <a:schemeClr val="bg1"/>
                </a:solidFill>
              </a:rPr>
              <a:t>and choices of immigrants and refugees are mostly dependent on their registration status,</a:t>
            </a:r>
            <a:r>
              <a:rPr lang="hr-BA" sz="2400" dirty="0">
                <a:solidFill>
                  <a:schemeClr val="bg1"/>
                </a:solidFill>
              </a:rPr>
              <a:t> </a:t>
            </a:r>
            <a:r>
              <a:rPr lang="en-US" sz="2400" dirty="0">
                <a:solidFill>
                  <a:schemeClr val="bg1"/>
                </a:solidFill>
              </a:rPr>
              <a:t>affordability and access to social or individual procedures that can lead to </a:t>
            </a:r>
            <a:r>
              <a:rPr lang="hr-BA" sz="2400" dirty="0">
                <a:solidFill>
                  <a:schemeClr val="bg1"/>
                </a:solidFill>
              </a:rPr>
              <a:t>finding</a:t>
            </a:r>
            <a:r>
              <a:rPr lang="en-US" sz="2400" dirty="0">
                <a:solidFill>
                  <a:schemeClr val="bg1"/>
                </a:solidFill>
              </a:rPr>
              <a:t> proper</a:t>
            </a:r>
            <a:r>
              <a:rPr lang="hr-BA" sz="2400" dirty="0">
                <a:solidFill>
                  <a:schemeClr val="bg1"/>
                </a:solidFill>
              </a:rPr>
              <a:t> </a:t>
            </a:r>
            <a:r>
              <a:rPr lang="en-US" sz="2400" dirty="0">
                <a:solidFill>
                  <a:schemeClr val="bg1"/>
                </a:solidFill>
              </a:rPr>
              <a:t>accommodation. </a:t>
            </a:r>
            <a:endParaRPr lang="hr-BA" sz="2400" dirty="0">
              <a:solidFill>
                <a:schemeClr val="bg1"/>
              </a:solidFill>
            </a:endParaRPr>
          </a:p>
          <a:p>
            <a:r>
              <a:rPr lang="hr-BA" sz="2400" dirty="0">
                <a:solidFill>
                  <a:schemeClr val="bg1"/>
                </a:solidFill>
              </a:rPr>
              <a:t>If you know which institutions to go to and which steps to make, you can </a:t>
            </a:r>
            <a:r>
              <a:rPr lang="en-US" sz="2400" dirty="0">
                <a:solidFill>
                  <a:schemeClr val="bg1"/>
                </a:solidFill>
              </a:rPr>
              <a:t>effectively assist migrants in accommodation issues and sensitize the local community to</a:t>
            </a:r>
            <a:br>
              <a:rPr lang="en-US" sz="2400" dirty="0">
                <a:solidFill>
                  <a:schemeClr val="bg1"/>
                </a:solidFill>
              </a:rPr>
            </a:br>
            <a:r>
              <a:rPr lang="en-US" sz="2400" dirty="0">
                <a:solidFill>
                  <a:schemeClr val="bg1"/>
                </a:solidFill>
              </a:rPr>
              <a:t>develop acceptance.</a:t>
            </a:r>
          </a:p>
        </p:txBody>
      </p:sp>
      <p:pic>
        <p:nvPicPr>
          <p:cNvPr id="6" name="Picture Placeholder 5"/>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565009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988660" y="325466"/>
            <a:ext cx="5863402" cy="855490"/>
          </a:xfrm>
        </p:spPr>
        <p:txBody>
          <a:bodyPr>
            <a:normAutofit/>
          </a:bodyPr>
          <a:lstStyle/>
          <a:p>
            <a:r>
              <a:rPr lang="en-US"/>
              <a:t>Public services and </a:t>
            </a:r>
            <a:r>
              <a:rPr lang="en-US" err="1"/>
              <a:t>labour</a:t>
            </a:r>
            <a:endParaRPr lang="en-US"/>
          </a:p>
        </p:txBody>
      </p:sp>
      <p:sp>
        <p:nvSpPr>
          <p:cNvPr id="5" name="Rectangle 4"/>
          <p:cNvSpPr/>
          <p:nvPr/>
        </p:nvSpPr>
        <p:spPr>
          <a:xfrm>
            <a:off x="988660" y="1551489"/>
            <a:ext cx="5289327" cy="4524315"/>
          </a:xfrm>
          <a:prstGeom prst="rect">
            <a:avLst/>
          </a:prstGeom>
        </p:spPr>
        <p:txBody>
          <a:bodyPr wrap="square">
            <a:spAutoFit/>
          </a:bodyPr>
          <a:lstStyle/>
          <a:p>
            <a:r>
              <a:rPr lang="hr-BA" sz="2400">
                <a:solidFill>
                  <a:schemeClr val="bg1"/>
                </a:solidFill>
              </a:rPr>
              <a:t>P</a:t>
            </a:r>
            <a:r>
              <a:rPr lang="en-US" sz="2400" err="1">
                <a:solidFill>
                  <a:schemeClr val="bg1"/>
                </a:solidFill>
              </a:rPr>
              <a:t>ublic</a:t>
            </a:r>
            <a:r>
              <a:rPr lang="en-US" sz="2400">
                <a:solidFill>
                  <a:schemeClr val="bg1"/>
                </a:solidFill>
              </a:rPr>
              <a:t> services and their tasks towards immigrants, as well as </a:t>
            </a:r>
            <a:r>
              <a:rPr lang="hr-BA" sz="2400">
                <a:solidFill>
                  <a:schemeClr val="bg1"/>
                </a:solidFill>
              </a:rPr>
              <a:t>the </a:t>
            </a:r>
            <a:r>
              <a:rPr lang="en-US" sz="2400">
                <a:solidFill>
                  <a:schemeClr val="bg1"/>
                </a:solidFill>
              </a:rPr>
              <a:t>welfare</a:t>
            </a:r>
            <a:br>
              <a:rPr lang="en-US" sz="2400">
                <a:solidFill>
                  <a:schemeClr val="bg1"/>
                </a:solidFill>
              </a:rPr>
            </a:br>
            <a:r>
              <a:rPr lang="en-US" sz="2400">
                <a:solidFill>
                  <a:schemeClr val="bg1"/>
                </a:solidFill>
              </a:rPr>
              <a:t>provisions available for migrants in the host country</a:t>
            </a:r>
            <a:r>
              <a:rPr lang="hr-BA" sz="2400">
                <a:solidFill>
                  <a:schemeClr val="bg1"/>
                </a:solidFill>
              </a:rPr>
              <a:t> can be confusing and daunting for migrants.</a:t>
            </a:r>
          </a:p>
          <a:p>
            <a:endParaRPr lang="hr-BA" sz="2400">
              <a:solidFill>
                <a:schemeClr val="bg1"/>
              </a:solidFill>
            </a:endParaRPr>
          </a:p>
          <a:p>
            <a:r>
              <a:rPr lang="en-US" sz="2400">
                <a:solidFill>
                  <a:schemeClr val="bg1"/>
                </a:solidFill>
              </a:rPr>
              <a:t>In addition, issues of </a:t>
            </a:r>
            <a:r>
              <a:rPr lang="en-US" sz="2400" err="1">
                <a:solidFill>
                  <a:schemeClr val="bg1"/>
                </a:solidFill>
              </a:rPr>
              <a:t>labour</a:t>
            </a:r>
            <a:r>
              <a:rPr lang="en-US" sz="2400">
                <a:solidFill>
                  <a:schemeClr val="bg1"/>
                </a:solidFill>
              </a:rPr>
              <a:t> legislation,</a:t>
            </a:r>
            <a:br>
              <a:rPr lang="en-US" sz="2400">
                <a:solidFill>
                  <a:schemeClr val="bg1"/>
                </a:solidFill>
              </a:rPr>
            </a:br>
            <a:r>
              <a:rPr lang="en-US" sz="2400">
                <a:solidFill>
                  <a:schemeClr val="bg1"/>
                </a:solidFill>
              </a:rPr>
              <a:t>immigrant employment policies and procedures for hiring immigrants </a:t>
            </a:r>
            <a:r>
              <a:rPr lang="hr-BA" sz="2400">
                <a:solidFill>
                  <a:schemeClr val="bg1"/>
                </a:solidFill>
              </a:rPr>
              <a:t>are not always easy to understand and navigate, but you might have the knowledge and the will to share...</a:t>
            </a:r>
            <a:endParaRPr lang="en-US" sz="2400">
              <a:solidFill>
                <a:schemeClr val="bg1"/>
              </a:solidFill>
            </a:endParaRPr>
          </a:p>
        </p:txBody>
      </p:sp>
      <p:pic>
        <p:nvPicPr>
          <p:cNvPr id="3" name="Picture Placeholder 2"/>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8512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lstStyle/>
          <a:p>
            <a:pPr marL="0" indent="0"/>
            <a:r>
              <a:rPr lang="en-US" sz="2400" b="0" i="0" dirty="0">
                <a:effectLst/>
              </a:rPr>
              <a:t>A community is a group of people that interact and support each other, and are </a:t>
            </a:r>
            <a:r>
              <a:rPr lang="hr-BA" sz="2400" b="0" i="0" dirty="0">
                <a:effectLst/>
              </a:rPr>
              <a:t>bound</a:t>
            </a:r>
            <a:r>
              <a:rPr lang="en-US" sz="2400" b="0" i="0" dirty="0">
                <a:effectLst/>
              </a:rPr>
              <a:t> by </a:t>
            </a:r>
            <a:r>
              <a:rPr lang="en-US" sz="2400" b="0" i="0" u="sng" dirty="0">
                <a:effectLst/>
              </a:rPr>
              <a:t>shared experiences or characteristics, a sense of belonging</a:t>
            </a:r>
            <a:r>
              <a:rPr lang="en-US" sz="2400" b="0" i="0" dirty="0">
                <a:effectLst/>
              </a:rPr>
              <a:t>, and often by their physical proximity.</a:t>
            </a:r>
            <a:r>
              <a:rPr lang="en-US" sz="2400" b="0" i="0" baseline="30000" dirty="0">
                <a:effectLst/>
              </a:rPr>
              <a:t>1</a:t>
            </a:r>
            <a:r>
              <a:rPr lang="en-US" sz="2400" b="0" i="0" dirty="0">
                <a:effectLst/>
              </a:rPr>
              <a:t> </a:t>
            </a:r>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p:txBody>
          <a:bodyPr>
            <a:normAutofit lnSpcReduction="10000"/>
          </a:bodyPr>
          <a:lstStyle/>
          <a:p>
            <a:r>
              <a:rPr lang="hr-BA" sz="3600" b="1" dirty="0"/>
              <a:t>Community</a:t>
            </a: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2601FF79-4388-4C87-BCD5-69612703D67E}"/>
              </a:ext>
            </a:extLst>
          </p:cNvPr>
          <p:cNvSpPr txBox="1"/>
          <p:nvPr/>
        </p:nvSpPr>
        <p:spPr>
          <a:xfrm>
            <a:off x="815233" y="5308157"/>
            <a:ext cx="5085159" cy="461665"/>
          </a:xfrm>
          <a:prstGeom prst="rect">
            <a:avLst/>
          </a:prstGeom>
          <a:noFill/>
        </p:spPr>
        <p:txBody>
          <a:bodyPr wrap="square">
            <a:spAutoFit/>
          </a:bodyPr>
          <a:lstStyle/>
          <a:p>
            <a:r>
              <a:rPr lang="en-US" sz="1200" err="1">
                <a:solidFill>
                  <a:schemeClr val="bg1"/>
                </a:solidFill>
              </a:rPr>
              <a:t>Cobigo</a:t>
            </a:r>
            <a:r>
              <a:rPr lang="en-US" sz="1200">
                <a:solidFill>
                  <a:schemeClr val="bg1"/>
                </a:solidFill>
              </a:rPr>
              <a:t>, V., Martin, L., &amp; </a:t>
            </a:r>
            <a:r>
              <a:rPr lang="en-US" sz="1200" err="1">
                <a:solidFill>
                  <a:schemeClr val="bg1"/>
                </a:solidFill>
              </a:rPr>
              <a:t>Mcheimech</a:t>
            </a:r>
            <a:r>
              <a:rPr lang="en-US" sz="1200">
                <a:solidFill>
                  <a:schemeClr val="bg1"/>
                </a:solidFill>
              </a:rPr>
              <a:t>, R. (2016). Understanding Community. Canadian Journal of Disability Studies, 5(4), 181–203.</a:t>
            </a:r>
            <a:endParaRPr lang="en-US" sz="1200"/>
          </a:p>
        </p:txBody>
      </p:sp>
    </p:spTree>
    <p:extLst>
      <p:ext uri="{BB962C8B-B14F-4D97-AF65-F5344CB8AC3E}">
        <p14:creationId xmlns:p14="http://schemas.microsoft.com/office/powerpoint/2010/main" val="36492426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F654C0-16AD-4EFD-98CD-7AF7EB8CE166}"/>
              </a:ext>
            </a:extLst>
          </p:cNvPr>
          <p:cNvSpPr>
            <a:spLocks noGrp="1"/>
          </p:cNvSpPr>
          <p:nvPr>
            <p:ph type="body" sz="quarter" idx="13"/>
          </p:nvPr>
        </p:nvSpPr>
        <p:spPr>
          <a:xfrm>
            <a:off x="6305550" y="586073"/>
            <a:ext cx="5514975" cy="1347502"/>
          </a:xfrm>
        </p:spPr>
        <p:txBody>
          <a:bodyPr/>
          <a:lstStyle/>
          <a:p>
            <a:r>
              <a:rPr lang="en-US" dirty="0"/>
              <a:t>How would you assist them to resolve their conflict? </a:t>
            </a:r>
          </a:p>
        </p:txBody>
      </p:sp>
      <p:pic>
        <p:nvPicPr>
          <p:cNvPr id="7" name="Picture Placeholder 6" descr="Hand raising white flag">
            <a:extLst>
              <a:ext uri="{FF2B5EF4-FFF2-40B4-BE49-F238E27FC236}">
                <a16:creationId xmlns:a16="http://schemas.microsoft.com/office/drawing/2014/main" id="{D63861E6-4FF5-46E1-9024-D88AB94E2B3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19CA05C2-A854-4A1D-A045-006CA539AE2F}"/>
              </a:ext>
            </a:extLst>
          </p:cNvPr>
          <p:cNvSpPr txBox="1"/>
          <p:nvPr/>
        </p:nvSpPr>
        <p:spPr>
          <a:xfrm>
            <a:off x="6237248" y="2116943"/>
            <a:ext cx="5425524" cy="4154984"/>
          </a:xfrm>
          <a:prstGeom prst="rect">
            <a:avLst/>
          </a:prstGeom>
          <a:noFill/>
        </p:spPr>
        <p:txBody>
          <a:bodyPr wrap="square" rtlCol="0">
            <a:spAutoFit/>
          </a:bodyPr>
          <a:lstStyle/>
          <a:p>
            <a:r>
              <a:rPr lang="en-US" sz="2400" dirty="0">
                <a:solidFill>
                  <a:schemeClr val="bg1"/>
                </a:solidFill>
              </a:rPr>
              <a:t>In your apartment building, an immigrant family who moved in recently </a:t>
            </a:r>
            <a:r>
              <a:rPr lang="hr-BA" sz="2400" dirty="0">
                <a:solidFill>
                  <a:schemeClr val="bg1"/>
                </a:solidFill>
              </a:rPr>
              <a:t>made some</a:t>
            </a:r>
            <a:r>
              <a:rPr lang="en-US" sz="2400" dirty="0">
                <a:solidFill>
                  <a:schemeClr val="bg1"/>
                </a:solidFill>
              </a:rPr>
              <a:t> noise after 10.00 pm (Silent time start</a:t>
            </a:r>
            <a:r>
              <a:rPr lang="hr-BA" sz="2400" dirty="0">
                <a:solidFill>
                  <a:schemeClr val="bg1"/>
                </a:solidFill>
              </a:rPr>
              <a:t>s</a:t>
            </a:r>
            <a:r>
              <a:rPr lang="en-US" sz="2400" dirty="0">
                <a:solidFill>
                  <a:schemeClr val="bg1"/>
                </a:solidFill>
              </a:rPr>
              <a:t> at 10 pm and ends at 7 am in Finland) every day. A Finnish family who lives next door start</a:t>
            </a:r>
            <a:r>
              <a:rPr lang="hr-BA" sz="2400" dirty="0">
                <a:solidFill>
                  <a:schemeClr val="bg1"/>
                </a:solidFill>
              </a:rPr>
              <a:t>s</a:t>
            </a:r>
            <a:r>
              <a:rPr lang="en-US" sz="2400" dirty="0">
                <a:solidFill>
                  <a:schemeClr val="bg1"/>
                </a:solidFill>
              </a:rPr>
              <a:t> shouting at them after 10 o’clock</a:t>
            </a:r>
            <a:r>
              <a:rPr lang="hr-BA" sz="2400" dirty="0">
                <a:solidFill>
                  <a:schemeClr val="bg1"/>
                </a:solidFill>
              </a:rPr>
              <a:t>:</a:t>
            </a:r>
            <a:r>
              <a:rPr lang="en-US" sz="2400" dirty="0">
                <a:solidFill>
                  <a:schemeClr val="bg1"/>
                </a:solidFill>
              </a:rPr>
              <a:t> </a:t>
            </a:r>
            <a:r>
              <a:rPr lang="hr-BA" sz="2400" i="1" dirty="0">
                <a:solidFill>
                  <a:schemeClr val="bg1"/>
                </a:solidFill>
              </a:rPr>
              <a:t>„</a:t>
            </a:r>
            <a:r>
              <a:rPr lang="en-US" sz="2400" i="1" dirty="0">
                <a:solidFill>
                  <a:schemeClr val="bg1"/>
                </a:solidFill>
              </a:rPr>
              <a:t>You have been living in Finland for 10 years and have been known both families quite a while. Each family comes to you for help.</a:t>
            </a:r>
            <a:r>
              <a:rPr lang="hr-BA" sz="2400" i="1" dirty="0">
                <a:solidFill>
                  <a:schemeClr val="bg1"/>
                </a:solidFill>
              </a:rPr>
              <a:t>”</a:t>
            </a:r>
            <a:endParaRPr lang="en-US" sz="2400" i="1" dirty="0">
              <a:solidFill>
                <a:schemeClr val="bg1"/>
              </a:solidFill>
            </a:endParaRPr>
          </a:p>
          <a:p>
            <a:endParaRPr lang="en-US" sz="2400" dirty="0">
              <a:solidFill>
                <a:schemeClr val="bg1"/>
              </a:solidFill>
            </a:endParaRPr>
          </a:p>
        </p:txBody>
      </p:sp>
      <p:sp>
        <p:nvSpPr>
          <p:cNvPr id="5" name="Text Placeholder 2">
            <a:extLst>
              <a:ext uri="{FF2B5EF4-FFF2-40B4-BE49-F238E27FC236}">
                <a16:creationId xmlns:a16="http://schemas.microsoft.com/office/drawing/2014/main" id="{33394733-2F0D-48C5-9C1C-54BF17122633}"/>
              </a:ext>
            </a:extLst>
          </p:cNvPr>
          <p:cNvSpPr txBox="1">
            <a:spLocks/>
          </p:cNvSpPr>
          <p:nvPr/>
        </p:nvSpPr>
        <p:spPr>
          <a:xfrm>
            <a:off x="1018492" y="201538"/>
            <a:ext cx="4145197" cy="582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BA">
                <a:highlight>
                  <a:srgbClr val="92D050"/>
                </a:highlight>
              </a:rPr>
              <a:t>EXERCISE</a:t>
            </a:r>
            <a:endParaRPr lang="en-US">
              <a:highlight>
                <a:srgbClr val="92D050"/>
              </a:highlight>
            </a:endParaRPr>
          </a:p>
          <a:p>
            <a:pPr marL="0" indent="0">
              <a:buNone/>
            </a:pPr>
            <a:endParaRPr lang="en-US"/>
          </a:p>
        </p:txBody>
      </p:sp>
    </p:spTree>
    <p:extLst>
      <p:ext uri="{BB962C8B-B14F-4D97-AF65-F5344CB8AC3E}">
        <p14:creationId xmlns:p14="http://schemas.microsoft.com/office/powerpoint/2010/main" val="6646276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B32AB9-D1EF-4D06-9CFD-1AE8BC136202}"/>
              </a:ext>
            </a:extLst>
          </p:cNvPr>
          <p:cNvSpPr>
            <a:spLocks noGrp="1"/>
          </p:cNvSpPr>
          <p:nvPr>
            <p:ph type="body" sz="quarter" idx="18"/>
          </p:nvPr>
        </p:nvSpPr>
        <p:spPr>
          <a:xfrm>
            <a:off x="755915" y="2396444"/>
            <a:ext cx="10594346" cy="3917046"/>
          </a:xfrm>
        </p:spPr>
        <p:txBody>
          <a:bodyPr>
            <a:normAutofit fontScale="85000" lnSpcReduction="20000"/>
          </a:bodyPr>
          <a:lstStyle/>
          <a:p>
            <a:pPr marL="0" indent="0"/>
            <a:r>
              <a:rPr lang="en-US" sz="2600" dirty="0"/>
              <a:t>Given this dispute between your </a:t>
            </a:r>
            <a:r>
              <a:rPr lang="hr-BA" sz="2600" dirty="0"/>
              <a:t>neighbours, </a:t>
            </a:r>
            <a:r>
              <a:rPr lang="en-US" sz="2600" dirty="0"/>
              <a:t>how would you assist them to resolve their conflict? (Read the case in the </a:t>
            </a:r>
            <a:r>
              <a:rPr lang="hr-BA" sz="2600" dirty="0"/>
              <a:t>previous</a:t>
            </a:r>
            <a:r>
              <a:rPr lang="en-US" sz="2600" dirty="0"/>
              <a:t> slide)</a:t>
            </a:r>
            <a:endParaRPr lang="hr-BA" sz="2600" dirty="0"/>
          </a:p>
          <a:p>
            <a:pPr marL="0" indent="0">
              <a:buFont typeface="+mj-lt"/>
              <a:buAutoNum type="arabicPeriod"/>
            </a:pPr>
            <a:r>
              <a:rPr lang="hr-BA" sz="2600" dirty="0"/>
              <a:t> Introduce yourself </a:t>
            </a:r>
            <a:r>
              <a:rPr lang="en-US" sz="2600" dirty="0"/>
              <a:t>and your role as a mediator</a:t>
            </a:r>
            <a:r>
              <a:rPr lang="hr-BA" sz="2600" dirty="0"/>
              <a:t>,</a:t>
            </a:r>
          </a:p>
          <a:p>
            <a:pPr marL="0" indent="0">
              <a:buFont typeface="+mj-lt"/>
              <a:buAutoNum type="arabicPeriod"/>
            </a:pPr>
            <a:r>
              <a:rPr lang="hr-BA" sz="2600" dirty="0"/>
              <a:t> e</a:t>
            </a:r>
            <a:r>
              <a:rPr lang="en-US" sz="2600" dirty="0"/>
              <a:t>xplain the mediation process and briefly talk about the case</a:t>
            </a:r>
            <a:r>
              <a:rPr lang="hr-BA" sz="2600" dirty="0"/>
              <a:t>,</a:t>
            </a:r>
          </a:p>
          <a:p>
            <a:pPr marL="0" indent="0">
              <a:buFont typeface="+mj-lt"/>
              <a:buAutoNum type="arabicPeriod"/>
            </a:pPr>
            <a:r>
              <a:rPr lang="hr-BA" sz="2600" dirty="0"/>
              <a:t> a</a:t>
            </a:r>
            <a:r>
              <a:rPr lang="en-US" sz="2600" dirty="0"/>
              <a:t>ssist them to find a common ground and have an agreement</a:t>
            </a:r>
            <a:r>
              <a:rPr lang="hr-BA" sz="2600" dirty="0"/>
              <a:t>.</a:t>
            </a:r>
          </a:p>
          <a:p>
            <a:pPr marL="0" indent="0">
              <a:buFont typeface="+mj-lt"/>
              <a:buAutoNum type="arabicPeriod"/>
            </a:pPr>
            <a:endParaRPr lang="hr-BA" sz="2600" dirty="0"/>
          </a:p>
          <a:p>
            <a:pPr marL="0" indent="0"/>
            <a:r>
              <a:rPr lang="hr-BA" sz="2600" dirty="0"/>
              <a:t>Please </a:t>
            </a:r>
            <a:r>
              <a:rPr lang="en-US" sz="2600" dirty="0"/>
              <a:t>write down how you would introduce yourself and your role as a mediator, how you would explain the mediation process and talk about the case, and how you would assist them to find a common ground and have an agreement</a:t>
            </a:r>
            <a:r>
              <a:rPr lang="hr-BA" sz="2600" dirty="0"/>
              <a:t>:</a:t>
            </a:r>
          </a:p>
          <a:p>
            <a:r>
              <a:rPr lang="hr-BA" sz="1800" dirty="0"/>
              <a:t>________________________________________________________________________________________________</a:t>
            </a:r>
          </a:p>
          <a:p>
            <a:r>
              <a:rPr lang="hr-BA" sz="1800" dirty="0"/>
              <a:t>________________________________________________________________________________________________</a:t>
            </a:r>
          </a:p>
          <a:p>
            <a:r>
              <a:rPr lang="hr-BA" sz="1800" dirty="0"/>
              <a:t>________________________________________________________________________________________________</a:t>
            </a:r>
            <a:endParaRPr lang="en-US" sz="1800" dirty="0"/>
          </a:p>
          <a:p>
            <a:endParaRPr lang="en-US" sz="1800" dirty="0"/>
          </a:p>
        </p:txBody>
      </p:sp>
      <p:sp>
        <p:nvSpPr>
          <p:cNvPr id="3" name="Text Placeholder 2">
            <a:extLst>
              <a:ext uri="{FF2B5EF4-FFF2-40B4-BE49-F238E27FC236}">
                <a16:creationId xmlns:a16="http://schemas.microsoft.com/office/drawing/2014/main" id="{0252DCB6-679D-425D-940D-358E530BADE3}"/>
              </a:ext>
            </a:extLst>
          </p:cNvPr>
          <p:cNvSpPr>
            <a:spLocks noGrp="1"/>
          </p:cNvSpPr>
          <p:nvPr>
            <p:ph type="body" sz="quarter" idx="16"/>
          </p:nvPr>
        </p:nvSpPr>
        <p:spPr>
          <a:xfrm>
            <a:off x="734713" y="642972"/>
            <a:ext cx="4145197" cy="582221"/>
          </a:xfrm>
        </p:spPr>
        <p:txBody>
          <a:bodyPr>
            <a:normAutofit lnSpcReduction="10000"/>
          </a:bodyPr>
          <a:lstStyle/>
          <a:p>
            <a:r>
              <a:rPr lang="hr-BA">
                <a:highlight>
                  <a:srgbClr val="92D050"/>
                </a:highlight>
              </a:rPr>
              <a:t>EXERCISE</a:t>
            </a:r>
            <a:endParaRPr lang="en-US">
              <a:highlight>
                <a:srgbClr val="92D050"/>
              </a:highlight>
            </a:endParaRPr>
          </a:p>
          <a:p>
            <a:endParaRPr lang="en-US"/>
          </a:p>
        </p:txBody>
      </p:sp>
      <p:sp>
        <p:nvSpPr>
          <p:cNvPr id="14" name="Text Placeholder 2">
            <a:extLst>
              <a:ext uri="{FF2B5EF4-FFF2-40B4-BE49-F238E27FC236}">
                <a16:creationId xmlns:a16="http://schemas.microsoft.com/office/drawing/2014/main" id="{EE8A21F2-EED2-4E63-B301-C8950694E7F0}"/>
              </a:ext>
            </a:extLst>
          </p:cNvPr>
          <p:cNvSpPr txBox="1">
            <a:spLocks/>
          </p:cNvSpPr>
          <p:nvPr/>
        </p:nvSpPr>
        <p:spPr>
          <a:xfrm>
            <a:off x="1120617" y="1741517"/>
            <a:ext cx="9308452" cy="530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BA">
                <a:solidFill>
                  <a:srgbClr val="1188A3"/>
                </a:solidFill>
              </a:rPr>
              <a:t>How to start with peer-to-peer mediation </a:t>
            </a:r>
            <a:endParaRPr lang="en-US">
              <a:solidFill>
                <a:srgbClr val="1188A3"/>
              </a:solidFill>
            </a:endParaRPr>
          </a:p>
        </p:txBody>
      </p:sp>
      <p:pic>
        <p:nvPicPr>
          <p:cNvPr id="16" name="Graphic 15" descr="Boardroom outline">
            <a:extLst>
              <a:ext uri="{FF2B5EF4-FFF2-40B4-BE49-F238E27FC236}">
                <a16:creationId xmlns:a16="http://schemas.microsoft.com/office/drawing/2014/main" id="{35899090-5523-4B48-9BE6-9466A92CF6D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48990" y="163251"/>
            <a:ext cx="1865573" cy="1865573"/>
          </a:xfrm>
          <a:prstGeom prst="rect">
            <a:avLst/>
          </a:prstGeom>
        </p:spPr>
      </p:pic>
    </p:spTree>
    <p:extLst>
      <p:ext uri="{BB962C8B-B14F-4D97-AF65-F5344CB8AC3E}">
        <p14:creationId xmlns:p14="http://schemas.microsoft.com/office/powerpoint/2010/main" val="15814415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72">
            <a:extLst>
              <a:ext uri="{FF2B5EF4-FFF2-40B4-BE49-F238E27FC236}">
                <a16:creationId xmlns:a16="http://schemas.microsoft.com/office/drawing/2014/main" id="{8E328D98-9D6E-B84D-AF0C-7C56C0EF3C0F}"/>
              </a:ext>
            </a:extLst>
          </p:cNvPr>
          <p:cNvSpPr/>
          <p:nvPr/>
        </p:nvSpPr>
        <p:spPr>
          <a:xfrm>
            <a:off x="9244264" y="2268067"/>
            <a:ext cx="530699" cy="53069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bg1"/>
          </a:solidFill>
          <a:ln w="12700">
            <a:noFill/>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28" name="Shape 2617">
            <a:extLst>
              <a:ext uri="{FF2B5EF4-FFF2-40B4-BE49-F238E27FC236}">
                <a16:creationId xmlns:a16="http://schemas.microsoft.com/office/drawing/2014/main" id="{F114E187-B948-ED41-A5E7-EE331C3494A2}"/>
              </a:ext>
            </a:extLst>
          </p:cNvPr>
          <p:cNvSpPr/>
          <p:nvPr/>
        </p:nvSpPr>
        <p:spPr>
          <a:xfrm>
            <a:off x="5814553" y="2258548"/>
            <a:ext cx="584121" cy="47797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no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31" name="Shape 2633">
            <a:extLst>
              <a:ext uri="{FF2B5EF4-FFF2-40B4-BE49-F238E27FC236}">
                <a16:creationId xmlns:a16="http://schemas.microsoft.com/office/drawing/2014/main" id="{02BACAAC-1DD0-BF4E-AEBC-692F52D40745}"/>
              </a:ext>
            </a:extLst>
          </p:cNvPr>
          <p:cNvSpPr/>
          <p:nvPr/>
        </p:nvSpPr>
        <p:spPr>
          <a:xfrm>
            <a:off x="2733105" y="2265599"/>
            <a:ext cx="532771" cy="53276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algn="ct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6" name="Text Placeholder 15">
            <a:extLst>
              <a:ext uri="{FF2B5EF4-FFF2-40B4-BE49-F238E27FC236}">
                <a16:creationId xmlns:a16="http://schemas.microsoft.com/office/drawing/2014/main" id="{E12F5A7C-E95C-EC4D-AFAA-7C3FB71BFA89}"/>
              </a:ext>
            </a:extLst>
          </p:cNvPr>
          <p:cNvSpPr>
            <a:spLocks noGrp="1"/>
          </p:cNvSpPr>
          <p:nvPr>
            <p:ph type="body" sz="quarter" idx="30"/>
          </p:nvPr>
        </p:nvSpPr>
        <p:spPr>
          <a:xfrm>
            <a:off x="1956271" y="4828011"/>
            <a:ext cx="2206154" cy="1237497"/>
          </a:xfrm>
        </p:spPr>
        <p:txBody>
          <a:bodyPr>
            <a:normAutofit/>
          </a:bodyPr>
          <a:lstStyle/>
          <a:p>
            <a:pPr marL="0" indent="0"/>
            <a:r>
              <a:rPr lang="en-US" sz="2000" dirty="0">
                <a:latin typeface="+mn-lt"/>
              </a:rPr>
              <a:t>Introduce yourself and your role as a mediator. </a:t>
            </a:r>
          </a:p>
        </p:txBody>
      </p:sp>
      <p:sp>
        <p:nvSpPr>
          <p:cNvPr id="17" name="Text Placeholder 16">
            <a:extLst>
              <a:ext uri="{FF2B5EF4-FFF2-40B4-BE49-F238E27FC236}">
                <a16:creationId xmlns:a16="http://schemas.microsoft.com/office/drawing/2014/main" id="{95973CA3-B07B-614D-A477-B68C18FAFFCB}"/>
              </a:ext>
            </a:extLst>
          </p:cNvPr>
          <p:cNvSpPr>
            <a:spLocks noGrp="1"/>
          </p:cNvSpPr>
          <p:nvPr>
            <p:ph type="body" sz="quarter" idx="31"/>
          </p:nvPr>
        </p:nvSpPr>
        <p:spPr/>
        <p:txBody>
          <a:bodyPr>
            <a:normAutofit fontScale="92500" lnSpcReduction="10000"/>
          </a:bodyPr>
          <a:lstStyle/>
          <a:p>
            <a:r>
              <a:rPr lang="hr-BA" b="1">
                <a:latin typeface="+mn-lt"/>
              </a:rPr>
              <a:t>Step 1</a:t>
            </a:r>
            <a:endParaRPr lang="en-US" b="1">
              <a:latin typeface="+mn-lt"/>
            </a:endParaRPr>
          </a:p>
        </p:txBody>
      </p:sp>
      <p:sp>
        <p:nvSpPr>
          <p:cNvPr id="19" name="Text Placeholder 18">
            <a:extLst>
              <a:ext uri="{FF2B5EF4-FFF2-40B4-BE49-F238E27FC236}">
                <a16:creationId xmlns:a16="http://schemas.microsoft.com/office/drawing/2014/main" id="{77DAA951-54F4-184A-AF60-B007E1FE0479}"/>
              </a:ext>
            </a:extLst>
          </p:cNvPr>
          <p:cNvSpPr>
            <a:spLocks noGrp="1"/>
          </p:cNvSpPr>
          <p:nvPr>
            <p:ph type="body" sz="quarter" idx="33"/>
          </p:nvPr>
        </p:nvSpPr>
        <p:spPr/>
        <p:txBody>
          <a:bodyPr>
            <a:normAutofit fontScale="92500" lnSpcReduction="10000"/>
          </a:bodyPr>
          <a:lstStyle/>
          <a:p>
            <a:r>
              <a:rPr lang="hr-BA" b="1">
                <a:latin typeface="+mn-lt"/>
              </a:rPr>
              <a:t>Step 2</a:t>
            </a:r>
            <a:endParaRPr lang="en-US" b="1">
              <a:latin typeface="+mn-lt"/>
            </a:endParaRPr>
          </a:p>
        </p:txBody>
      </p:sp>
      <p:sp>
        <p:nvSpPr>
          <p:cNvPr id="21" name="Text Placeholder 20">
            <a:extLst>
              <a:ext uri="{FF2B5EF4-FFF2-40B4-BE49-F238E27FC236}">
                <a16:creationId xmlns:a16="http://schemas.microsoft.com/office/drawing/2014/main" id="{2B5E89AA-F3F5-9944-B7C7-7C8CA13C1DAB}"/>
              </a:ext>
            </a:extLst>
          </p:cNvPr>
          <p:cNvSpPr>
            <a:spLocks noGrp="1"/>
          </p:cNvSpPr>
          <p:nvPr>
            <p:ph type="body" sz="quarter" idx="35"/>
          </p:nvPr>
        </p:nvSpPr>
        <p:spPr/>
        <p:txBody>
          <a:bodyPr>
            <a:normAutofit fontScale="92500" lnSpcReduction="10000"/>
          </a:bodyPr>
          <a:lstStyle/>
          <a:p>
            <a:r>
              <a:rPr lang="hr-BA" b="1">
                <a:latin typeface="+mn-lt"/>
              </a:rPr>
              <a:t>Step 3</a:t>
            </a:r>
            <a:endParaRPr lang="en-US" b="1">
              <a:latin typeface="+mn-lt"/>
            </a:endParaRPr>
          </a:p>
        </p:txBody>
      </p:sp>
      <p:sp>
        <p:nvSpPr>
          <p:cNvPr id="2" name="Rectangle 1"/>
          <p:cNvSpPr/>
          <p:nvPr/>
        </p:nvSpPr>
        <p:spPr>
          <a:xfrm>
            <a:off x="4867112" y="4828011"/>
            <a:ext cx="2484172" cy="1015663"/>
          </a:xfrm>
          <a:prstGeom prst="rect">
            <a:avLst/>
          </a:prstGeom>
        </p:spPr>
        <p:txBody>
          <a:bodyPr wrap="square">
            <a:spAutoFit/>
          </a:bodyPr>
          <a:lstStyle/>
          <a:p>
            <a:pPr algn="ctr"/>
            <a:r>
              <a:rPr lang="en-US" sz="2000" dirty="0">
                <a:solidFill>
                  <a:srgbClr val="7F7F7F"/>
                </a:solidFill>
              </a:rPr>
              <a:t>Explain the mediation</a:t>
            </a:r>
            <a:r>
              <a:rPr lang="bs-Latn-BA" sz="2000" dirty="0">
                <a:solidFill>
                  <a:srgbClr val="7F7F7F"/>
                </a:solidFill>
              </a:rPr>
              <a:t> </a:t>
            </a:r>
            <a:r>
              <a:rPr lang="en-US" sz="2000" dirty="0">
                <a:solidFill>
                  <a:srgbClr val="7F7F7F"/>
                </a:solidFill>
              </a:rPr>
              <a:t>process and briefly talk about the case. </a:t>
            </a:r>
          </a:p>
        </p:txBody>
      </p:sp>
      <p:sp>
        <p:nvSpPr>
          <p:cNvPr id="4" name="Rectangle 3"/>
          <p:cNvSpPr/>
          <p:nvPr/>
        </p:nvSpPr>
        <p:spPr>
          <a:xfrm>
            <a:off x="8188382" y="4828012"/>
            <a:ext cx="2642462" cy="1015663"/>
          </a:xfrm>
          <a:prstGeom prst="rect">
            <a:avLst/>
          </a:prstGeom>
        </p:spPr>
        <p:txBody>
          <a:bodyPr wrap="square">
            <a:spAutoFit/>
          </a:bodyPr>
          <a:lstStyle/>
          <a:p>
            <a:pPr algn="ctr"/>
            <a:r>
              <a:rPr lang="en-US" sz="2000" dirty="0">
                <a:solidFill>
                  <a:srgbClr val="7F7F7F"/>
                </a:solidFill>
              </a:rPr>
              <a:t>Assist them to find the common ground and have an agreement.</a:t>
            </a:r>
          </a:p>
        </p:txBody>
      </p:sp>
      <p:sp>
        <p:nvSpPr>
          <p:cNvPr id="6" name="Text Placeholder 5">
            <a:extLst>
              <a:ext uri="{FF2B5EF4-FFF2-40B4-BE49-F238E27FC236}">
                <a16:creationId xmlns:a16="http://schemas.microsoft.com/office/drawing/2014/main" id="{2C3A13E1-5355-40B1-B573-36367FC05B29}"/>
              </a:ext>
            </a:extLst>
          </p:cNvPr>
          <p:cNvSpPr>
            <a:spLocks noGrp="1"/>
          </p:cNvSpPr>
          <p:nvPr>
            <p:ph type="body" sz="quarter" idx="29"/>
          </p:nvPr>
        </p:nvSpPr>
        <p:spPr/>
        <p:txBody>
          <a:bodyPr>
            <a:normAutofit lnSpcReduction="10000"/>
          </a:bodyPr>
          <a:lstStyle/>
          <a:p>
            <a:r>
              <a:rPr lang="hr-BA" dirty="0"/>
              <a:t>REMEMBER THE STEPS! </a:t>
            </a:r>
            <a:endParaRPr lang="en-US" dirty="0"/>
          </a:p>
          <a:p>
            <a:endParaRPr lang="en-US" dirty="0"/>
          </a:p>
        </p:txBody>
      </p:sp>
    </p:spTree>
    <p:extLst>
      <p:ext uri="{BB962C8B-B14F-4D97-AF65-F5344CB8AC3E}">
        <p14:creationId xmlns:p14="http://schemas.microsoft.com/office/powerpoint/2010/main" val="28874668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D71F70-3EBF-F24E-83D1-31D583765A5C}"/>
              </a:ext>
            </a:extLst>
          </p:cNvPr>
          <p:cNvSpPr>
            <a:spLocks noGrp="1"/>
          </p:cNvSpPr>
          <p:nvPr>
            <p:ph type="body" sz="quarter" idx="20"/>
          </p:nvPr>
        </p:nvSpPr>
        <p:spPr>
          <a:xfrm>
            <a:off x="5924550" y="2846412"/>
            <a:ext cx="5886449" cy="3722513"/>
          </a:xfrm>
        </p:spPr>
        <p:txBody>
          <a:bodyPr/>
          <a:lstStyle/>
          <a:p>
            <a:pPr>
              <a:lnSpc>
                <a:spcPct val="100000"/>
              </a:lnSpc>
              <a:spcAft>
                <a:spcPts val="600"/>
              </a:spcAft>
            </a:pPr>
            <a:r>
              <a:rPr lang="en-US" dirty="0">
                <a:solidFill>
                  <a:srgbClr val="7F7F7F"/>
                </a:solidFill>
                <a:effectLst/>
                <a:ea typeface="Calibri" panose="020F0502020204030204" pitchFamily="34" charset="0"/>
                <a:cs typeface="Arial" panose="020B0604020202020204" pitchFamily="34" charset="0"/>
              </a:rPr>
              <a:t>With the help of the mediator, the parties</a:t>
            </a:r>
            <a:r>
              <a:rPr lang="hr-BA" dirty="0">
                <a:solidFill>
                  <a:srgbClr val="7F7F7F"/>
                </a:solidFill>
                <a:effectLst/>
                <a:ea typeface="Calibri" panose="020F0502020204030204" pitchFamily="34" charset="0"/>
                <a:cs typeface="Arial" panose="020B0604020202020204" pitchFamily="34" charset="0"/>
              </a:rPr>
              <a:t> can</a:t>
            </a:r>
            <a:r>
              <a:rPr lang="en-US" dirty="0">
                <a:solidFill>
                  <a:srgbClr val="7F7F7F"/>
                </a:solidFill>
                <a:effectLst/>
                <a:ea typeface="Calibri" panose="020F0502020204030204" pitchFamily="34" charset="0"/>
                <a:cs typeface="Arial" panose="020B0604020202020204" pitchFamily="34" charset="0"/>
              </a:rPr>
              <a:t> come together to talk about their disputes and find a common ground to solve them.</a:t>
            </a:r>
            <a:endParaRPr lang="hr-BA" dirty="0">
              <a:solidFill>
                <a:srgbClr val="7F7F7F"/>
              </a:solidFill>
              <a:effectLst/>
              <a:ea typeface="Calibri" panose="020F0502020204030204" pitchFamily="34" charset="0"/>
              <a:cs typeface="Arial" panose="020B0604020202020204" pitchFamily="34" charset="0"/>
            </a:endParaRPr>
          </a:p>
          <a:p>
            <a:pPr>
              <a:lnSpc>
                <a:spcPct val="100000"/>
              </a:lnSpc>
              <a:spcAft>
                <a:spcPts val="600"/>
              </a:spcAft>
            </a:pPr>
            <a:r>
              <a:rPr lang="en-US" dirty="0">
                <a:solidFill>
                  <a:srgbClr val="7F7F7F"/>
                </a:solidFill>
                <a:effectLst/>
                <a:ea typeface="Calibri" panose="020F0502020204030204" pitchFamily="34" charset="0"/>
                <a:cs typeface="Arial" panose="020B0604020202020204" pitchFamily="34" charset="0"/>
              </a:rPr>
              <a:t>The mediator helps both parties to listen </a:t>
            </a:r>
            <a:r>
              <a:rPr lang="hr-BA" dirty="0">
                <a:solidFill>
                  <a:srgbClr val="7F7F7F"/>
                </a:solidFill>
                <a:effectLst/>
                <a:ea typeface="Calibri" panose="020F0502020204030204" pitchFamily="34" charset="0"/>
                <a:cs typeface="Arial" panose="020B0604020202020204" pitchFamily="34" charset="0"/>
              </a:rPr>
              <a:t>to </a:t>
            </a:r>
            <a:r>
              <a:rPr lang="en-US" dirty="0">
                <a:solidFill>
                  <a:srgbClr val="7F7F7F"/>
                </a:solidFill>
                <a:effectLst/>
                <a:ea typeface="Calibri" panose="020F0502020204030204" pitchFamily="34" charset="0"/>
                <a:cs typeface="Arial" panose="020B0604020202020204" pitchFamily="34" charset="0"/>
              </a:rPr>
              <a:t>each other’s </a:t>
            </a:r>
            <a:r>
              <a:rPr lang="hr-BA" dirty="0">
                <a:solidFill>
                  <a:srgbClr val="7F7F7F"/>
                </a:solidFill>
                <a:effectLst/>
                <a:ea typeface="Calibri" panose="020F0502020204030204" pitchFamily="34" charset="0"/>
                <a:cs typeface="Arial" panose="020B0604020202020204" pitchFamily="34" charset="0"/>
              </a:rPr>
              <a:t>perspectives</a:t>
            </a:r>
            <a:r>
              <a:rPr lang="en-US" dirty="0">
                <a:solidFill>
                  <a:srgbClr val="7F7F7F"/>
                </a:solidFill>
                <a:effectLst/>
                <a:ea typeface="Calibri" panose="020F0502020204030204" pitchFamily="34" charset="0"/>
                <a:cs typeface="Arial" panose="020B0604020202020204" pitchFamily="34" charset="0"/>
              </a:rPr>
              <a:t> and to feel heard. In this way, they find a common ground to solve their disputes. </a:t>
            </a:r>
          </a:p>
          <a:p>
            <a:endParaRPr lang="en-US" sz="2800" dirty="0">
              <a:solidFill>
                <a:srgbClr val="7F7F7F"/>
              </a:solidFill>
            </a:endParaRPr>
          </a:p>
        </p:txBody>
      </p:sp>
      <p:sp>
        <p:nvSpPr>
          <p:cNvPr id="5" name="Text Placeholder 4">
            <a:extLst>
              <a:ext uri="{FF2B5EF4-FFF2-40B4-BE49-F238E27FC236}">
                <a16:creationId xmlns:a16="http://schemas.microsoft.com/office/drawing/2014/main" id="{3E0D8B55-7E10-8940-9079-865F2121B19F}"/>
              </a:ext>
            </a:extLst>
          </p:cNvPr>
          <p:cNvSpPr>
            <a:spLocks noGrp="1"/>
          </p:cNvSpPr>
          <p:nvPr>
            <p:ph type="body" sz="quarter" idx="22"/>
          </p:nvPr>
        </p:nvSpPr>
        <p:spPr>
          <a:xfrm>
            <a:off x="6326940" y="708093"/>
            <a:ext cx="5158622" cy="1606481"/>
          </a:xfrm>
        </p:spPr>
        <p:txBody>
          <a:bodyPr>
            <a:normAutofit fontScale="77500" lnSpcReduction="20000"/>
          </a:bodyPr>
          <a:lstStyle/>
          <a:p>
            <a:r>
              <a:rPr lang="hr-BA" dirty="0"/>
              <a:t>Neighbourhood</a:t>
            </a:r>
            <a:r>
              <a:rPr lang="en-US" dirty="0"/>
              <a:t> Disputes</a:t>
            </a:r>
            <a:r>
              <a:rPr lang="hr-BA" dirty="0"/>
              <a:t> are one example where mediation is needed more often, as a result of COVID tensions (people are at home, people get bored!)</a:t>
            </a:r>
            <a:r>
              <a:rPr lang="en-US" dirty="0"/>
              <a:t> </a:t>
            </a:r>
          </a:p>
        </p:txBody>
      </p:sp>
      <p:sp>
        <p:nvSpPr>
          <p:cNvPr id="6" name="Text Placeholder 5">
            <a:extLst>
              <a:ext uri="{FF2B5EF4-FFF2-40B4-BE49-F238E27FC236}">
                <a16:creationId xmlns:a16="http://schemas.microsoft.com/office/drawing/2014/main" id="{3A9994AF-6799-0541-992F-FFF81CEFC21E}"/>
              </a:ext>
            </a:extLst>
          </p:cNvPr>
          <p:cNvSpPr>
            <a:spLocks noGrp="1"/>
          </p:cNvSpPr>
          <p:nvPr>
            <p:ph type="body" sz="quarter" idx="23"/>
          </p:nvPr>
        </p:nvSpPr>
        <p:spPr>
          <a:xfrm>
            <a:off x="899325" y="1511333"/>
            <a:ext cx="4069872" cy="3433969"/>
          </a:xfrm>
        </p:spPr>
        <p:txBody>
          <a:bodyPr>
            <a:normAutofit fontScale="92500"/>
          </a:bodyPr>
          <a:lstStyle/>
          <a:p>
            <a:r>
              <a:rPr lang="en-US" dirty="0"/>
              <a:t>MEDIATION HELPS TO BRING PARTIES/NEIGHBO</a:t>
            </a:r>
            <a:r>
              <a:rPr lang="hr-BA" dirty="0"/>
              <a:t>U</a:t>
            </a:r>
            <a:r>
              <a:rPr lang="en-US" dirty="0"/>
              <a:t>RS TOGETHER TO SOLVE THEIR DISPUTES AND MAKE EVERYONE’S LIFE EASIER.</a:t>
            </a:r>
          </a:p>
          <a:p>
            <a:endParaRPr lang="en-US" dirty="0"/>
          </a:p>
        </p:txBody>
      </p:sp>
      <p:sp>
        <p:nvSpPr>
          <p:cNvPr id="8" name="TextBox 7">
            <a:extLst>
              <a:ext uri="{FF2B5EF4-FFF2-40B4-BE49-F238E27FC236}">
                <a16:creationId xmlns:a16="http://schemas.microsoft.com/office/drawing/2014/main" id="{5615A1FA-9066-4B4B-ADC4-7398894EA442}"/>
              </a:ext>
            </a:extLst>
          </p:cNvPr>
          <p:cNvSpPr txBox="1"/>
          <p:nvPr/>
        </p:nvSpPr>
        <p:spPr>
          <a:xfrm>
            <a:off x="899325" y="6199593"/>
            <a:ext cx="6097554" cy="369332"/>
          </a:xfrm>
          <a:prstGeom prst="rect">
            <a:avLst/>
          </a:prstGeom>
          <a:noFill/>
        </p:spPr>
        <p:txBody>
          <a:bodyPr wrap="square">
            <a:spAutoFit/>
          </a:bodyPr>
          <a:lstStyle/>
          <a:p>
            <a:r>
              <a:rPr lang="hr-BA">
                <a:solidFill>
                  <a:schemeClr val="bg2">
                    <a:lumMod val="50000"/>
                  </a:schemeClr>
                </a:solidFill>
              </a:rPr>
              <a:t>SOURCE: MTV News</a:t>
            </a:r>
            <a:endParaRPr lang="en-US">
              <a:solidFill>
                <a:schemeClr val="bg2">
                  <a:lumMod val="50000"/>
                </a:schemeClr>
              </a:solidFill>
            </a:endParaRPr>
          </a:p>
        </p:txBody>
      </p:sp>
    </p:spTree>
    <p:extLst>
      <p:ext uri="{BB962C8B-B14F-4D97-AF65-F5344CB8AC3E}">
        <p14:creationId xmlns:p14="http://schemas.microsoft.com/office/powerpoint/2010/main" val="21545961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C92893-5BC2-4039-87A0-AD7A81EB769D}"/>
              </a:ext>
            </a:extLst>
          </p:cNvPr>
          <p:cNvSpPr>
            <a:spLocks noGrp="1"/>
          </p:cNvSpPr>
          <p:nvPr>
            <p:ph type="body" sz="quarter" idx="18"/>
          </p:nvPr>
        </p:nvSpPr>
        <p:spPr>
          <a:xfrm>
            <a:off x="734714" y="1514475"/>
            <a:ext cx="10808102" cy="4110240"/>
          </a:xfrm>
        </p:spPr>
        <p:txBody>
          <a:bodyPr>
            <a:normAutofit/>
          </a:bodyPr>
          <a:lstStyle/>
          <a:p>
            <a:pPr marL="342900" indent="-342900">
              <a:lnSpc>
                <a:spcPct val="110000"/>
              </a:lnSpc>
              <a:spcAft>
                <a:spcPts val="600"/>
              </a:spcAft>
              <a:buFont typeface="Wingdings" panose="05000000000000000000" pitchFamily="2" charset="2"/>
              <a:buChar char="ü"/>
            </a:pPr>
            <a:r>
              <a:rPr lang="en-US" dirty="0">
                <a:effectLst/>
                <a:ea typeface="Calibri" panose="020F0502020204030204" pitchFamily="34" charset="0"/>
                <a:cs typeface="Arial" panose="020B0604020202020204" pitchFamily="34" charset="0"/>
              </a:rPr>
              <a:t>The mediator </a:t>
            </a:r>
            <a:r>
              <a:rPr lang="en-US" dirty="0" err="1">
                <a:effectLst/>
                <a:ea typeface="Calibri" panose="020F0502020204030204" pitchFamily="34" charset="0"/>
                <a:cs typeface="Arial" panose="020B0604020202020204" pitchFamily="34" charset="0"/>
              </a:rPr>
              <a:t>br</a:t>
            </a:r>
            <a:r>
              <a:rPr lang="hr-BA" dirty="0">
                <a:effectLst/>
                <a:ea typeface="Calibri" panose="020F0502020204030204" pitchFamily="34" charset="0"/>
                <a:cs typeface="Arial" panose="020B0604020202020204" pitchFamily="34" charset="0"/>
              </a:rPr>
              <a:t>ings</a:t>
            </a:r>
            <a:r>
              <a:rPr lang="en-US" dirty="0">
                <a:effectLst/>
                <a:ea typeface="Calibri" panose="020F0502020204030204" pitchFamily="34" charset="0"/>
                <a:cs typeface="Arial" panose="020B0604020202020204" pitchFamily="34" charset="0"/>
              </a:rPr>
              <a:t> the parties together</a:t>
            </a:r>
          </a:p>
          <a:p>
            <a:pPr marL="342900" indent="-342900">
              <a:lnSpc>
                <a:spcPct val="110000"/>
              </a:lnSpc>
              <a:spcAft>
                <a:spcPts val="600"/>
              </a:spcAft>
              <a:buFont typeface="Wingdings" panose="05000000000000000000" pitchFamily="2" charset="2"/>
              <a:buChar char="ü"/>
            </a:pPr>
            <a:r>
              <a:rPr lang="en-US" dirty="0">
                <a:effectLst/>
                <a:ea typeface="Calibri" panose="020F0502020204030204" pitchFamily="34" charset="0"/>
                <a:cs typeface="Arial" panose="020B0604020202020204" pitchFamily="34" charset="0"/>
              </a:rPr>
              <a:t>The mediator help</a:t>
            </a:r>
            <a:r>
              <a:rPr lang="hr-BA" dirty="0">
                <a:effectLst/>
                <a:ea typeface="Calibri" panose="020F0502020204030204" pitchFamily="34" charset="0"/>
                <a:cs typeface="Arial" panose="020B0604020202020204" pitchFamily="34" charset="0"/>
              </a:rPr>
              <a:t>s</a:t>
            </a:r>
            <a:r>
              <a:rPr lang="en-US" dirty="0">
                <a:effectLst/>
                <a:ea typeface="Calibri" panose="020F0502020204030204" pitchFamily="34" charset="0"/>
                <a:cs typeface="Arial" panose="020B0604020202020204" pitchFamily="34" charset="0"/>
              </a:rPr>
              <a:t> the parties to communicate</a:t>
            </a:r>
          </a:p>
          <a:p>
            <a:pPr marL="342900" indent="-342900">
              <a:lnSpc>
                <a:spcPct val="110000"/>
              </a:lnSpc>
              <a:spcAft>
                <a:spcPts val="600"/>
              </a:spcAft>
              <a:buFont typeface="Wingdings" panose="05000000000000000000" pitchFamily="2" charset="2"/>
              <a:buChar char="ü"/>
            </a:pPr>
            <a:r>
              <a:rPr lang="en-US" dirty="0">
                <a:effectLst/>
                <a:ea typeface="Calibri" panose="020F0502020204030204" pitchFamily="34" charset="0"/>
                <a:cs typeface="Arial" panose="020B0604020202020204" pitchFamily="34" charset="0"/>
              </a:rPr>
              <a:t>The parties f</a:t>
            </a:r>
            <a:r>
              <a:rPr lang="hr-BA" dirty="0">
                <a:effectLst/>
                <a:ea typeface="Calibri" panose="020F0502020204030204" pitchFamily="34" charset="0"/>
                <a:cs typeface="Arial" panose="020B0604020202020204" pitchFamily="34" charset="0"/>
              </a:rPr>
              <a:t>ind the</a:t>
            </a:r>
            <a:r>
              <a:rPr lang="en-US" dirty="0">
                <a:effectLst/>
                <a:ea typeface="Calibri" panose="020F0502020204030204" pitchFamily="34" charset="0"/>
                <a:cs typeface="Arial" panose="020B0604020202020204" pitchFamily="34" charset="0"/>
              </a:rPr>
              <a:t> solution to their disputes themselves with the help of the mediator before </a:t>
            </a:r>
            <a:r>
              <a:rPr lang="en-US" dirty="0">
                <a:ea typeface="Calibri" panose="020F0502020204030204" pitchFamily="34" charset="0"/>
                <a:cs typeface="Arial" panose="020B0604020202020204" pitchFamily="34" charset="0"/>
              </a:rPr>
              <a:t>the situation</a:t>
            </a:r>
            <a:r>
              <a:rPr lang="en-US" dirty="0">
                <a:effectLst/>
                <a:ea typeface="Calibri" panose="020F0502020204030204" pitchFamily="34" charset="0"/>
                <a:cs typeface="Arial" panose="020B0604020202020204" pitchFamily="34" charset="0"/>
              </a:rPr>
              <a:t> escalates to a more serious problem</a:t>
            </a:r>
            <a:endParaRPr lang="hr-BA" dirty="0">
              <a:effectLst/>
              <a:ea typeface="Calibri" panose="020F0502020204030204" pitchFamily="34" charset="0"/>
              <a:cs typeface="Arial" panose="020B0604020202020204" pitchFamily="34" charset="0"/>
            </a:endParaRPr>
          </a:p>
          <a:p>
            <a:pPr marL="342900" indent="-342900">
              <a:lnSpc>
                <a:spcPct val="110000"/>
              </a:lnSpc>
              <a:spcAft>
                <a:spcPts val="600"/>
              </a:spcAft>
              <a:buFont typeface="Wingdings" panose="05000000000000000000" pitchFamily="2" charset="2"/>
              <a:buChar char="ü"/>
            </a:pPr>
            <a:r>
              <a:rPr lang="en-US" dirty="0"/>
              <a:t>The mediator plays an important role as a neutral listener. They can make people understand that reconciliation is important and that it will ultimately make life easier for everyone</a:t>
            </a:r>
          </a:p>
          <a:p>
            <a:endParaRPr lang="en-US" dirty="0"/>
          </a:p>
        </p:txBody>
      </p:sp>
      <p:sp>
        <p:nvSpPr>
          <p:cNvPr id="3" name="Text Placeholder 2">
            <a:extLst>
              <a:ext uri="{FF2B5EF4-FFF2-40B4-BE49-F238E27FC236}">
                <a16:creationId xmlns:a16="http://schemas.microsoft.com/office/drawing/2014/main" id="{40427B7F-80A9-44F1-88EB-F0B566E1BFBC}"/>
              </a:ext>
            </a:extLst>
          </p:cNvPr>
          <p:cNvSpPr>
            <a:spLocks noGrp="1"/>
          </p:cNvSpPr>
          <p:nvPr>
            <p:ph type="body" sz="quarter" idx="16"/>
          </p:nvPr>
        </p:nvSpPr>
        <p:spPr/>
        <p:txBody>
          <a:bodyPr>
            <a:normAutofit lnSpcReduction="10000"/>
          </a:bodyPr>
          <a:lstStyle/>
          <a:p>
            <a:r>
              <a:rPr lang="en-US" dirty="0"/>
              <a:t>How it </a:t>
            </a:r>
            <a:r>
              <a:rPr lang="hr-BA" dirty="0"/>
              <a:t>can be </a:t>
            </a:r>
            <a:r>
              <a:rPr lang="en-US" dirty="0"/>
              <a:t>done</a:t>
            </a:r>
          </a:p>
          <a:p>
            <a:endParaRPr lang="en-US" dirty="0"/>
          </a:p>
        </p:txBody>
      </p:sp>
    </p:spTree>
    <p:extLst>
      <p:ext uri="{BB962C8B-B14F-4D97-AF65-F5344CB8AC3E}">
        <p14:creationId xmlns:p14="http://schemas.microsoft.com/office/powerpoint/2010/main" val="1766659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7344A67-734E-B141-ACA0-9A783894C7D8}"/>
              </a:ext>
            </a:extLst>
          </p:cNvPr>
          <p:cNvSpPr>
            <a:spLocks noGrp="1"/>
          </p:cNvSpPr>
          <p:nvPr>
            <p:ph type="body" sz="quarter" idx="16"/>
          </p:nvPr>
        </p:nvSpPr>
        <p:spPr>
          <a:xfrm>
            <a:off x="2149154" y="934084"/>
            <a:ext cx="4842196" cy="1771016"/>
          </a:xfrm>
        </p:spPr>
        <p:txBody>
          <a:bodyPr>
            <a:normAutofit/>
          </a:bodyPr>
          <a:lstStyle/>
          <a:p>
            <a:r>
              <a:rPr lang="en-US" sz="4400" dirty="0"/>
              <a:t>What success looks like</a:t>
            </a:r>
          </a:p>
          <a:p>
            <a:endParaRPr lang="en-US" sz="4400" b="1" dirty="0"/>
          </a:p>
        </p:txBody>
      </p:sp>
      <p:sp>
        <p:nvSpPr>
          <p:cNvPr id="9" name="Text Placeholder 8">
            <a:extLst>
              <a:ext uri="{FF2B5EF4-FFF2-40B4-BE49-F238E27FC236}">
                <a16:creationId xmlns:a16="http://schemas.microsoft.com/office/drawing/2014/main" id="{4B123F00-55CC-A04B-B3B9-63DE577B48F9}"/>
              </a:ext>
            </a:extLst>
          </p:cNvPr>
          <p:cNvSpPr>
            <a:spLocks noGrp="1"/>
          </p:cNvSpPr>
          <p:nvPr>
            <p:ph type="body" sz="quarter" idx="17"/>
          </p:nvPr>
        </p:nvSpPr>
        <p:spPr/>
        <p:txBody>
          <a:bodyPr>
            <a:normAutofit fontScale="85000" lnSpcReduction="20000"/>
          </a:bodyPr>
          <a:lstStyle/>
          <a:p>
            <a:r>
              <a:rPr lang="hr-BA"/>
              <a:t>6</a:t>
            </a:r>
            <a:endParaRPr lang="en-US"/>
          </a:p>
        </p:txBody>
      </p:sp>
    </p:spTree>
    <p:extLst>
      <p:ext uri="{BB962C8B-B14F-4D97-AF65-F5344CB8AC3E}">
        <p14:creationId xmlns:p14="http://schemas.microsoft.com/office/powerpoint/2010/main" val="11723653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1818F-2530-4C08-B3DB-9E8B61E1F42C}"/>
              </a:ext>
            </a:extLst>
          </p:cNvPr>
          <p:cNvSpPr>
            <a:spLocks noGrp="1"/>
          </p:cNvSpPr>
          <p:nvPr>
            <p:ph type="body" sz="quarter" idx="29"/>
          </p:nvPr>
        </p:nvSpPr>
        <p:spPr/>
        <p:txBody>
          <a:bodyPr>
            <a:normAutofit lnSpcReduction="10000"/>
          </a:bodyPr>
          <a:lstStyle/>
          <a:p>
            <a:r>
              <a:rPr lang="en-US"/>
              <a:t>Recognise successful mediation</a:t>
            </a:r>
          </a:p>
          <a:p>
            <a:endParaRPr lang="en-US"/>
          </a:p>
        </p:txBody>
      </p:sp>
      <p:sp>
        <p:nvSpPr>
          <p:cNvPr id="7" name="Text Placeholder 6">
            <a:extLst>
              <a:ext uri="{FF2B5EF4-FFF2-40B4-BE49-F238E27FC236}">
                <a16:creationId xmlns:a16="http://schemas.microsoft.com/office/drawing/2014/main" id="{644B8201-91E5-4D79-A736-9108FC556123}"/>
              </a:ext>
            </a:extLst>
          </p:cNvPr>
          <p:cNvSpPr>
            <a:spLocks noGrp="1"/>
          </p:cNvSpPr>
          <p:nvPr>
            <p:ph type="body" sz="quarter" idx="32"/>
          </p:nvPr>
        </p:nvSpPr>
        <p:spPr>
          <a:xfrm>
            <a:off x="3809999" y="2833715"/>
            <a:ext cx="4572000" cy="2017259"/>
          </a:xfrm>
        </p:spPr>
        <p:txBody>
          <a:bodyPr>
            <a:normAutofit fontScale="92500" lnSpcReduction="10000"/>
          </a:bodyPr>
          <a:lstStyle/>
          <a:p>
            <a:pPr marL="0" indent="0"/>
            <a:r>
              <a:rPr lang="hr-BA" sz="3600" dirty="0"/>
              <a:t>In the next 6 steps, we will show what</a:t>
            </a:r>
          </a:p>
          <a:p>
            <a:pPr marL="0" indent="0"/>
            <a:r>
              <a:rPr lang="hr-BA" sz="3600" dirty="0"/>
              <a:t> </a:t>
            </a:r>
            <a:r>
              <a:rPr lang="en-IE" sz="3600" dirty="0"/>
              <a:t>GREAT </a:t>
            </a:r>
            <a:r>
              <a:rPr lang="hr-BA" sz="3600" dirty="0"/>
              <a:t>MEDIATION</a:t>
            </a:r>
          </a:p>
          <a:p>
            <a:pPr marL="0" indent="0"/>
            <a:r>
              <a:rPr lang="hr-BA" sz="3600" dirty="0"/>
              <a:t>looks like</a:t>
            </a:r>
            <a:endParaRPr lang="en-US" sz="3600" dirty="0"/>
          </a:p>
          <a:p>
            <a:endParaRPr lang="en-US" sz="4400" dirty="0"/>
          </a:p>
        </p:txBody>
      </p:sp>
      <p:sp>
        <p:nvSpPr>
          <p:cNvPr id="6" name="TextBox 5">
            <a:extLst>
              <a:ext uri="{FF2B5EF4-FFF2-40B4-BE49-F238E27FC236}">
                <a16:creationId xmlns:a16="http://schemas.microsoft.com/office/drawing/2014/main" id="{E0FBFDF6-0767-436D-A7A3-5A1B2506BAEB}"/>
              </a:ext>
            </a:extLst>
          </p:cNvPr>
          <p:cNvSpPr txBox="1"/>
          <p:nvPr/>
        </p:nvSpPr>
        <p:spPr>
          <a:xfrm>
            <a:off x="4093943" y="5108149"/>
            <a:ext cx="4004113" cy="430887"/>
          </a:xfrm>
          <a:prstGeom prst="rect">
            <a:avLst/>
          </a:prstGeom>
          <a:noFill/>
        </p:spPr>
        <p:txBody>
          <a:bodyPr wrap="square">
            <a:spAutoFit/>
          </a:bodyPr>
          <a:lstStyle/>
          <a:p>
            <a:pPr algn="ctr"/>
            <a:r>
              <a:rPr lang="hr-BA" sz="1100">
                <a:solidFill>
                  <a:schemeClr val="bg1"/>
                </a:solidFill>
              </a:rPr>
              <a:t>SOURCE: </a:t>
            </a:r>
            <a:r>
              <a:rPr lang="en-US" sz="1100">
                <a:solidFill>
                  <a:schemeClr val="bg1"/>
                </a:solidFill>
              </a:rPr>
              <a:t>Tips for solving disputes by </a:t>
            </a:r>
            <a:r>
              <a:rPr lang="en-US" sz="1100" err="1">
                <a:solidFill>
                  <a:schemeClr val="bg1"/>
                </a:solidFill>
              </a:rPr>
              <a:t>Maija</a:t>
            </a:r>
            <a:r>
              <a:rPr lang="en-US" sz="1100">
                <a:solidFill>
                  <a:schemeClr val="bg1"/>
                </a:solidFill>
              </a:rPr>
              <a:t> </a:t>
            </a:r>
            <a:r>
              <a:rPr lang="en-US" sz="1100" err="1">
                <a:solidFill>
                  <a:schemeClr val="bg1"/>
                </a:solidFill>
              </a:rPr>
              <a:t>Gellin</a:t>
            </a:r>
            <a:r>
              <a:rPr lang="en-US" sz="1100">
                <a:solidFill>
                  <a:schemeClr val="bg1"/>
                </a:solidFill>
              </a:rPr>
              <a:t> and Pia </a:t>
            </a:r>
            <a:r>
              <a:rPr lang="en-US" sz="1100" err="1">
                <a:solidFill>
                  <a:schemeClr val="bg1"/>
                </a:solidFill>
              </a:rPr>
              <a:t>Slögs</a:t>
            </a:r>
            <a:r>
              <a:rPr lang="en-US" sz="1100">
                <a:solidFill>
                  <a:schemeClr val="bg1"/>
                </a:solidFill>
              </a:rPr>
              <a:t> from the Finnish Forum for Mediation. </a:t>
            </a:r>
          </a:p>
        </p:txBody>
      </p:sp>
    </p:spTree>
    <p:extLst>
      <p:ext uri="{BB962C8B-B14F-4D97-AF65-F5344CB8AC3E}">
        <p14:creationId xmlns:p14="http://schemas.microsoft.com/office/powerpoint/2010/main" val="5395412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36048" y="255508"/>
            <a:ext cx="4160318" cy="646331"/>
          </a:xfrm>
          <a:prstGeom prst="rect">
            <a:avLst/>
          </a:prstGeom>
        </p:spPr>
        <p:txBody>
          <a:bodyPr wrap="square">
            <a:spAutoFit/>
          </a:bodyPr>
          <a:lstStyle/>
          <a:p>
            <a:r>
              <a:rPr lang="hr-BA" sz="3600" b="1">
                <a:solidFill>
                  <a:schemeClr val="bg1"/>
                </a:solidFill>
              </a:rPr>
              <a:t>Mediation done well</a:t>
            </a:r>
            <a:endParaRPr lang="bs-Latn-BA" sz="3600" b="1">
              <a:solidFill>
                <a:schemeClr val="bg1"/>
              </a:solidFill>
            </a:endParaRPr>
          </a:p>
        </p:txBody>
      </p:sp>
      <p:sp>
        <p:nvSpPr>
          <p:cNvPr id="7" name="Rectangle 6"/>
          <p:cNvSpPr/>
          <p:nvPr/>
        </p:nvSpPr>
        <p:spPr>
          <a:xfrm>
            <a:off x="1636048" y="2379166"/>
            <a:ext cx="4648200" cy="3785652"/>
          </a:xfrm>
          <a:prstGeom prst="rect">
            <a:avLst/>
          </a:prstGeom>
        </p:spPr>
        <p:txBody>
          <a:bodyPr wrap="square">
            <a:spAutoFit/>
          </a:bodyPr>
          <a:lstStyle/>
          <a:p>
            <a:r>
              <a:rPr lang="en-US" sz="2400" dirty="0">
                <a:solidFill>
                  <a:schemeClr val="bg1"/>
                </a:solidFill>
                <a:ea typeface="Times New Roman" panose="02020603050405020304" pitchFamily="18" charset="0"/>
                <a:cs typeface="Segoe UI Historic" panose="020B0502040204020203" pitchFamily="34" charset="0"/>
              </a:rPr>
              <a:t>Among </a:t>
            </a:r>
            <a:r>
              <a:rPr lang="hr-BA" sz="2400" dirty="0">
                <a:solidFill>
                  <a:schemeClr val="bg1"/>
                </a:solidFill>
                <a:ea typeface="Times New Roman" panose="02020603050405020304" pitchFamily="18" charset="0"/>
                <a:cs typeface="Segoe UI Historic" panose="020B0502040204020203" pitchFamily="34" charset="0"/>
              </a:rPr>
              <a:t>the </a:t>
            </a:r>
            <a:r>
              <a:rPr lang="en-US" sz="2400" dirty="0">
                <a:solidFill>
                  <a:schemeClr val="bg1"/>
                </a:solidFill>
                <a:ea typeface="Times New Roman" panose="02020603050405020304" pitchFamily="18" charset="0"/>
                <a:cs typeface="Segoe UI Historic" panose="020B0502040204020203" pitchFamily="34" charset="0"/>
              </a:rPr>
              <a:t>central needs of parties to a dispute are the need to be heard and the need to be understood. </a:t>
            </a:r>
            <a:endParaRPr lang="hr-BA" sz="2400" dirty="0">
              <a:solidFill>
                <a:schemeClr val="bg1"/>
              </a:solidFill>
              <a:ea typeface="Times New Roman" panose="02020603050405020304" pitchFamily="18" charset="0"/>
              <a:cs typeface="Segoe UI Historic" panose="020B0502040204020203" pitchFamily="34" charset="0"/>
            </a:endParaRPr>
          </a:p>
          <a:p>
            <a:endParaRPr lang="hr-BA" sz="2400" dirty="0">
              <a:solidFill>
                <a:schemeClr val="bg1"/>
              </a:solidFill>
              <a:ea typeface="Times New Roman" panose="02020603050405020304" pitchFamily="18" charset="0"/>
              <a:cs typeface="Segoe UI Historic" panose="020B0502040204020203" pitchFamily="34" charset="0"/>
            </a:endParaRPr>
          </a:p>
          <a:p>
            <a:r>
              <a:rPr lang="en-US" sz="2400" dirty="0">
                <a:solidFill>
                  <a:schemeClr val="bg1"/>
                </a:solidFill>
                <a:ea typeface="Times New Roman" panose="02020603050405020304" pitchFamily="18" charset="0"/>
                <a:cs typeface="Segoe UI Historic" panose="020B0502040204020203" pitchFamily="34" charset="0"/>
              </a:rPr>
              <a:t>In a restorative discussion</a:t>
            </a:r>
            <a:r>
              <a:rPr lang="hr-BA" sz="2400" dirty="0">
                <a:solidFill>
                  <a:schemeClr val="bg1"/>
                </a:solidFill>
                <a:ea typeface="Times New Roman" panose="02020603050405020304" pitchFamily="18" charset="0"/>
                <a:cs typeface="Segoe UI Historic" panose="020B0502040204020203" pitchFamily="34" charset="0"/>
              </a:rPr>
              <a:t>,</a:t>
            </a:r>
            <a:r>
              <a:rPr lang="en-US" sz="2400" dirty="0">
                <a:solidFill>
                  <a:schemeClr val="bg1"/>
                </a:solidFill>
                <a:ea typeface="Times New Roman" panose="02020603050405020304" pitchFamily="18" charset="0"/>
                <a:cs typeface="Segoe UI Historic" panose="020B0502040204020203" pitchFamily="34" charset="0"/>
              </a:rPr>
              <a:t> these needs begin to be fulfilled and feelings of hurt subside, which gives room for finding solutions.</a:t>
            </a:r>
            <a:endParaRPr lang="en-US" sz="2400" dirty="0">
              <a:solidFill>
                <a:schemeClr val="bg1"/>
              </a:solidFill>
              <a:ea typeface="Calibri" panose="020F0502020204030204" pitchFamily="34" charset="0"/>
              <a:cs typeface="Arial" panose="020B0604020202020204" pitchFamily="34" charset="0"/>
            </a:endParaRPr>
          </a:p>
          <a:p>
            <a:pPr algn="just"/>
            <a:endParaRPr lang="en-US" sz="2400" dirty="0">
              <a:solidFill>
                <a:schemeClr val="bg1"/>
              </a:solidFill>
            </a:endParaRPr>
          </a:p>
        </p:txBody>
      </p:sp>
      <p:sp>
        <p:nvSpPr>
          <p:cNvPr id="8" name="Rectangle 7"/>
          <p:cNvSpPr/>
          <p:nvPr/>
        </p:nvSpPr>
        <p:spPr>
          <a:xfrm>
            <a:off x="7078096" y="424785"/>
            <a:ext cx="4524528" cy="2369880"/>
          </a:xfrm>
          <a:prstGeom prst="rect">
            <a:avLst/>
          </a:prstGeom>
        </p:spPr>
        <p:txBody>
          <a:bodyPr wrap="square">
            <a:spAutoFit/>
          </a:bodyPr>
          <a:lstStyle/>
          <a:p>
            <a:r>
              <a:rPr lang="en-US" sz="2400" dirty="0">
                <a:solidFill>
                  <a:srgbClr val="92D050"/>
                </a:solidFill>
                <a:ea typeface="Times New Roman" panose="02020603050405020304" pitchFamily="18" charset="0"/>
                <a:cs typeface="Segoe UI Historic" panose="020B0502040204020203" pitchFamily="34" charset="0"/>
              </a:rPr>
              <a:t>Notice that everyone's perspective or story is valuable. Calm down and calm down the situation and listen to everyone even if you have a different view.</a:t>
            </a:r>
          </a:p>
          <a:p>
            <a:endParaRPr lang="en-US" sz="2800" dirty="0"/>
          </a:p>
        </p:txBody>
      </p:sp>
      <p:sp>
        <p:nvSpPr>
          <p:cNvPr id="2" name="TextBox 1">
            <a:extLst>
              <a:ext uri="{FF2B5EF4-FFF2-40B4-BE49-F238E27FC236}">
                <a16:creationId xmlns:a16="http://schemas.microsoft.com/office/drawing/2014/main" id="{DA09D813-C07D-4429-BF10-A8E53E55441E}"/>
              </a:ext>
            </a:extLst>
          </p:cNvPr>
          <p:cNvSpPr txBox="1"/>
          <p:nvPr/>
        </p:nvSpPr>
        <p:spPr>
          <a:xfrm>
            <a:off x="3648621" y="1609725"/>
            <a:ext cx="470000" cy="769441"/>
          </a:xfrm>
          <a:prstGeom prst="rect">
            <a:avLst/>
          </a:prstGeom>
          <a:noFill/>
        </p:spPr>
        <p:txBody>
          <a:bodyPr wrap="none" rtlCol="0">
            <a:spAutoFit/>
          </a:bodyPr>
          <a:lstStyle/>
          <a:p>
            <a:r>
              <a:rPr lang="hr-BA" sz="4400" b="1">
                <a:solidFill>
                  <a:srgbClr val="92D050"/>
                </a:solidFill>
              </a:rPr>
              <a:t>1</a:t>
            </a:r>
            <a:endParaRPr lang="en-US" sz="4400" b="1">
              <a:solidFill>
                <a:srgbClr val="92D050"/>
              </a:solidFill>
            </a:endParaRPr>
          </a:p>
        </p:txBody>
      </p:sp>
      <p:pic>
        <p:nvPicPr>
          <p:cNvPr id="14" name="Picture 13" descr="A picture containing person, person&#10;&#10;Description automatically generated">
            <a:extLst>
              <a:ext uri="{FF2B5EF4-FFF2-40B4-BE49-F238E27FC236}">
                <a16:creationId xmlns:a16="http://schemas.microsoft.com/office/drawing/2014/main" id="{71B38662-626C-49E8-B451-8087B84A62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88721" y="2892864"/>
            <a:ext cx="5703279" cy="3801962"/>
          </a:xfrm>
          <a:prstGeom prst="rect">
            <a:avLst/>
          </a:prstGeom>
        </p:spPr>
      </p:pic>
    </p:spTree>
    <p:extLst>
      <p:ext uri="{BB962C8B-B14F-4D97-AF65-F5344CB8AC3E}">
        <p14:creationId xmlns:p14="http://schemas.microsoft.com/office/powerpoint/2010/main" val="1160462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987487" y="405005"/>
            <a:ext cx="4716425" cy="590931"/>
          </a:xfrm>
          <a:prstGeom prst="rect">
            <a:avLst/>
          </a:prstGeom>
        </p:spPr>
        <p:txBody>
          <a:bodyPr wrap="square">
            <a:spAutoFit/>
          </a:bodyPr>
          <a:lstStyle/>
          <a:p>
            <a:r>
              <a:rPr lang="en-US" sz="3600" b="1">
                <a:solidFill>
                  <a:schemeClr val="bg1"/>
                </a:solidFill>
              </a:rPr>
              <a:t>Mediation done well</a:t>
            </a:r>
          </a:p>
        </p:txBody>
      </p:sp>
      <p:sp>
        <p:nvSpPr>
          <p:cNvPr id="13" name="Rectangle 12"/>
          <p:cNvSpPr/>
          <p:nvPr/>
        </p:nvSpPr>
        <p:spPr>
          <a:xfrm>
            <a:off x="1187321" y="2570619"/>
            <a:ext cx="4922599" cy="3046988"/>
          </a:xfrm>
          <a:prstGeom prst="rect">
            <a:avLst/>
          </a:prstGeom>
        </p:spPr>
        <p:txBody>
          <a:bodyPr wrap="square">
            <a:spAutoFit/>
          </a:bodyPr>
          <a:lstStyle/>
          <a:p>
            <a:r>
              <a:rPr lang="en-US" sz="2400" dirty="0">
                <a:solidFill>
                  <a:schemeClr val="bg1"/>
                </a:solidFill>
                <a:ea typeface="Times New Roman" panose="02020603050405020304" pitchFamily="18" charset="0"/>
                <a:cs typeface="Segoe UI Historic" panose="020B0502040204020203" pitchFamily="34" charset="0"/>
              </a:rPr>
              <a:t>In mediation</a:t>
            </a:r>
            <a:r>
              <a:rPr lang="hr-BA" sz="2400" dirty="0">
                <a:solidFill>
                  <a:schemeClr val="bg1"/>
                </a:solidFill>
                <a:ea typeface="Times New Roman" panose="02020603050405020304" pitchFamily="18" charset="0"/>
                <a:cs typeface="Segoe UI Historic" panose="020B0502040204020203" pitchFamily="34" charset="0"/>
              </a:rPr>
              <a:t>,</a:t>
            </a:r>
            <a:r>
              <a:rPr lang="en-US" sz="2400" dirty="0">
                <a:solidFill>
                  <a:schemeClr val="bg1"/>
                </a:solidFill>
                <a:ea typeface="Times New Roman" panose="02020603050405020304" pitchFamily="18" charset="0"/>
                <a:cs typeface="Segoe UI Historic" panose="020B0502040204020203" pitchFamily="34" charset="0"/>
              </a:rPr>
              <a:t> we do not concentrate on who is guilty or on punishments.</a:t>
            </a:r>
            <a:endParaRPr lang="hr-BA" sz="2400" dirty="0">
              <a:solidFill>
                <a:schemeClr val="bg1"/>
              </a:solidFill>
              <a:ea typeface="Times New Roman" panose="02020603050405020304" pitchFamily="18" charset="0"/>
              <a:cs typeface="Segoe UI Historic" panose="020B0502040204020203" pitchFamily="34" charset="0"/>
            </a:endParaRPr>
          </a:p>
          <a:p>
            <a:endParaRPr lang="hr-BA" sz="2400" dirty="0">
              <a:solidFill>
                <a:schemeClr val="bg1"/>
              </a:solidFill>
              <a:ea typeface="Times New Roman" panose="02020603050405020304" pitchFamily="18" charset="0"/>
              <a:cs typeface="Segoe UI Historic" panose="020B0502040204020203" pitchFamily="34" charset="0"/>
            </a:endParaRPr>
          </a:p>
          <a:p>
            <a:r>
              <a:rPr lang="hr-BA" sz="2400" dirty="0">
                <a:solidFill>
                  <a:schemeClr val="bg1"/>
                </a:solidFill>
                <a:ea typeface="Times New Roman" panose="02020603050405020304" pitchFamily="18" charset="0"/>
                <a:cs typeface="Segoe UI Historic" panose="020B0502040204020203" pitchFamily="34" charset="0"/>
              </a:rPr>
              <a:t>The restorative</a:t>
            </a:r>
            <a:r>
              <a:rPr lang="en-US" sz="2400" dirty="0">
                <a:solidFill>
                  <a:schemeClr val="bg1"/>
                </a:solidFill>
                <a:ea typeface="Times New Roman" panose="02020603050405020304" pitchFamily="18" charset="0"/>
                <a:cs typeface="Segoe UI Historic" panose="020B0502040204020203" pitchFamily="34" charset="0"/>
              </a:rPr>
              <a:t> approach to mediation is solution-oriented and its aim is to restore functioning relationships between people</a:t>
            </a:r>
            <a:r>
              <a:rPr lang="hr-BA" sz="2400" dirty="0">
                <a:solidFill>
                  <a:schemeClr val="bg1"/>
                </a:solidFill>
                <a:ea typeface="Times New Roman" panose="02020603050405020304" pitchFamily="18" charset="0"/>
                <a:cs typeface="Segoe UI Historic" panose="020B0502040204020203" pitchFamily="34" charset="0"/>
              </a:rPr>
              <a:t>.</a:t>
            </a:r>
            <a:endParaRPr lang="en-US" sz="2400" dirty="0">
              <a:solidFill>
                <a:schemeClr val="bg1"/>
              </a:solidFill>
              <a:ea typeface="Calibri" panose="020F0502020204030204" pitchFamily="34" charset="0"/>
              <a:cs typeface="Arial" panose="020B0604020202020204" pitchFamily="34" charset="0"/>
            </a:endParaRPr>
          </a:p>
          <a:p>
            <a:pPr algn="just"/>
            <a:endParaRPr lang="en-US" sz="2400" dirty="0">
              <a:solidFill>
                <a:schemeClr val="bg1"/>
              </a:solidFill>
            </a:endParaRPr>
          </a:p>
        </p:txBody>
      </p:sp>
      <p:sp>
        <p:nvSpPr>
          <p:cNvPr id="14" name="Rectangle 13"/>
          <p:cNvSpPr/>
          <p:nvPr/>
        </p:nvSpPr>
        <p:spPr>
          <a:xfrm>
            <a:off x="7014119" y="636582"/>
            <a:ext cx="4922599" cy="2739211"/>
          </a:xfrm>
          <a:prstGeom prst="rect">
            <a:avLst/>
          </a:prstGeom>
        </p:spPr>
        <p:txBody>
          <a:bodyPr wrap="square">
            <a:spAutoFit/>
          </a:bodyPr>
          <a:lstStyle/>
          <a:p>
            <a:r>
              <a:rPr lang="en-US" sz="2400">
                <a:solidFill>
                  <a:srgbClr val="92D050"/>
                </a:solidFill>
                <a:ea typeface="Times New Roman" panose="02020603050405020304" pitchFamily="18" charset="0"/>
                <a:cs typeface="Segoe UI Historic" panose="020B0502040204020203" pitchFamily="34" charset="0"/>
              </a:rPr>
              <a:t>Express how you perceive what has happened without blaming anyone. "In my opinion, what happened was..." is a better way to begin explaining your views than declaring your own truths or blaming others.</a:t>
            </a:r>
          </a:p>
          <a:p>
            <a:endParaRPr lang="en-US" sz="2800">
              <a:solidFill>
                <a:srgbClr val="1188A3"/>
              </a:solidFill>
            </a:endParaRPr>
          </a:p>
        </p:txBody>
      </p:sp>
      <p:sp>
        <p:nvSpPr>
          <p:cNvPr id="8" name="TextBox 7">
            <a:extLst>
              <a:ext uri="{FF2B5EF4-FFF2-40B4-BE49-F238E27FC236}">
                <a16:creationId xmlns:a16="http://schemas.microsoft.com/office/drawing/2014/main" id="{0BE2F438-90C2-4D5F-8F56-1CEC4C0C0452}"/>
              </a:ext>
            </a:extLst>
          </p:cNvPr>
          <p:cNvSpPr txBox="1"/>
          <p:nvPr/>
        </p:nvSpPr>
        <p:spPr>
          <a:xfrm>
            <a:off x="3648621" y="1609725"/>
            <a:ext cx="470000" cy="769441"/>
          </a:xfrm>
          <a:prstGeom prst="rect">
            <a:avLst/>
          </a:prstGeom>
          <a:noFill/>
        </p:spPr>
        <p:txBody>
          <a:bodyPr wrap="none" rtlCol="0">
            <a:spAutoFit/>
          </a:bodyPr>
          <a:lstStyle/>
          <a:p>
            <a:r>
              <a:rPr lang="hr-BA" sz="4400" b="1">
                <a:solidFill>
                  <a:srgbClr val="92D050"/>
                </a:solidFill>
              </a:rPr>
              <a:t>2</a:t>
            </a:r>
            <a:endParaRPr lang="en-US" sz="4400" b="1">
              <a:solidFill>
                <a:srgbClr val="92D050"/>
              </a:solidFill>
            </a:endParaRPr>
          </a:p>
        </p:txBody>
      </p:sp>
      <p:pic>
        <p:nvPicPr>
          <p:cNvPr id="7" name="Picture 6" descr="A person pointing his finger&#10;&#10;Description automatically generated with low confidence">
            <a:extLst>
              <a:ext uri="{FF2B5EF4-FFF2-40B4-BE49-F238E27FC236}">
                <a16:creationId xmlns:a16="http://schemas.microsoft.com/office/drawing/2014/main" id="{098B7A47-6C8B-47C4-A5B9-A16663DEE9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26624" y="3500418"/>
            <a:ext cx="5562661" cy="3222476"/>
          </a:xfrm>
          <a:prstGeom prst="rect">
            <a:avLst/>
          </a:prstGeom>
        </p:spPr>
      </p:pic>
    </p:spTree>
    <p:extLst>
      <p:ext uri="{BB962C8B-B14F-4D97-AF65-F5344CB8AC3E}">
        <p14:creationId xmlns:p14="http://schemas.microsoft.com/office/powerpoint/2010/main" val="3725215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36048" y="255508"/>
            <a:ext cx="4160318" cy="646331"/>
          </a:xfrm>
          <a:prstGeom prst="rect">
            <a:avLst/>
          </a:prstGeom>
        </p:spPr>
        <p:txBody>
          <a:bodyPr wrap="square">
            <a:spAutoFit/>
          </a:bodyPr>
          <a:lstStyle/>
          <a:p>
            <a:r>
              <a:rPr lang="hr-BA" sz="3600" b="1">
                <a:solidFill>
                  <a:schemeClr val="bg1"/>
                </a:solidFill>
              </a:rPr>
              <a:t>Mediation done well</a:t>
            </a:r>
            <a:endParaRPr lang="bs-Latn-BA" sz="3600" b="1">
              <a:solidFill>
                <a:schemeClr val="bg1"/>
              </a:solidFill>
            </a:endParaRPr>
          </a:p>
        </p:txBody>
      </p:sp>
      <p:sp>
        <p:nvSpPr>
          <p:cNvPr id="7" name="Rectangle 6"/>
          <p:cNvSpPr/>
          <p:nvPr/>
        </p:nvSpPr>
        <p:spPr>
          <a:xfrm>
            <a:off x="1636048" y="2379166"/>
            <a:ext cx="4648200" cy="3785652"/>
          </a:xfrm>
          <a:prstGeom prst="rect">
            <a:avLst/>
          </a:prstGeom>
        </p:spPr>
        <p:txBody>
          <a:bodyPr wrap="square">
            <a:spAutoFit/>
          </a:bodyPr>
          <a:lstStyle/>
          <a:p>
            <a:r>
              <a:rPr lang="en-US" sz="2400" dirty="0">
                <a:solidFill>
                  <a:schemeClr val="bg1"/>
                </a:solidFill>
                <a:ea typeface="Times New Roman" panose="02020603050405020304" pitchFamily="18" charset="0"/>
                <a:cs typeface="Segoe UI Historic" panose="020B0502040204020203" pitchFamily="34" charset="0"/>
              </a:rPr>
              <a:t>It is important for mediation that all parties speak about their feelings.</a:t>
            </a:r>
            <a:endParaRPr lang="hr-BA" sz="2400" dirty="0">
              <a:solidFill>
                <a:schemeClr val="bg1"/>
              </a:solidFill>
              <a:ea typeface="Times New Roman" panose="02020603050405020304" pitchFamily="18" charset="0"/>
              <a:cs typeface="Segoe UI Historic" panose="020B0502040204020203" pitchFamily="34" charset="0"/>
            </a:endParaRPr>
          </a:p>
          <a:p>
            <a:endParaRPr lang="hr-BA" sz="2400" dirty="0">
              <a:solidFill>
                <a:schemeClr val="bg1"/>
              </a:solidFill>
              <a:ea typeface="Times New Roman" panose="02020603050405020304" pitchFamily="18" charset="0"/>
              <a:cs typeface="Segoe UI Historic" panose="020B0502040204020203" pitchFamily="34" charset="0"/>
            </a:endParaRPr>
          </a:p>
          <a:p>
            <a:r>
              <a:rPr lang="en-US" sz="2400" dirty="0">
                <a:solidFill>
                  <a:schemeClr val="bg1"/>
                </a:solidFill>
                <a:ea typeface="Times New Roman" panose="02020603050405020304" pitchFamily="18" charset="0"/>
                <a:cs typeface="Segoe UI Historic" panose="020B0502040204020203" pitchFamily="34" charset="0"/>
              </a:rPr>
              <a:t>Expressing and understanding </a:t>
            </a:r>
            <a:r>
              <a:rPr lang="hr-BA" sz="2400" dirty="0">
                <a:solidFill>
                  <a:schemeClr val="bg1"/>
                </a:solidFill>
                <a:ea typeface="Times New Roman" panose="02020603050405020304" pitchFamily="18" charset="0"/>
                <a:cs typeface="Segoe UI Historic" panose="020B0502040204020203" pitchFamily="34" charset="0"/>
              </a:rPr>
              <a:t>one’s</a:t>
            </a:r>
            <a:r>
              <a:rPr lang="en-US" sz="2400" dirty="0">
                <a:solidFill>
                  <a:schemeClr val="bg1"/>
                </a:solidFill>
                <a:ea typeface="Times New Roman" panose="02020603050405020304" pitchFamily="18" charset="0"/>
                <a:cs typeface="Segoe UI Historic" panose="020B0502040204020203" pitchFamily="34" charset="0"/>
              </a:rPr>
              <a:t> own feelings is an essential part of the mediation process. </a:t>
            </a:r>
            <a:endParaRPr lang="hr-BA" sz="2400" dirty="0">
              <a:solidFill>
                <a:schemeClr val="bg1"/>
              </a:solidFill>
              <a:ea typeface="Times New Roman" panose="02020603050405020304" pitchFamily="18" charset="0"/>
              <a:cs typeface="Segoe UI Historic" panose="020B0502040204020203" pitchFamily="34" charset="0"/>
            </a:endParaRPr>
          </a:p>
          <a:p>
            <a:endParaRPr lang="hr-BA" sz="2400" dirty="0">
              <a:solidFill>
                <a:schemeClr val="bg1"/>
              </a:solidFill>
              <a:ea typeface="Times New Roman" panose="02020603050405020304" pitchFamily="18" charset="0"/>
              <a:cs typeface="Segoe UI Historic" panose="020B0502040204020203" pitchFamily="34" charset="0"/>
            </a:endParaRPr>
          </a:p>
          <a:p>
            <a:r>
              <a:rPr lang="en-US" sz="2400" dirty="0">
                <a:solidFill>
                  <a:schemeClr val="bg1"/>
                </a:solidFill>
                <a:ea typeface="Times New Roman" panose="02020603050405020304" pitchFamily="18" charset="0"/>
                <a:cs typeface="Segoe UI Historic" panose="020B0502040204020203" pitchFamily="34" charset="0"/>
              </a:rPr>
              <a:t>Feelings are also used to support redefining situations.</a:t>
            </a:r>
          </a:p>
          <a:p>
            <a:pPr algn="just"/>
            <a:endParaRPr lang="en-US" sz="2400" dirty="0">
              <a:solidFill>
                <a:schemeClr val="bg1"/>
              </a:solidFill>
            </a:endParaRPr>
          </a:p>
        </p:txBody>
      </p:sp>
      <p:sp>
        <p:nvSpPr>
          <p:cNvPr id="8" name="Rectangle 7"/>
          <p:cNvSpPr/>
          <p:nvPr/>
        </p:nvSpPr>
        <p:spPr>
          <a:xfrm>
            <a:off x="7171043" y="163174"/>
            <a:ext cx="4524528" cy="3170099"/>
          </a:xfrm>
          <a:prstGeom prst="rect">
            <a:avLst/>
          </a:prstGeom>
        </p:spPr>
        <p:txBody>
          <a:bodyPr wrap="square">
            <a:spAutoFit/>
          </a:bodyPr>
          <a:lstStyle/>
          <a:p>
            <a:r>
              <a:rPr lang="en-US" sz="2200" dirty="0">
                <a:solidFill>
                  <a:srgbClr val="92D050"/>
                </a:solidFill>
                <a:ea typeface="Times New Roman" panose="02020603050405020304" pitchFamily="18" charset="0"/>
                <a:cs typeface="Segoe UI Historic" panose="020B0502040204020203" pitchFamily="34" charset="0"/>
              </a:rPr>
              <a:t>Ask about the feelings of all parties and talk about your own. </a:t>
            </a:r>
            <a:r>
              <a:rPr lang="hr-BA" sz="2200" dirty="0">
                <a:solidFill>
                  <a:srgbClr val="92D050"/>
                </a:solidFill>
                <a:ea typeface="Times New Roman" panose="02020603050405020304" pitchFamily="18" charset="0"/>
                <a:cs typeface="Segoe UI Historic" panose="020B0502040204020203" pitchFamily="34" charset="0"/>
              </a:rPr>
              <a:t>D</a:t>
            </a:r>
            <a:r>
              <a:rPr lang="en-US" sz="2200" dirty="0">
                <a:solidFill>
                  <a:srgbClr val="92D050"/>
                </a:solidFill>
                <a:ea typeface="Times New Roman" panose="02020603050405020304" pitchFamily="18" charset="0"/>
                <a:cs typeface="Segoe UI Historic" panose="020B0502040204020203" pitchFamily="34" charset="0"/>
              </a:rPr>
              <a:t>on't force your own assumptions on the feelings and thoughts of others upon them. Interrupt any possible accusations/blaming of others and guide the conversation back to people's thoughts and feelings. </a:t>
            </a:r>
          </a:p>
          <a:p>
            <a:endParaRPr lang="en-US" sz="2400" dirty="0"/>
          </a:p>
        </p:txBody>
      </p:sp>
      <p:sp>
        <p:nvSpPr>
          <p:cNvPr id="2" name="TextBox 1">
            <a:extLst>
              <a:ext uri="{FF2B5EF4-FFF2-40B4-BE49-F238E27FC236}">
                <a16:creationId xmlns:a16="http://schemas.microsoft.com/office/drawing/2014/main" id="{DA09D813-C07D-4429-BF10-A8E53E55441E}"/>
              </a:ext>
            </a:extLst>
          </p:cNvPr>
          <p:cNvSpPr txBox="1"/>
          <p:nvPr/>
        </p:nvSpPr>
        <p:spPr>
          <a:xfrm>
            <a:off x="3648621" y="1609725"/>
            <a:ext cx="470000" cy="769441"/>
          </a:xfrm>
          <a:prstGeom prst="rect">
            <a:avLst/>
          </a:prstGeom>
          <a:noFill/>
        </p:spPr>
        <p:txBody>
          <a:bodyPr wrap="none" rtlCol="0">
            <a:spAutoFit/>
          </a:bodyPr>
          <a:lstStyle/>
          <a:p>
            <a:r>
              <a:rPr lang="hr-BA" sz="4400" b="1">
                <a:solidFill>
                  <a:srgbClr val="92D050"/>
                </a:solidFill>
              </a:rPr>
              <a:t>3</a:t>
            </a:r>
            <a:endParaRPr lang="en-US" sz="4400" b="1">
              <a:solidFill>
                <a:srgbClr val="92D050"/>
              </a:solidFill>
            </a:endParaRPr>
          </a:p>
        </p:txBody>
      </p:sp>
      <p:pic>
        <p:nvPicPr>
          <p:cNvPr id="4" name="Picture 3" descr="A group of people wearing clothing&#10;&#10;Description automatically generated with low confidence">
            <a:extLst>
              <a:ext uri="{FF2B5EF4-FFF2-40B4-BE49-F238E27FC236}">
                <a16:creationId xmlns:a16="http://schemas.microsoft.com/office/drawing/2014/main" id="{5447B186-C0C4-4B81-B7D3-73F613DDE1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3200" y="3192404"/>
            <a:ext cx="5460119" cy="3665596"/>
          </a:xfrm>
          <a:prstGeom prst="rect">
            <a:avLst/>
          </a:prstGeom>
        </p:spPr>
      </p:pic>
    </p:spTree>
    <p:extLst>
      <p:ext uri="{BB962C8B-B14F-4D97-AF65-F5344CB8AC3E}">
        <p14:creationId xmlns:p14="http://schemas.microsoft.com/office/powerpoint/2010/main" val="258958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4BB2D64-3C25-4D4A-9A55-F9CD50852BFA}"/>
              </a:ext>
            </a:extLst>
          </p:cNvPr>
          <p:cNvSpPr>
            <a:spLocks noGrp="1"/>
          </p:cNvSpPr>
          <p:nvPr>
            <p:ph type="body" sz="quarter" idx="18"/>
          </p:nvPr>
        </p:nvSpPr>
        <p:spPr>
          <a:xfrm>
            <a:off x="904876" y="1285876"/>
            <a:ext cx="5838824" cy="5372100"/>
          </a:xfrm>
        </p:spPr>
        <p:txBody>
          <a:bodyPr>
            <a:normAutofit lnSpcReduction="10000"/>
          </a:bodyPr>
          <a:lstStyle/>
          <a:p>
            <a:pPr marL="0" indent="0">
              <a:lnSpc>
                <a:spcPct val="120000"/>
              </a:lnSpc>
            </a:pPr>
            <a:r>
              <a:rPr lang="hr-BA" dirty="0"/>
              <a:t>M</a:t>
            </a:r>
            <a:r>
              <a:rPr lang="en-US" dirty="0" err="1"/>
              <a:t>ovement</a:t>
            </a:r>
            <a:r>
              <a:rPr lang="en-US" dirty="0"/>
              <a:t> of a person or a group of persons, either across an international border (international migration) or within a state (internal migration), encompassing any kind of movement of people, whatever its length, composition and causes’. </a:t>
            </a:r>
            <a:r>
              <a:rPr lang="hr-BA" dirty="0"/>
              <a:t>(IOM)</a:t>
            </a:r>
          </a:p>
          <a:p>
            <a:pPr marL="0" indent="0">
              <a:lnSpc>
                <a:spcPct val="120000"/>
              </a:lnSpc>
            </a:pPr>
            <a:r>
              <a:rPr lang="en-US" dirty="0"/>
              <a:t>This broad definition covers all forms of migration (</a:t>
            </a:r>
            <a:r>
              <a:rPr lang="hr-BA" dirty="0"/>
              <a:t>voluntary</a:t>
            </a:r>
            <a:r>
              <a:rPr lang="en-US" dirty="0"/>
              <a:t>/forced migration, internal/international migration, long-term/short-term migration), different motives for migration and </a:t>
            </a:r>
            <a:r>
              <a:rPr lang="en-US" u="sng" dirty="0"/>
              <a:t>irrespective of the means used to migrate</a:t>
            </a:r>
            <a:r>
              <a:rPr lang="hr-BA" u="sng" dirty="0"/>
              <a:t>.</a:t>
            </a:r>
            <a:endParaRPr lang="en-US" u="sng" dirty="0"/>
          </a:p>
          <a:p>
            <a:pPr>
              <a:lnSpc>
                <a:spcPct val="120000"/>
              </a:lnSpc>
            </a:pPr>
            <a:endParaRPr lang="en-US" dirty="0"/>
          </a:p>
        </p:txBody>
      </p:sp>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p:txBody>
          <a:bodyPr>
            <a:normAutofit lnSpcReduction="10000"/>
          </a:bodyPr>
          <a:lstStyle/>
          <a:p>
            <a:r>
              <a:rPr lang="hr-BA" sz="3600" b="1"/>
              <a:t>Migrat</a:t>
            </a:r>
            <a:r>
              <a:rPr lang="en-US" sz="3600" b="1"/>
              <a:t>ion</a:t>
            </a:r>
          </a:p>
          <a:p>
            <a:endParaRPr lang="en-US"/>
          </a:p>
        </p:txBody>
      </p:sp>
      <p:pic>
        <p:nvPicPr>
          <p:cNvPr id="7" name="Picture Placeholder 6" descr="Greylag goose in-flight">
            <a:extLst>
              <a:ext uri="{FF2B5EF4-FFF2-40B4-BE49-F238E27FC236}">
                <a16:creationId xmlns:a16="http://schemas.microsoft.com/office/drawing/2014/main" id="{88FD9CBF-3FB0-4924-9F92-40149248B42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97571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987487" y="405005"/>
            <a:ext cx="4716425" cy="590931"/>
          </a:xfrm>
          <a:prstGeom prst="rect">
            <a:avLst/>
          </a:prstGeom>
        </p:spPr>
        <p:txBody>
          <a:bodyPr wrap="square">
            <a:spAutoFit/>
          </a:bodyPr>
          <a:lstStyle/>
          <a:p>
            <a:r>
              <a:rPr lang="en-US" sz="3600" b="1" dirty="0">
                <a:solidFill>
                  <a:schemeClr val="bg1"/>
                </a:solidFill>
              </a:rPr>
              <a:t>Mediation done well</a:t>
            </a:r>
          </a:p>
        </p:txBody>
      </p:sp>
      <p:sp>
        <p:nvSpPr>
          <p:cNvPr id="13" name="Rectangle 12"/>
          <p:cNvSpPr/>
          <p:nvPr/>
        </p:nvSpPr>
        <p:spPr>
          <a:xfrm>
            <a:off x="1187321" y="2570619"/>
            <a:ext cx="4922599" cy="4524315"/>
          </a:xfrm>
          <a:prstGeom prst="rect">
            <a:avLst/>
          </a:prstGeom>
        </p:spPr>
        <p:txBody>
          <a:bodyPr wrap="square">
            <a:spAutoFit/>
          </a:bodyPr>
          <a:lstStyle/>
          <a:p>
            <a:r>
              <a:rPr lang="en-US" sz="2400" dirty="0">
                <a:solidFill>
                  <a:schemeClr val="bg1"/>
                </a:solidFill>
                <a:ea typeface="Times New Roman" panose="02020603050405020304" pitchFamily="18" charset="0"/>
                <a:cs typeface="Segoe UI Historic" panose="020B0502040204020203" pitchFamily="34" charset="0"/>
              </a:rPr>
              <a:t>The value of not being in a hurry</a:t>
            </a:r>
            <a:r>
              <a:rPr lang="hr-BA" sz="2400" dirty="0">
                <a:solidFill>
                  <a:schemeClr val="bg1"/>
                </a:solidFill>
                <a:ea typeface="Times New Roman" panose="02020603050405020304" pitchFamily="18" charset="0"/>
                <a:cs typeface="Segoe UI Historic" panose="020B0502040204020203" pitchFamily="34" charset="0"/>
              </a:rPr>
              <a:t>:</a:t>
            </a:r>
            <a:r>
              <a:rPr lang="en-US" sz="2400" dirty="0">
                <a:solidFill>
                  <a:schemeClr val="bg1"/>
                </a:solidFill>
                <a:ea typeface="Times New Roman" panose="02020603050405020304" pitchFamily="18" charset="0"/>
                <a:cs typeface="Segoe UI Historic" panose="020B0502040204020203" pitchFamily="34" charset="0"/>
              </a:rPr>
              <a:t> </a:t>
            </a:r>
            <a:r>
              <a:rPr lang="hr-BA" sz="2400" dirty="0">
                <a:solidFill>
                  <a:schemeClr val="bg1"/>
                </a:solidFill>
                <a:ea typeface="Times New Roman" panose="02020603050405020304" pitchFamily="18" charset="0"/>
                <a:cs typeface="Segoe UI Historic" panose="020B0502040204020203" pitchFamily="34" charset="0"/>
              </a:rPr>
              <a:t>i</a:t>
            </a:r>
            <a:r>
              <a:rPr lang="en-US" sz="2400" dirty="0">
                <a:solidFill>
                  <a:schemeClr val="bg1"/>
                </a:solidFill>
                <a:ea typeface="Times New Roman" panose="02020603050405020304" pitchFamily="18" charset="0"/>
                <a:cs typeface="Segoe UI Historic" panose="020B0502040204020203" pitchFamily="34" charset="0"/>
              </a:rPr>
              <a:t>t is important to give time for the stories of those participating in mediation, in order for them to feel like they were genuinely heard. Whether the mediation brings results depends on the fairness of the process, as perceived by the parties. Importantly, the feeling of being heard is closely linked with experienced fairness/justice.</a:t>
            </a:r>
          </a:p>
          <a:p>
            <a:pPr algn="just"/>
            <a:endParaRPr lang="en-US" sz="2400" dirty="0">
              <a:solidFill>
                <a:schemeClr val="bg1"/>
              </a:solidFill>
            </a:endParaRPr>
          </a:p>
        </p:txBody>
      </p:sp>
      <p:sp>
        <p:nvSpPr>
          <p:cNvPr id="14" name="Rectangle 13"/>
          <p:cNvSpPr/>
          <p:nvPr/>
        </p:nvSpPr>
        <p:spPr>
          <a:xfrm>
            <a:off x="7014119" y="328805"/>
            <a:ext cx="4922599" cy="2677656"/>
          </a:xfrm>
          <a:prstGeom prst="rect">
            <a:avLst/>
          </a:prstGeom>
        </p:spPr>
        <p:txBody>
          <a:bodyPr wrap="square">
            <a:spAutoFit/>
          </a:bodyPr>
          <a:lstStyle/>
          <a:p>
            <a:r>
              <a:rPr lang="en-US" sz="2400" dirty="0">
                <a:solidFill>
                  <a:srgbClr val="92D050"/>
                </a:solidFill>
                <a:ea typeface="Times New Roman" panose="02020603050405020304" pitchFamily="18" charset="0"/>
                <a:cs typeface="Segoe UI Historic" panose="020B0502040204020203" pitchFamily="34" charset="0"/>
              </a:rPr>
              <a:t>Provide enough time for the stories and the feelings of the parties in mediation, and only then move on to look for solutions. When everyone feels heard, it enables participants to take true ownership and responsibility of the situation. </a:t>
            </a:r>
            <a:endParaRPr lang="en-US" sz="2400" dirty="0">
              <a:solidFill>
                <a:srgbClr val="1188A3"/>
              </a:solidFill>
            </a:endParaRPr>
          </a:p>
        </p:txBody>
      </p:sp>
      <p:sp>
        <p:nvSpPr>
          <p:cNvPr id="8" name="TextBox 7">
            <a:extLst>
              <a:ext uri="{FF2B5EF4-FFF2-40B4-BE49-F238E27FC236}">
                <a16:creationId xmlns:a16="http://schemas.microsoft.com/office/drawing/2014/main" id="{0BE2F438-90C2-4D5F-8F56-1CEC4C0C0452}"/>
              </a:ext>
            </a:extLst>
          </p:cNvPr>
          <p:cNvSpPr txBox="1"/>
          <p:nvPr/>
        </p:nvSpPr>
        <p:spPr>
          <a:xfrm>
            <a:off x="3648621" y="1609725"/>
            <a:ext cx="470000" cy="769441"/>
          </a:xfrm>
          <a:prstGeom prst="rect">
            <a:avLst/>
          </a:prstGeom>
          <a:noFill/>
        </p:spPr>
        <p:txBody>
          <a:bodyPr wrap="none" rtlCol="0">
            <a:spAutoFit/>
          </a:bodyPr>
          <a:lstStyle/>
          <a:p>
            <a:r>
              <a:rPr lang="hr-BA" sz="4400" b="1">
                <a:solidFill>
                  <a:srgbClr val="92D050"/>
                </a:solidFill>
              </a:rPr>
              <a:t>4</a:t>
            </a:r>
            <a:endParaRPr lang="en-US" sz="4400" b="1">
              <a:solidFill>
                <a:srgbClr val="92D050"/>
              </a:solidFill>
            </a:endParaRPr>
          </a:p>
        </p:txBody>
      </p:sp>
      <p:pic>
        <p:nvPicPr>
          <p:cNvPr id="3" name="Picture 2" descr="A person with the hands up&#10;&#10;Description automatically generated with low confidence">
            <a:extLst>
              <a:ext uri="{FF2B5EF4-FFF2-40B4-BE49-F238E27FC236}">
                <a16:creationId xmlns:a16="http://schemas.microsoft.com/office/drawing/2014/main" id="{60AAA59C-9BE9-4198-B866-B3C0216CD5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50686" y="3044561"/>
            <a:ext cx="5486032" cy="3657616"/>
          </a:xfrm>
          <a:prstGeom prst="rect">
            <a:avLst/>
          </a:prstGeom>
        </p:spPr>
      </p:pic>
    </p:spTree>
    <p:extLst>
      <p:ext uri="{BB962C8B-B14F-4D97-AF65-F5344CB8AC3E}">
        <p14:creationId xmlns:p14="http://schemas.microsoft.com/office/powerpoint/2010/main" val="20582528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36048" y="255508"/>
            <a:ext cx="4160318" cy="646331"/>
          </a:xfrm>
          <a:prstGeom prst="rect">
            <a:avLst/>
          </a:prstGeom>
        </p:spPr>
        <p:txBody>
          <a:bodyPr wrap="square">
            <a:spAutoFit/>
          </a:bodyPr>
          <a:lstStyle/>
          <a:p>
            <a:r>
              <a:rPr lang="hr-BA" sz="3600" b="1" dirty="0">
                <a:solidFill>
                  <a:schemeClr val="bg1"/>
                </a:solidFill>
              </a:rPr>
              <a:t>Mediation done well</a:t>
            </a:r>
            <a:endParaRPr lang="bs-Latn-BA" sz="3600" b="1" dirty="0">
              <a:solidFill>
                <a:schemeClr val="bg1"/>
              </a:solidFill>
            </a:endParaRPr>
          </a:p>
        </p:txBody>
      </p:sp>
      <p:sp>
        <p:nvSpPr>
          <p:cNvPr id="7" name="Rectangle 6"/>
          <p:cNvSpPr/>
          <p:nvPr/>
        </p:nvSpPr>
        <p:spPr>
          <a:xfrm>
            <a:off x="1636048" y="2379166"/>
            <a:ext cx="4648200" cy="3046988"/>
          </a:xfrm>
          <a:prstGeom prst="rect">
            <a:avLst/>
          </a:prstGeom>
        </p:spPr>
        <p:txBody>
          <a:bodyPr wrap="square">
            <a:spAutoFit/>
          </a:bodyPr>
          <a:lstStyle/>
          <a:p>
            <a:r>
              <a:rPr lang="en-US" sz="2400" dirty="0">
                <a:solidFill>
                  <a:schemeClr val="bg1"/>
                </a:solidFill>
                <a:ea typeface="Times New Roman" panose="02020603050405020304" pitchFamily="18" charset="0"/>
                <a:cs typeface="Segoe UI Historic" panose="020B0502040204020203" pitchFamily="34" charset="0"/>
              </a:rPr>
              <a:t>The restorative approach to mediation is solution-oriented.</a:t>
            </a:r>
            <a:endParaRPr lang="hr-BA" sz="2400" dirty="0">
              <a:solidFill>
                <a:schemeClr val="bg1"/>
              </a:solidFill>
              <a:ea typeface="Times New Roman" panose="02020603050405020304" pitchFamily="18" charset="0"/>
              <a:cs typeface="Segoe UI Historic" panose="020B0502040204020203" pitchFamily="34" charset="0"/>
            </a:endParaRPr>
          </a:p>
          <a:p>
            <a:endParaRPr lang="hr-BA" sz="2400" dirty="0">
              <a:solidFill>
                <a:schemeClr val="bg1"/>
              </a:solidFill>
              <a:ea typeface="Times New Roman" panose="02020603050405020304" pitchFamily="18" charset="0"/>
              <a:cs typeface="Segoe UI Historic" panose="020B0502040204020203" pitchFamily="34" charset="0"/>
            </a:endParaRPr>
          </a:p>
          <a:p>
            <a:r>
              <a:rPr lang="en-US" sz="2400" dirty="0">
                <a:solidFill>
                  <a:schemeClr val="bg1"/>
                </a:solidFill>
                <a:ea typeface="Times New Roman" panose="02020603050405020304" pitchFamily="18" charset="0"/>
                <a:cs typeface="Segoe UI Historic" panose="020B0502040204020203" pitchFamily="34" charset="0"/>
              </a:rPr>
              <a:t>It is important that the parties decide on the solutions themselves, for then it is easier for them to commit to the agreement. </a:t>
            </a:r>
          </a:p>
          <a:p>
            <a:pPr algn="just"/>
            <a:endParaRPr lang="en-US" sz="2400" dirty="0">
              <a:solidFill>
                <a:schemeClr val="bg1"/>
              </a:solidFill>
            </a:endParaRPr>
          </a:p>
        </p:txBody>
      </p:sp>
      <p:sp>
        <p:nvSpPr>
          <p:cNvPr id="8" name="Rectangle 7"/>
          <p:cNvSpPr/>
          <p:nvPr/>
        </p:nvSpPr>
        <p:spPr>
          <a:xfrm>
            <a:off x="7171043" y="163174"/>
            <a:ext cx="4801882" cy="2677656"/>
          </a:xfrm>
          <a:prstGeom prst="rect">
            <a:avLst/>
          </a:prstGeom>
        </p:spPr>
        <p:txBody>
          <a:bodyPr wrap="square">
            <a:spAutoFit/>
          </a:bodyPr>
          <a:lstStyle/>
          <a:p>
            <a:r>
              <a:rPr lang="en-US" sz="2400" dirty="0">
                <a:solidFill>
                  <a:srgbClr val="92D050"/>
                </a:solidFill>
                <a:ea typeface="Times New Roman" panose="02020603050405020304" pitchFamily="18" charset="0"/>
                <a:cs typeface="Segoe UI Historic" panose="020B0502040204020203" pitchFamily="34" charset="0"/>
              </a:rPr>
              <a:t>Solutions are often simple promises that stop the conflict from repeating itself. Give everyone room to look for solutions and make the decision on how to behave in the future together. The parties to the conflict are experts of their own conflict. </a:t>
            </a:r>
            <a:endParaRPr lang="en-US" sz="2400" dirty="0"/>
          </a:p>
        </p:txBody>
      </p:sp>
      <p:sp>
        <p:nvSpPr>
          <p:cNvPr id="2" name="TextBox 1">
            <a:extLst>
              <a:ext uri="{FF2B5EF4-FFF2-40B4-BE49-F238E27FC236}">
                <a16:creationId xmlns:a16="http://schemas.microsoft.com/office/drawing/2014/main" id="{DA09D813-C07D-4429-BF10-A8E53E55441E}"/>
              </a:ext>
            </a:extLst>
          </p:cNvPr>
          <p:cNvSpPr txBox="1"/>
          <p:nvPr/>
        </p:nvSpPr>
        <p:spPr>
          <a:xfrm>
            <a:off x="3648621" y="1609725"/>
            <a:ext cx="470000" cy="769441"/>
          </a:xfrm>
          <a:prstGeom prst="rect">
            <a:avLst/>
          </a:prstGeom>
          <a:noFill/>
        </p:spPr>
        <p:txBody>
          <a:bodyPr wrap="none" rtlCol="0">
            <a:spAutoFit/>
          </a:bodyPr>
          <a:lstStyle/>
          <a:p>
            <a:r>
              <a:rPr lang="hr-BA" sz="4400" b="1">
                <a:solidFill>
                  <a:srgbClr val="92D050"/>
                </a:solidFill>
              </a:rPr>
              <a:t>5</a:t>
            </a:r>
            <a:endParaRPr lang="en-US" sz="4400" b="1">
              <a:solidFill>
                <a:srgbClr val="92D050"/>
              </a:solidFill>
            </a:endParaRPr>
          </a:p>
        </p:txBody>
      </p:sp>
      <p:pic>
        <p:nvPicPr>
          <p:cNvPr id="5" name="Picture 4" descr="A picture containing hand&#10;&#10;Description automatically generated">
            <a:extLst>
              <a:ext uri="{FF2B5EF4-FFF2-40B4-BE49-F238E27FC236}">
                <a16:creationId xmlns:a16="http://schemas.microsoft.com/office/drawing/2014/main" id="{D57DB724-8D91-4985-97EA-FD3369250D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92873" y="2926799"/>
            <a:ext cx="5543550" cy="3695700"/>
          </a:xfrm>
          <a:prstGeom prst="rect">
            <a:avLst/>
          </a:prstGeom>
        </p:spPr>
      </p:pic>
    </p:spTree>
    <p:extLst>
      <p:ext uri="{BB962C8B-B14F-4D97-AF65-F5344CB8AC3E}">
        <p14:creationId xmlns:p14="http://schemas.microsoft.com/office/powerpoint/2010/main" val="4984567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987487" y="405005"/>
            <a:ext cx="4716425" cy="590931"/>
          </a:xfrm>
          <a:prstGeom prst="rect">
            <a:avLst/>
          </a:prstGeom>
        </p:spPr>
        <p:txBody>
          <a:bodyPr wrap="square">
            <a:spAutoFit/>
          </a:bodyPr>
          <a:lstStyle/>
          <a:p>
            <a:r>
              <a:rPr lang="en-US" sz="3600" b="1" dirty="0">
                <a:solidFill>
                  <a:schemeClr val="bg1"/>
                </a:solidFill>
              </a:rPr>
              <a:t>Mediation done well</a:t>
            </a:r>
          </a:p>
        </p:txBody>
      </p:sp>
      <p:sp>
        <p:nvSpPr>
          <p:cNvPr id="13" name="Rectangle 12"/>
          <p:cNvSpPr/>
          <p:nvPr/>
        </p:nvSpPr>
        <p:spPr>
          <a:xfrm>
            <a:off x="1187321" y="2570619"/>
            <a:ext cx="4922599" cy="3046988"/>
          </a:xfrm>
          <a:prstGeom prst="rect">
            <a:avLst/>
          </a:prstGeom>
        </p:spPr>
        <p:txBody>
          <a:bodyPr wrap="square">
            <a:spAutoFit/>
          </a:bodyPr>
          <a:lstStyle/>
          <a:p>
            <a:r>
              <a:rPr lang="en-US" sz="2400" dirty="0">
                <a:solidFill>
                  <a:schemeClr val="bg1"/>
                </a:solidFill>
                <a:ea typeface="Times New Roman" panose="02020603050405020304" pitchFamily="18" charset="0"/>
                <a:cs typeface="Segoe UI Historic" panose="020B0502040204020203" pitchFamily="34" charset="0"/>
              </a:rPr>
              <a:t>Follow-up and </a:t>
            </a:r>
            <a:r>
              <a:rPr lang="hr-BA" sz="2400" dirty="0">
                <a:solidFill>
                  <a:schemeClr val="bg1"/>
                </a:solidFill>
                <a:ea typeface="Times New Roman" panose="02020603050405020304" pitchFamily="18" charset="0"/>
                <a:cs typeface="Segoe UI Historic" panose="020B0502040204020203" pitchFamily="34" charset="0"/>
              </a:rPr>
              <a:t>nurture </a:t>
            </a:r>
            <a:r>
              <a:rPr lang="en-US" sz="2400" dirty="0">
                <a:solidFill>
                  <a:schemeClr val="bg1"/>
                </a:solidFill>
                <a:ea typeface="Times New Roman" panose="02020603050405020304" pitchFamily="18" charset="0"/>
                <a:cs typeface="Segoe UI Historic" panose="020B0502040204020203" pitchFamily="34" charset="0"/>
              </a:rPr>
              <a:t>positive feedback. It is important to observe any positive changes and to give positive feedback about them. </a:t>
            </a:r>
            <a:endParaRPr lang="hr-BA" sz="2400" dirty="0">
              <a:solidFill>
                <a:schemeClr val="bg1"/>
              </a:solidFill>
              <a:ea typeface="Times New Roman" panose="02020603050405020304" pitchFamily="18" charset="0"/>
              <a:cs typeface="Segoe UI Historic" panose="020B0502040204020203" pitchFamily="34" charset="0"/>
            </a:endParaRPr>
          </a:p>
          <a:p>
            <a:endParaRPr lang="hr-BA" sz="2400" dirty="0">
              <a:solidFill>
                <a:schemeClr val="bg1"/>
              </a:solidFill>
              <a:ea typeface="Times New Roman" panose="02020603050405020304" pitchFamily="18" charset="0"/>
              <a:cs typeface="Segoe UI Historic" panose="020B0502040204020203" pitchFamily="34" charset="0"/>
            </a:endParaRPr>
          </a:p>
          <a:p>
            <a:r>
              <a:rPr lang="en-US" sz="2400" dirty="0">
                <a:solidFill>
                  <a:schemeClr val="bg1"/>
                </a:solidFill>
                <a:ea typeface="Times New Roman" panose="02020603050405020304" pitchFamily="18" charset="0"/>
                <a:cs typeface="Segoe UI Historic" panose="020B0502040204020203" pitchFamily="34" charset="0"/>
              </a:rPr>
              <a:t>This supports good development and helps to build sustainable peace. </a:t>
            </a:r>
          </a:p>
          <a:p>
            <a:pPr algn="just"/>
            <a:endParaRPr lang="en-US" sz="2400" dirty="0">
              <a:solidFill>
                <a:schemeClr val="bg1"/>
              </a:solidFill>
            </a:endParaRPr>
          </a:p>
        </p:txBody>
      </p:sp>
      <p:sp>
        <p:nvSpPr>
          <p:cNvPr id="14" name="Rectangle 13"/>
          <p:cNvSpPr/>
          <p:nvPr/>
        </p:nvSpPr>
        <p:spPr>
          <a:xfrm>
            <a:off x="7014119" y="328805"/>
            <a:ext cx="4922599" cy="2677656"/>
          </a:xfrm>
          <a:prstGeom prst="rect">
            <a:avLst/>
          </a:prstGeom>
        </p:spPr>
        <p:txBody>
          <a:bodyPr wrap="square">
            <a:spAutoFit/>
          </a:bodyPr>
          <a:lstStyle/>
          <a:p>
            <a:r>
              <a:rPr lang="en-US" sz="2400" dirty="0">
                <a:solidFill>
                  <a:srgbClr val="92D050"/>
                </a:solidFill>
                <a:ea typeface="Times New Roman" panose="02020603050405020304" pitchFamily="18" charset="0"/>
                <a:cs typeface="Segoe UI Historic" panose="020B0502040204020203" pitchFamily="34" charset="0"/>
              </a:rPr>
              <a:t>Take care of the follow-up. Pay attention to any signs of positive change in line with the agreement and give positive feedback about it to others and to yourself. Let successes wipe away the last bits of resentment and hold on to positive development. </a:t>
            </a:r>
          </a:p>
        </p:txBody>
      </p:sp>
      <p:sp>
        <p:nvSpPr>
          <p:cNvPr id="8" name="TextBox 7">
            <a:extLst>
              <a:ext uri="{FF2B5EF4-FFF2-40B4-BE49-F238E27FC236}">
                <a16:creationId xmlns:a16="http://schemas.microsoft.com/office/drawing/2014/main" id="{0BE2F438-90C2-4D5F-8F56-1CEC4C0C0452}"/>
              </a:ext>
            </a:extLst>
          </p:cNvPr>
          <p:cNvSpPr txBox="1"/>
          <p:nvPr/>
        </p:nvSpPr>
        <p:spPr>
          <a:xfrm>
            <a:off x="3648621" y="1609725"/>
            <a:ext cx="470000" cy="769441"/>
          </a:xfrm>
          <a:prstGeom prst="rect">
            <a:avLst/>
          </a:prstGeom>
          <a:noFill/>
        </p:spPr>
        <p:txBody>
          <a:bodyPr wrap="none" rtlCol="0">
            <a:spAutoFit/>
          </a:bodyPr>
          <a:lstStyle/>
          <a:p>
            <a:r>
              <a:rPr lang="hr-BA" sz="4400" b="1">
                <a:solidFill>
                  <a:srgbClr val="92D050"/>
                </a:solidFill>
              </a:rPr>
              <a:t>6</a:t>
            </a:r>
            <a:endParaRPr lang="en-US" sz="4400" b="1">
              <a:solidFill>
                <a:srgbClr val="92D050"/>
              </a:solidFill>
            </a:endParaRPr>
          </a:p>
        </p:txBody>
      </p:sp>
      <p:pic>
        <p:nvPicPr>
          <p:cNvPr id="4" name="Picture 3" descr="A group of people holding up signs&#10;&#10;Description automatically generated with low confidence">
            <a:extLst>
              <a:ext uri="{FF2B5EF4-FFF2-40B4-BE49-F238E27FC236}">
                <a16:creationId xmlns:a16="http://schemas.microsoft.com/office/drawing/2014/main" id="{B27D5F71-E1FA-48E8-A99E-817C5825DD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6243" y="3197914"/>
            <a:ext cx="6064205" cy="3430474"/>
          </a:xfrm>
          <a:prstGeom prst="rect">
            <a:avLst/>
          </a:prstGeom>
        </p:spPr>
      </p:pic>
    </p:spTree>
    <p:extLst>
      <p:ext uri="{BB962C8B-B14F-4D97-AF65-F5344CB8AC3E}">
        <p14:creationId xmlns:p14="http://schemas.microsoft.com/office/powerpoint/2010/main" val="969518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E7351F-60F4-4C35-8690-72E68390DF1D}"/>
              </a:ext>
            </a:extLst>
          </p:cNvPr>
          <p:cNvSpPr>
            <a:spLocks noGrp="1"/>
          </p:cNvSpPr>
          <p:nvPr>
            <p:ph type="body" sz="quarter" idx="13"/>
          </p:nvPr>
        </p:nvSpPr>
        <p:spPr>
          <a:xfrm>
            <a:off x="890575" y="1302303"/>
            <a:ext cx="10410850" cy="5555697"/>
          </a:xfrm>
        </p:spPr>
        <p:txBody>
          <a:bodyPr>
            <a:normAutofit lnSpcReduction="10000"/>
          </a:bodyPr>
          <a:lstStyle/>
          <a:p>
            <a:r>
              <a:rPr lang="hr-BA" sz="3600" b="1" dirty="0"/>
              <a:t>All intercultural mediation is supporting conflict resolution. </a:t>
            </a:r>
          </a:p>
          <a:p>
            <a:r>
              <a:rPr lang="hr-BA" sz="3600" dirty="0"/>
              <a:t>Even when we show examples of advocacy or representation, that still means a mediator (advocate, artist...) is working on reducing the conflict of any negative narratives, a conflict that exists in the reduced sense of belonging or reduced inclusion.</a:t>
            </a:r>
          </a:p>
          <a:p>
            <a:endParaRPr lang="hr-BA" sz="3600" dirty="0"/>
          </a:p>
          <a:p>
            <a:r>
              <a:rPr lang="hr-BA" sz="3600" dirty="0"/>
              <a:t>REMEMBER: Not all conflicts are loud!</a:t>
            </a:r>
          </a:p>
          <a:p>
            <a:endParaRPr lang="hr-BA" sz="3600" dirty="0"/>
          </a:p>
          <a:p>
            <a:r>
              <a:rPr lang="hr-BA" sz="3600" dirty="0"/>
              <a:t>Here are some examples of mediation done well.</a:t>
            </a:r>
          </a:p>
          <a:p>
            <a:endParaRPr lang="hr-BA" sz="3600" dirty="0"/>
          </a:p>
          <a:p>
            <a:endParaRPr lang="en-US" sz="3600" dirty="0"/>
          </a:p>
        </p:txBody>
      </p:sp>
    </p:spTree>
    <p:extLst>
      <p:ext uri="{BB962C8B-B14F-4D97-AF65-F5344CB8AC3E}">
        <p14:creationId xmlns:p14="http://schemas.microsoft.com/office/powerpoint/2010/main" val="10006249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B69E7-A051-4FB7-ABCA-76612985C5FF}"/>
              </a:ext>
            </a:extLst>
          </p:cNvPr>
          <p:cNvSpPr>
            <a:spLocks noGrp="1"/>
          </p:cNvSpPr>
          <p:nvPr>
            <p:ph type="body" sz="quarter" idx="13"/>
          </p:nvPr>
        </p:nvSpPr>
        <p:spPr>
          <a:xfrm>
            <a:off x="814152" y="534360"/>
            <a:ext cx="10563696" cy="1484940"/>
          </a:xfrm>
        </p:spPr>
        <p:txBody>
          <a:bodyPr>
            <a:normAutofit fontScale="92500" lnSpcReduction="10000"/>
          </a:bodyPr>
          <a:lstStyle/>
          <a:p>
            <a:r>
              <a:rPr lang="hr-BA" dirty="0"/>
              <a:t>You have probably seen successful intercultural mediation many times online.</a:t>
            </a:r>
          </a:p>
          <a:p>
            <a:r>
              <a:rPr lang="hr-BA" b="1" dirty="0"/>
              <a:t>Do you know what these are?</a:t>
            </a:r>
            <a:endParaRPr lang="en-US" b="1" dirty="0"/>
          </a:p>
        </p:txBody>
      </p:sp>
      <p:pic>
        <p:nvPicPr>
          <p:cNvPr id="4" name="Picture 3">
            <a:extLst>
              <a:ext uri="{FF2B5EF4-FFF2-40B4-BE49-F238E27FC236}">
                <a16:creationId xmlns:a16="http://schemas.microsoft.com/office/drawing/2014/main" id="{B154E45C-97FA-487B-AE05-8428946EC7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4477" y="2354504"/>
            <a:ext cx="6875592" cy="122632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A162F3F-80A6-41EB-9E5A-BE7A2C7509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0448" y="3355285"/>
            <a:ext cx="7382912" cy="133992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B234237-F02D-41E5-AC08-01AE12ADBAC5}"/>
              </a:ext>
            </a:extLst>
          </p:cNvPr>
          <p:cNvPicPr>
            <a:picLocks noChangeAspect="1"/>
          </p:cNvPicPr>
          <p:nvPr/>
        </p:nvPicPr>
        <p:blipFill>
          <a:blip r:embed="rId4"/>
          <a:stretch>
            <a:fillRect/>
          </a:stretch>
        </p:blipFill>
        <p:spPr>
          <a:xfrm>
            <a:off x="644477" y="4480839"/>
            <a:ext cx="7248525" cy="100012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15C9A8A-564C-408E-9FF0-582B6BD313FB}"/>
              </a:ext>
            </a:extLst>
          </p:cNvPr>
          <p:cNvPicPr>
            <a:picLocks noChangeAspect="1"/>
          </p:cNvPicPr>
          <p:nvPr/>
        </p:nvPicPr>
        <p:blipFill>
          <a:blip r:embed="rId5"/>
          <a:stretch>
            <a:fillRect/>
          </a:stretch>
        </p:blipFill>
        <p:spPr>
          <a:xfrm>
            <a:off x="4470448" y="5266589"/>
            <a:ext cx="7077075" cy="1457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0929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4BDF7-116A-48AD-AD2D-457444068656}"/>
              </a:ext>
            </a:extLst>
          </p:cNvPr>
          <p:cNvSpPr>
            <a:spLocks noGrp="1"/>
          </p:cNvSpPr>
          <p:nvPr>
            <p:ph type="body" sz="quarter" idx="16"/>
          </p:nvPr>
        </p:nvSpPr>
        <p:spPr>
          <a:xfrm>
            <a:off x="742950" y="724192"/>
            <a:ext cx="5133975" cy="4038015"/>
          </a:xfrm>
        </p:spPr>
        <p:txBody>
          <a:bodyPr/>
          <a:lstStyle/>
          <a:p>
            <a:r>
              <a:rPr lang="hr-BA" dirty="0">
                <a:solidFill>
                  <a:srgbClr val="1188A3"/>
                </a:solidFill>
              </a:rPr>
              <a:t>Online groups, on social media, such as Facebook and LinkedIn groups often serve as a source of information, support and orientation for migrants, refugees, expatriates in different countries.</a:t>
            </a:r>
          </a:p>
          <a:p>
            <a:endParaRPr lang="hr-BA" dirty="0"/>
          </a:p>
          <a:p>
            <a:r>
              <a:rPr lang="en-IE" dirty="0">
                <a:solidFill>
                  <a:srgbClr val="28AF95"/>
                </a:solidFill>
              </a:rPr>
              <a:t>They are also important tools to advance </a:t>
            </a:r>
            <a:r>
              <a:rPr lang="hr-BA" dirty="0">
                <a:solidFill>
                  <a:srgbClr val="28AF95"/>
                </a:solidFill>
              </a:rPr>
              <a:t>peer-to-peer mediation.</a:t>
            </a:r>
          </a:p>
          <a:p>
            <a:endParaRPr lang="hr-BA" dirty="0"/>
          </a:p>
          <a:p>
            <a:r>
              <a:rPr lang="hr-BA" dirty="0">
                <a:solidFill>
                  <a:srgbClr val="92D050"/>
                </a:solidFill>
              </a:rPr>
              <a:t>These groups host large numbers of members and have huge popularity and volume of information exchanged daily, which shows the success and relevance of the mediation approach.</a:t>
            </a:r>
            <a:endParaRPr lang="en-US" dirty="0">
              <a:solidFill>
                <a:srgbClr val="92D050"/>
              </a:solidFill>
            </a:endParaRPr>
          </a:p>
        </p:txBody>
      </p:sp>
      <p:pic>
        <p:nvPicPr>
          <p:cNvPr id="5" name="Picture 4" descr="Shape&#10;&#10;Description automatically generated">
            <a:extLst>
              <a:ext uri="{FF2B5EF4-FFF2-40B4-BE49-F238E27FC236}">
                <a16:creationId xmlns:a16="http://schemas.microsoft.com/office/drawing/2014/main" id="{D83A3F40-D523-40DA-9687-38F57EF9D0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471487"/>
            <a:ext cx="5915025" cy="5915025"/>
          </a:xfrm>
          <a:prstGeom prst="rect">
            <a:avLst/>
          </a:prstGeom>
        </p:spPr>
      </p:pic>
    </p:spTree>
    <p:extLst>
      <p:ext uri="{BB962C8B-B14F-4D97-AF65-F5344CB8AC3E}">
        <p14:creationId xmlns:p14="http://schemas.microsoft.com/office/powerpoint/2010/main" val="6075273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hlinkClick r:id="rId2"/>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8"/>
          </p:nvPr>
        </p:nvSpPr>
        <p:spPr>
          <a:xfrm>
            <a:off x="7354592" y="3301813"/>
            <a:ext cx="4667249" cy="1466443"/>
          </a:xfrm>
        </p:spPr>
        <p:txBody>
          <a:bodyPr/>
          <a:lstStyle/>
          <a:p>
            <a:r>
              <a:rPr lang="en-US" b="1" dirty="0"/>
              <a:t>Undocumented </a:t>
            </a:r>
            <a:r>
              <a:rPr lang="bs-Latn-BA" b="1" dirty="0"/>
              <a:t>migrants </a:t>
            </a:r>
            <a:r>
              <a:rPr lang="en-US" b="1" dirty="0"/>
              <a:t>and asylum seekers can </a:t>
            </a:r>
            <a:r>
              <a:rPr lang="hr-BA" b="1" dirty="0"/>
              <a:t>now </a:t>
            </a:r>
            <a:r>
              <a:rPr lang="en-US" b="1" dirty="0"/>
              <a:t>regularise status via 'once-in-a-generation' scheme</a:t>
            </a:r>
          </a:p>
          <a:p>
            <a:endParaRPr lang="en-US" dirty="0"/>
          </a:p>
        </p:txBody>
      </p:sp>
      <p:sp>
        <p:nvSpPr>
          <p:cNvPr id="4" name="Text Placeholder 3"/>
          <p:cNvSpPr>
            <a:spLocks noGrp="1"/>
          </p:cNvSpPr>
          <p:nvPr>
            <p:ph type="body" sz="quarter" idx="16"/>
          </p:nvPr>
        </p:nvSpPr>
        <p:spPr>
          <a:xfrm>
            <a:off x="464195" y="444299"/>
            <a:ext cx="10184755" cy="582221"/>
          </a:xfrm>
        </p:spPr>
        <p:txBody>
          <a:bodyPr>
            <a:normAutofit lnSpcReduction="10000"/>
          </a:bodyPr>
          <a:lstStyle/>
          <a:p>
            <a:r>
              <a:rPr lang="hr-BA" dirty="0"/>
              <a:t>Another mediation success </a:t>
            </a:r>
            <a:r>
              <a:rPr lang="hr-BA" dirty="0">
                <a:hlinkClick r:id="rId2"/>
              </a:rPr>
              <a:t>example from Ireland</a:t>
            </a:r>
            <a:endParaRPr lang="en-US" dirty="0"/>
          </a:p>
        </p:txBody>
      </p:sp>
    </p:spTree>
    <p:extLst>
      <p:ext uri="{BB962C8B-B14F-4D97-AF65-F5344CB8AC3E}">
        <p14:creationId xmlns:p14="http://schemas.microsoft.com/office/powerpoint/2010/main" val="3613555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D8E107-340E-45C4-B813-08B93C92CE1D}"/>
              </a:ext>
            </a:extLst>
          </p:cNvPr>
          <p:cNvSpPr>
            <a:spLocks noGrp="1"/>
          </p:cNvSpPr>
          <p:nvPr>
            <p:ph type="body" sz="quarter" idx="18"/>
          </p:nvPr>
        </p:nvSpPr>
        <p:spPr>
          <a:xfrm>
            <a:off x="734714" y="1654174"/>
            <a:ext cx="10808102" cy="3867704"/>
          </a:xfrm>
        </p:spPr>
        <p:txBody>
          <a:bodyPr>
            <a:normAutofit lnSpcReduction="10000"/>
          </a:bodyPr>
          <a:lstStyle/>
          <a:p>
            <a:pPr marL="342900" indent="-342900">
              <a:buFont typeface="Arial" panose="020B0604020202020204" pitchFamily="34" charset="0"/>
              <a:buChar char="•"/>
            </a:pPr>
            <a:r>
              <a:rPr lang="en-US" dirty="0"/>
              <a:t>Direct Provision</a:t>
            </a:r>
            <a:r>
              <a:rPr lang="hr-BA" dirty="0"/>
              <a:t> in Ireland</a:t>
            </a:r>
            <a:r>
              <a:rPr lang="en-US" dirty="0"/>
              <a:t> is a means of meeting the basic needs of food and shelter for asylum seekers directly while their claims for refugee status are being processed rather than through full cash payments</a:t>
            </a:r>
            <a:endParaRPr lang="hr-BA" dirty="0"/>
          </a:p>
          <a:p>
            <a:pPr marL="342900" indent="-342900">
              <a:buFont typeface="Arial" panose="020B0604020202020204" pitchFamily="34" charset="0"/>
              <a:buChar char="•"/>
            </a:pPr>
            <a:r>
              <a:rPr lang="hr-BA" dirty="0"/>
              <a:t>However, people often felt stuck within the system and their status has been unresolved for years, leaving them unqualified for work, housing, etc.</a:t>
            </a:r>
            <a:endParaRPr lang="bs-Latn-BA" dirty="0"/>
          </a:p>
          <a:p>
            <a:pPr marL="342900" indent="-342900">
              <a:buFont typeface="Arial" panose="020B0604020202020204" pitchFamily="34" charset="0"/>
              <a:buChar char="•"/>
            </a:pPr>
            <a:r>
              <a:rPr lang="en-US" dirty="0"/>
              <a:t>Up to 17,000 undocumented people may be eligible, including 3,000 children</a:t>
            </a:r>
            <a:endParaRPr lang="bs-Latn-BA" dirty="0"/>
          </a:p>
          <a:p>
            <a:pPr marL="342900" indent="-342900">
              <a:buFont typeface="Arial" panose="020B0604020202020204" pitchFamily="34" charset="0"/>
              <a:buChar char="•"/>
            </a:pPr>
            <a:r>
              <a:rPr lang="hr-BA" dirty="0"/>
              <a:t>Now, as a result of advocacy (mediation) efforts, t</a:t>
            </a:r>
            <a:r>
              <a:rPr lang="en-US" dirty="0"/>
              <a:t>he regularisation scheme</a:t>
            </a:r>
            <a:r>
              <a:rPr lang="bs-Latn-BA" dirty="0"/>
              <a:t> </a:t>
            </a:r>
            <a:r>
              <a:rPr lang="en-US" dirty="0"/>
              <a:t>will bring certainty and peace of mind to the thousands of people</a:t>
            </a:r>
            <a:endParaRPr lang="bs-Latn-BA" dirty="0"/>
          </a:p>
          <a:p>
            <a:pPr marL="342900" indent="-342900">
              <a:buFont typeface="Arial" panose="020B0604020202020204" pitchFamily="34" charset="0"/>
              <a:buChar char="•"/>
            </a:pPr>
            <a:r>
              <a:rPr lang="bs-Latn-BA" dirty="0"/>
              <a:t>Inviting </a:t>
            </a:r>
            <a:r>
              <a:rPr lang="en-US" dirty="0"/>
              <a:t>asylum seekers to apply would help address “</a:t>
            </a:r>
            <a:r>
              <a:rPr lang="en-US" b="1" dirty="0">
                <a:solidFill>
                  <a:srgbClr val="92D050"/>
                </a:solidFill>
              </a:rPr>
              <a:t>legacy asylum cases</a:t>
            </a:r>
            <a:r>
              <a:rPr lang="en-US" dirty="0"/>
              <a:t>” and ensure the new asylum accommodation system to replace direct provision will be fully operational by 2024</a:t>
            </a:r>
            <a:endParaRPr lang="bs-Latn-BA" dirty="0"/>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937F7FCD-82E1-4A74-A63B-6C2063311E1D}"/>
              </a:ext>
            </a:extLst>
          </p:cNvPr>
          <p:cNvSpPr>
            <a:spLocks noGrp="1"/>
          </p:cNvSpPr>
          <p:nvPr>
            <p:ph type="body" sz="quarter" idx="16"/>
          </p:nvPr>
        </p:nvSpPr>
        <p:spPr/>
        <p:txBody>
          <a:bodyPr>
            <a:normAutofit fontScale="85000" lnSpcReduction="10000"/>
          </a:bodyPr>
          <a:lstStyle/>
          <a:p>
            <a:r>
              <a:rPr lang="hr-BA"/>
              <a:t>As a result of advocacy, the policy makers made positive changes</a:t>
            </a:r>
            <a:endParaRPr lang="en-US"/>
          </a:p>
        </p:txBody>
      </p:sp>
    </p:spTree>
    <p:extLst>
      <p:ext uri="{BB962C8B-B14F-4D97-AF65-F5344CB8AC3E}">
        <p14:creationId xmlns:p14="http://schemas.microsoft.com/office/powerpoint/2010/main" val="12476084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quarter" idx="16"/>
          </p:nvPr>
        </p:nvSpPr>
        <p:spPr>
          <a:xfrm>
            <a:off x="747201" y="395208"/>
            <a:ext cx="5754338" cy="992464"/>
          </a:xfrm>
        </p:spPr>
        <p:txBody>
          <a:bodyPr>
            <a:normAutofit fontScale="92500" lnSpcReduction="20000"/>
          </a:bodyPr>
          <a:lstStyle/>
          <a:p>
            <a:r>
              <a:rPr lang="hr-BA" dirty="0"/>
              <a:t>Ireland direct provision</a:t>
            </a:r>
            <a:endParaRPr lang="en-US" dirty="0"/>
          </a:p>
          <a:p>
            <a:r>
              <a:rPr lang="bs-Latn-BA" b="1" dirty="0"/>
              <a:t>- Let‘s Match Mums</a:t>
            </a:r>
            <a:endParaRPr lang="en-US" b="1" dirty="0"/>
          </a:p>
        </p:txBody>
      </p:sp>
      <p:sp>
        <p:nvSpPr>
          <p:cNvPr id="6" name="Rectangle 5"/>
          <p:cNvSpPr/>
          <p:nvPr/>
        </p:nvSpPr>
        <p:spPr>
          <a:xfrm>
            <a:off x="576370" y="1780614"/>
            <a:ext cx="6096000" cy="1323439"/>
          </a:xfrm>
          <a:prstGeom prst="rect">
            <a:avLst/>
          </a:prstGeom>
        </p:spPr>
        <p:txBody>
          <a:bodyPr>
            <a:spAutoFit/>
          </a:bodyPr>
          <a:lstStyle/>
          <a:p>
            <a:r>
              <a:rPr lang="bs-Latn-BA" sz="2000" i="1" dirty="0">
                <a:solidFill>
                  <a:schemeClr val="bg1"/>
                </a:solidFill>
              </a:rPr>
              <a:t>Let‘s Match Mums </a:t>
            </a:r>
            <a:r>
              <a:rPr lang="en-US" sz="2000" dirty="0">
                <a:solidFill>
                  <a:schemeClr val="bg1"/>
                </a:solidFill>
              </a:rPr>
              <a:t>match</a:t>
            </a:r>
            <a:r>
              <a:rPr lang="bs-Latn-BA" sz="2000" dirty="0">
                <a:solidFill>
                  <a:schemeClr val="bg1"/>
                </a:solidFill>
              </a:rPr>
              <a:t>es</a:t>
            </a:r>
            <a:r>
              <a:rPr lang="en-US" sz="2000" dirty="0">
                <a:solidFill>
                  <a:schemeClr val="bg1"/>
                </a:solidFill>
              </a:rPr>
              <a:t> mothers in Direct Provision (DP) centres to mothers outside of DP who would like to donate some clothes, toys, nappies and other baby equipment</a:t>
            </a:r>
            <a:r>
              <a:rPr lang="bs-Latn-BA" sz="2000" dirty="0">
                <a:solidFill>
                  <a:schemeClr val="bg1"/>
                </a:solidFill>
              </a:rPr>
              <a:t>.</a:t>
            </a:r>
            <a:endParaRPr lang="en-US" sz="2000" dirty="0">
              <a:solidFill>
                <a:schemeClr val="bg1"/>
              </a:solidFill>
            </a:endParaRPr>
          </a:p>
        </p:txBody>
      </p:sp>
      <p:sp>
        <p:nvSpPr>
          <p:cNvPr id="7" name="Rectangle 6"/>
          <p:cNvSpPr/>
          <p:nvPr/>
        </p:nvSpPr>
        <p:spPr>
          <a:xfrm>
            <a:off x="405539" y="3496995"/>
            <a:ext cx="6096000" cy="2308324"/>
          </a:xfrm>
          <a:prstGeom prst="rect">
            <a:avLst/>
          </a:prstGeom>
        </p:spPr>
        <p:txBody>
          <a:bodyPr>
            <a:spAutoFit/>
          </a:bodyPr>
          <a:lstStyle/>
          <a:p>
            <a:r>
              <a:rPr lang="en-US" sz="2400" dirty="0">
                <a:solidFill>
                  <a:srgbClr val="92D050"/>
                </a:solidFill>
              </a:rPr>
              <a:t>With </a:t>
            </a:r>
            <a:r>
              <a:rPr lang="en-US" sz="2400" i="1" dirty="0">
                <a:solidFill>
                  <a:srgbClr val="92D050"/>
                </a:solidFill>
              </a:rPr>
              <a:t>Let’s Match Mums</a:t>
            </a:r>
            <a:r>
              <a:rPr lang="en-US" sz="2400" dirty="0">
                <a:solidFill>
                  <a:srgbClr val="92D050"/>
                </a:solidFill>
              </a:rPr>
              <a:t>, </a:t>
            </a:r>
            <a:r>
              <a:rPr lang="bs-Latn-BA" sz="2400" dirty="0">
                <a:solidFill>
                  <a:srgbClr val="92D050"/>
                </a:solidFill>
              </a:rPr>
              <a:t>the hope is </a:t>
            </a:r>
            <a:r>
              <a:rPr lang="en-US" sz="2400" dirty="0">
                <a:solidFill>
                  <a:srgbClr val="92D050"/>
                </a:solidFill>
              </a:rPr>
              <a:t>to help promote sustainability as well as catering to the needs of asylum seeker mothers who need our help.</a:t>
            </a:r>
            <a:endParaRPr lang="hr-BA" sz="2400" dirty="0">
              <a:solidFill>
                <a:srgbClr val="92D050"/>
              </a:solidFill>
            </a:endParaRPr>
          </a:p>
          <a:p>
            <a:endParaRPr lang="hr-BA" sz="2400" dirty="0">
              <a:solidFill>
                <a:srgbClr val="92D050"/>
              </a:solidFill>
            </a:endParaRPr>
          </a:p>
          <a:p>
            <a:r>
              <a:rPr lang="hr-BA" sz="2400" dirty="0">
                <a:solidFill>
                  <a:srgbClr val="92D050"/>
                </a:solidFill>
              </a:rPr>
              <a:t>This way mums act as peer-to-peer mediators.</a:t>
            </a:r>
            <a:r>
              <a:rPr lang="en-US" sz="2400" dirty="0">
                <a:solidFill>
                  <a:srgbClr val="92D050"/>
                </a:solidFill>
              </a:rPr>
              <a:t> </a:t>
            </a:r>
          </a:p>
        </p:txBody>
      </p:sp>
      <p:sp>
        <p:nvSpPr>
          <p:cNvPr id="9" name="Rectangle 8"/>
          <p:cNvSpPr/>
          <p:nvPr/>
        </p:nvSpPr>
        <p:spPr>
          <a:xfrm>
            <a:off x="6501539" y="5801532"/>
            <a:ext cx="6096000" cy="923330"/>
          </a:xfrm>
          <a:prstGeom prst="rect">
            <a:avLst/>
          </a:prstGeom>
        </p:spPr>
        <p:txBody>
          <a:bodyPr>
            <a:spAutoFit/>
          </a:bodyPr>
          <a:lstStyle/>
          <a:p>
            <a:r>
              <a:rPr lang="bs-Latn-BA" dirty="0">
                <a:solidFill>
                  <a:srgbClr val="7F7F7F"/>
                </a:solidFill>
              </a:rPr>
              <a:t>For more information, read the article :</a:t>
            </a:r>
          </a:p>
          <a:p>
            <a:r>
              <a:rPr lang="en-US" dirty="0">
                <a:solidFill>
                  <a:schemeClr val="accent1"/>
                </a:solidFill>
                <a:hlinkClick r:id="rId3"/>
              </a:rPr>
              <a:t>https://www.letshelpdirectprovision.com/initiatives/lets-match-mums</a:t>
            </a:r>
            <a:endParaRPr lang="en-US" dirty="0">
              <a:solidFill>
                <a:schemeClr val="accent1"/>
              </a:solidFill>
            </a:endParaRPr>
          </a:p>
        </p:txBody>
      </p:sp>
    </p:spTree>
    <p:extLst>
      <p:ext uri="{BB962C8B-B14F-4D97-AF65-F5344CB8AC3E}">
        <p14:creationId xmlns:p14="http://schemas.microsoft.com/office/powerpoint/2010/main" val="14577141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541848" y="539122"/>
            <a:ext cx="5413375" cy="2278089"/>
          </a:xfrm>
        </p:spPr>
        <p:txBody>
          <a:bodyPr>
            <a:normAutofit/>
          </a:bodyPr>
          <a:lstStyle/>
          <a:p>
            <a:r>
              <a:rPr lang="en-US" b="1"/>
              <a:t>Cultural Mediators </a:t>
            </a:r>
            <a:endParaRPr lang="hr-BA" b="1"/>
          </a:p>
          <a:p>
            <a:endParaRPr lang="hr-BA" sz="2800" b="1"/>
          </a:p>
          <a:p>
            <a:endParaRPr lang="hr-BA" sz="2800" b="1"/>
          </a:p>
          <a:p>
            <a:r>
              <a:rPr lang="en-US" sz="2800" b="1"/>
              <a:t> Danish Refugee Council</a:t>
            </a:r>
          </a:p>
          <a:p>
            <a:endParaRPr lang="en-US" sz="2800"/>
          </a:p>
          <a:p>
            <a:endParaRPr lang="en-US" sz="2800"/>
          </a:p>
        </p:txBody>
      </p:sp>
      <p:sp>
        <p:nvSpPr>
          <p:cNvPr id="7" name="TextBox 6">
            <a:extLst>
              <a:ext uri="{FF2B5EF4-FFF2-40B4-BE49-F238E27FC236}">
                <a16:creationId xmlns:a16="http://schemas.microsoft.com/office/drawing/2014/main" id="{7F3BA149-81CC-4DA3-AAD1-35601BADDC1F}"/>
              </a:ext>
            </a:extLst>
          </p:cNvPr>
          <p:cNvSpPr txBox="1"/>
          <p:nvPr/>
        </p:nvSpPr>
        <p:spPr>
          <a:xfrm>
            <a:off x="5905807" y="6332972"/>
            <a:ext cx="6097554" cy="276999"/>
          </a:xfrm>
          <a:prstGeom prst="rect">
            <a:avLst/>
          </a:prstGeom>
          <a:noFill/>
        </p:spPr>
        <p:txBody>
          <a:bodyPr wrap="square">
            <a:spAutoFit/>
          </a:bodyPr>
          <a:lstStyle/>
          <a:p>
            <a:r>
              <a:rPr lang="hr-BA" sz="1200">
                <a:solidFill>
                  <a:schemeClr val="bg2">
                    <a:lumMod val="50000"/>
                  </a:schemeClr>
                </a:solidFill>
              </a:rPr>
              <a:t>SOURCE: Danish Refugee Council</a:t>
            </a:r>
            <a:endParaRPr lang="en-US" sz="1200">
              <a:solidFill>
                <a:schemeClr val="bg2">
                  <a:lumMod val="50000"/>
                </a:schemeClr>
              </a:solidFill>
            </a:endParaRPr>
          </a:p>
        </p:txBody>
      </p:sp>
      <p:sp>
        <p:nvSpPr>
          <p:cNvPr id="10" name="Rectangle 9"/>
          <p:cNvSpPr/>
          <p:nvPr/>
        </p:nvSpPr>
        <p:spPr>
          <a:xfrm>
            <a:off x="747201" y="3425441"/>
            <a:ext cx="5002670" cy="2754600"/>
          </a:xfrm>
          <a:prstGeom prst="rect">
            <a:avLst/>
          </a:prstGeom>
        </p:spPr>
        <p:txBody>
          <a:bodyPr wrap="square">
            <a:spAutoFit/>
          </a:bodyPr>
          <a:lstStyle/>
          <a:p>
            <a:pPr>
              <a:spcAft>
                <a:spcPts val="600"/>
              </a:spcAft>
            </a:pPr>
            <a:r>
              <a:rPr lang="en-US" sz="2400" dirty="0">
                <a:solidFill>
                  <a:srgbClr val="7F7F7F"/>
                </a:solidFill>
                <a:ea typeface="Calibri" panose="020F0502020204030204" pitchFamily="34" charset="0"/>
                <a:cs typeface="Arial" panose="020B0604020202020204" pitchFamily="34" charset="0"/>
              </a:rPr>
              <a:t>Cultural Mediators from Danish Refugee Council in Greece help refugees/asylum seekers t</a:t>
            </a:r>
            <a:r>
              <a:rPr lang="hr-BA" sz="2400" dirty="0">
                <a:solidFill>
                  <a:srgbClr val="7F7F7F"/>
                </a:solidFill>
                <a:ea typeface="Calibri" panose="020F0502020204030204" pitchFamily="34" charset="0"/>
                <a:cs typeface="Arial" panose="020B0604020202020204" pitchFamily="34" charset="0"/>
              </a:rPr>
              <a:t>o</a:t>
            </a:r>
            <a:r>
              <a:rPr lang="en-US" sz="2400" dirty="0">
                <a:solidFill>
                  <a:srgbClr val="7F7F7F"/>
                </a:solidFill>
                <a:ea typeface="Calibri" panose="020F0502020204030204" pitchFamily="34" charset="0"/>
                <a:cs typeface="Arial" panose="020B0604020202020204" pitchFamily="34" charset="0"/>
              </a:rPr>
              <a:t> communicate with the locals, learn their rights and familiarise themselves with the procedures.</a:t>
            </a:r>
          </a:p>
          <a:p>
            <a:pPr>
              <a:spcAft>
                <a:spcPts val="600"/>
              </a:spcAft>
            </a:pPr>
            <a:endParaRPr lang="bs-Latn-BA" sz="2400" dirty="0">
              <a:solidFill>
                <a:srgbClr val="7F7F7F"/>
              </a:solidFill>
              <a:ea typeface="Calibri" panose="020F0502020204030204" pitchFamily="34" charset="0"/>
              <a:cs typeface="Arial" panose="020B0604020202020204" pitchFamily="34" charset="0"/>
            </a:endParaRPr>
          </a:p>
        </p:txBody>
      </p:sp>
      <p:pic>
        <p:nvPicPr>
          <p:cNvPr id="8" name="Online Media 7" title="Cultural Mediators - Danish Refugee Council">
            <a:hlinkClick r:id="" action="ppaction://media"/>
            <a:extLst>
              <a:ext uri="{FF2B5EF4-FFF2-40B4-BE49-F238E27FC236}">
                <a16:creationId xmlns:a16="http://schemas.microsoft.com/office/drawing/2014/main" id="{0CC6F813-4C90-4D1A-A8ED-E3736D75FE1D}"/>
              </a:ext>
            </a:extLst>
          </p:cNvPr>
          <p:cNvPicPr>
            <a:picLocks noRot="1" noChangeAspect="1"/>
          </p:cNvPicPr>
          <p:nvPr>
            <a:videoFile r:link="rId1"/>
          </p:nvPr>
        </p:nvPicPr>
        <p:blipFill>
          <a:blip r:embed="rId3"/>
          <a:stretch>
            <a:fillRect/>
          </a:stretch>
        </p:blipFill>
        <p:spPr>
          <a:xfrm>
            <a:off x="7153556" y="1495261"/>
            <a:ext cx="5038444" cy="3351546"/>
          </a:xfrm>
          <a:prstGeom prst="rect">
            <a:avLst/>
          </a:prstGeom>
        </p:spPr>
      </p:pic>
      <p:sp>
        <p:nvSpPr>
          <p:cNvPr id="9" name="TextBox 8">
            <a:extLst>
              <a:ext uri="{FF2B5EF4-FFF2-40B4-BE49-F238E27FC236}">
                <a16:creationId xmlns:a16="http://schemas.microsoft.com/office/drawing/2014/main" id="{6350A773-EEE0-479E-A85D-61DEE6CD1DCA}"/>
              </a:ext>
            </a:extLst>
          </p:cNvPr>
          <p:cNvSpPr txBox="1"/>
          <p:nvPr/>
        </p:nvSpPr>
        <p:spPr>
          <a:xfrm>
            <a:off x="2045779" y="1264428"/>
            <a:ext cx="3209276" cy="461665"/>
          </a:xfrm>
          <a:prstGeom prst="rect">
            <a:avLst/>
          </a:prstGeom>
          <a:noFill/>
        </p:spPr>
        <p:txBody>
          <a:bodyPr wrap="none" rtlCol="0">
            <a:spAutoFit/>
          </a:bodyPr>
          <a:lstStyle/>
          <a:p>
            <a:r>
              <a:rPr lang="hr-BA" sz="2400" b="1" i="1">
                <a:solidFill>
                  <a:srgbClr val="92D050"/>
                </a:solidFill>
              </a:rPr>
              <a:t>Click to watch the video</a:t>
            </a:r>
            <a:endParaRPr lang="en-US" sz="2400" b="1" i="1">
              <a:solidFill>
                <a:srgbClr val="92D050"/>
              </a:solidFill>
            </a:endParaRPr>
          </a:p>
        </p:txBody>
      </p:sp>
      <p:pic>
        <p:nvPicPr>
          <p:cNvPr id="12" name="Graphic 11" descr="Line arrow: Slight curve outline">
            <a:extLst>
              <a:ext uri="{FF2B5EF4-FFF2-40B4-BE49-F238E27FC236}">
                <a16:creationId xmlns:a16="http://schemas.microsoft.com/office/drawing/2014/main" id="{704DFFE0-ECC2-4E4F-92FC-2F834223441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flipH="1" flipV="1">
            <a:off x="5193573" y="1264428"/>
            <a:ext cx="1424468" cy="1424468"/>
          </a:xfrm>
          <a:prstGeom prst="rect">
            <a:avLst/>
          </a:prstGeom>
        </p:spPr>
      </p:pic>
    </p:spTree>
    <p:extLst>
      <p:ext uri="{BB962C8B-B14F-4D97-AF65-F5344CB8AC3E}">
        <p14:creationId xmlns:p14="http://schemas.microsoft.com/office/powerpoint/2010/main" val="387672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53175" y="1601534"/>
            <a:ext cx="5404872" cy="4493975"/>
          </a:xfrm>
        </p:spPr>
        <p:txBody>
          <a:bodyPr>
            <a:normAutofit/>
          </a:bodyPr>
          <a:lstStyle/>
          <a:p>
            <a:pPr algn="l"/>
            <a:r>
              <a:rPr lang="en-IE" sz="2400" i="0" dirty="0"/>
              <a:t>The triggers for migration may be personal and/or professional factors including: </a:t>
            </a:r>
          </a:p>
          <a:p>
            <a:pPr marL="457200" indent="-457200" algn="l">
              <a:buFont typeface="Arial" panose="020B0604020202020204" pitchFamily="34" charset="0"/>
              <a:buChar char="•"/>
            </a:pPr>
            <a:r>
              <a:rPr lang="en-IE" sz="2400" i="0" dirty="0"/>
              <a:t>a desire to work or study in a different country</a:t>
            </a:r>
          </a:p>
          <a:p>
            <a:pPr marL="457200" indent="-457200" algn="l">
              <a:buFont typeface="Arial" panose="020B0604020202020204" pitchFamily="34" charset="0"/>
              <a:buChar char="•"/>
            </a:pPr>
            <a:r>
              <a:rPr lang="en-IE" sz="2400" i="0" dirty="0"/>
              <a:t>a need to move away from dangerous or challenging environments</a:t>
            </a:r>
          </a:p>
          <a:p>
            <a:pPr marL="457200" indent="-457200" algn="l">
              <a:buFont typeface="Arial" panose="020B0604020202020204" pitchFamily="34" charset="0"/>
              <a:buChar char="•"/>
            </a:pPr>
            <a:r>
              <a:rPr lang="en-IE" sz="2400" i="0" dirty="0"/>
              <a:t>an economic necessity to find employment</a:t>
            </a:r>
          </a:p>
          <a:p>
            <a:pPr algn="l"/>
            <a:endParaRPr lang="en-US" sz="2400" dirty="0"/>
          </a:p>
        </p:txBody>
      </p:sp>
      <p:pic>
        <p:nvPicPr>
          <p:cNvPr id="7" name="Picture Placeholder 6"/>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2"/>
          <p:cNvSpPr>
            <a:spLocks noGrp="1"/>
          </p:cNvSpPr>
          <p:nvPr>
            <p:ph type="body" sz="quarter" idx="13"/>
          </p:nvPr>
        </p:nvSpPr>
        <p:spPr>
          <a:xfrm>
            <a:off x="6799649" y="650928"/>
            <a:ext cx="4958399" cy="653021"/>
          </a:xfrm>
        </p:spPr>
        <p:txBody>
          <a:bodyPr>
            <a:normAutofit/>
          </a:bodyPr>
          <a:lstStyle/>
          <a:p>
            <a:pPr algn="l"/>
            <a:r>
              <a:rPr lang="bs-Latn-BA" sz="3200" i="0" dirty="0"/>
              <a:t>Understanding</a:t>
            </a:r>
            <a:r>
              <a:rPr lang="bs-Latn-BA" sz="3200" b="1" dirty="0"/>
              <a:t> </a:t>
            </a:r>
            <a:r>
              <a:rPr lang="bs-Latn-BA" sz="3200" i="0" dirty="0"/>
              <a:t>Migration</a:t>
            </a:r>
            <a:endParaRPr lang="en-US" i="0" dirty="0"/>
          </a:p>
        </p:txBody>
      </p:sp>
    </p:spTree>
    <p:extLst>
      <p:ext uri="{BB962C8B-B14F-4D97-AF65-F5344CB8AC3E}">
        <p14:creationId xmlns:p14="http://schemas.microsoft.com/office/powerpoint/2010/main" val="31409904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4E9B6-5796-4D29-B70F-383D5ACCC6C7}"/>
              </a:ext>
            </a:extLst>
          </p:cNvPr>
          <p:cNvSpPr>
            <a:spLocks noGrp="1"/>
          </p:cNvSpPr>
          <p:nvPr>
            <p:ph type="body" sz="quarter" idx="18"/>
          </p:nvPr>
        </p:nvSpPr>
        <p:spPr>
          <a:xfrm>
            <a:off x="734714" y="1757010"/>
            <a:ext cx="10371436" cy="3996090"/>
          </a:xfrm>
          <a:ln w="85725">
            <a:gradFill>
              <a:gsLst>
                <a:gs pos="0">
                  <a:srgbClr val="92D050"/>
                </a:gs>
                <a:gs pos="74000">
                  <a:srgbClr val="1188A3"/>
                </a:gs>
                <a:gs pos="83000">
                  <a:srgbClr val="92D050"/>
                </a:gs>
                <a:gs pos="100000">
                  <a:srgbClr val="28AF95"/>
                </a:gs>
              </a:gsLst>
              <a:lin ang="5400000" scaled="1"/>
            </a:gradFill>
          </a:ln>
        </p:spPr>
        <p:txBody>
          <a:bodyPr>
            <a:normAutofit/>
          </a:bodyPr>
          <a:lstStyle/>
          <a:p>
            <a:pPr marL="342900" indent="-342900">
              <a:lnSpc>
                <a:spcPct val="100000"/>
              </a:lnSpc>
              <a:spcAft>
                <a:spcPts val="600"/>
              </a:spcAft>
              <a:buFont typeface="Wingdings" panose="05000000000000000000" pitchFamily="2" charset="2"/>
              <a:buChar char="ü"/>
            </a:pPr>
            <a:r>
              <a:rPr lang="en-US" dirty="0">
                <a:effectLst/>
                <a:ea typeface="Calibri" panose="020F0502020204030204" pitchFamily="34" charset="0"/>
                <a:cs typeface="Arial" panose="020B0604020202020204" pitchFamily="34" charset="0"/>
              </a:rPr>
              <a:t>The mediators helped refugees/asylum seekers to communicate with the locals with translation and interpretation in their everyday life. </a:t>
            </a:r>
          </a:p>
          <a:p>
            <a:pPr marL="342900" indent="-342900">
              <a:lnSpc>
                <a:spcPct val="100000"/>
              </a:lnSpc>
              <a:spcAft>
                <a:spcPts val="600"/>
              </a:spcAft>
              <a:buFont typeface="Wingdings" panose="05000000000000000000" pitchFamily="2" charset="2"/>
              <a:buChar char="ü"/>
            </a:pPr>
            <a:r>
              <a:rPr lang="en-US" dirty="0">
                <a:effectLst/>
                <a:ea typeface="Calibri" panose="020F0502020204030204" pitchFamily="34" charset="0"/>
                <a:cs typeface="Arial" panose="020B0604020202020204" pitchFamily="34" charset="0"/>
              </a:rPr>
              <a:t>They taught them the procedures so they can do these procedures alone in the future.</a:t>
            </a:r>
          </a:p>
          <a:p>
            <a:pPr marL="342900" indent="-342900">
              <a:lnSpc>
                <a:spcPct val="100000"/>
              </a:lnSpc>
              <a:spcAft>
                <a:spcPts val="600"/>
              </a:spcAft>
              <a:buFont typeface="Wingdings" panose="05000000000000000000" pitchFamily="2" charset="2"/>
              <a:buChar char="ü"/>
            </a:pPr>
            <a:r>
              <a:rPr lang="en-US" dirty="0">
                <a:effectLst/>
                <a:ea typeface="Calibri" panose="020F0502020204030204" pitchFamily="34" charset="0"/>
                <a:cs typeface="Arial" panose="020B0604020202020204" pitchFamily="34" charset="0"/>
              </a:rPr>
              <a:t>They became a bridge between locals and refugees/asylum seekers and filled the cultural gap. </a:t>
            </a:r>
          </a:p>
          <a:p>
            <a:pPr marL="342900" indent="-342900">
              <a:lnSpc>
                <a:spcPct val="100000"/>
              </a:lnSpc>
              <a:spcAft>
                <a:spcPts val="600"/>
              </a:spcAft>
              <a:buFont typeface="Wingdings" panose="05000000000000000000" pitchFamily="2" charset="2"/>
              <a:buChar char="ü"/>
            </a:pPr>
            <a:r>
              <a:rPr lang="en-US" dirty="0">
                <a:effectLst/>
                <a:ea typeface="Calibri" panose="020F0502020204030204" pitchFamily="34" charset="0"/>
                <a:cs typeface="Arial" panose="020B0604020202020204" pitchFamily="34" charset="0"/>
              </a:rPr>
              <a:t>Both locals and refugees/asylum seekers benefited from the cultural mediation services. </a:t>
            </a:r>
          </a:p>
          <a:p>
            <a:endParaRPr lang="en-US" sz="2800" dirty="0"/>
          </a:p>
        </p:txBody>
      </p:sp>
      <p:sp>
        <p:nvSpPr>
          <p:cNvPr id="3" name="Text Placeholder 2">
            <a:extLst>
              <a:ext uri="{FF2B5EF4-FFF2-40B4-BE49-F238E27FC236}">
                <a16:creationId xmlns:a16="http://schemas.microsoft.com/office/drawing/2014/main" id="{D50E93AF-93EE-4EC4-B04F-05BA2E4B65FB}"/>
              </a:ext>
            </a:extLst>
          </p:cNvPr>
          <p:cNvSpPr>
            <a:spLocks noGrp="1"/>
          </p:cNvSpPr>
          <p:nvPr>
            <p:ph type="body" sz="quarter" idx="16"/>
          </p:nvPr>
        </p:nvSpPr>
        <p:spPr/>
        <p:txBody>
          <a:bodyPr>
            <a:normAutofit lnSpcReduction="10000"/>
          </a:bodyPr>
          <a:lstStyle/>
          <a:p>
            <a:r>
              <a:rPr lang="en-US"/>
              <a:t>How it was done</a:t>
            </a:r>
          </a:p>
          <a:p>
            <a:endParaRPr lang="en-US"/>
          </a:p>
        </p:txBody>
      </p:sp>
    </p:spTree>
    <p:extLst>
      <p:ext uri="{BB962C8B-B14F-4D97-AF65-F5344CB8AC3E}">
        <p14:creationId xmlns:p14="http://schemas.microsoft.com/office/powerpoint/2010/main" val="37235628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9698D3-76A4-FC47-AAC1-605EEE4E047F}"/>
              </a:ext>
            </a:extLst>
          </p:cNvPr>
          <p:cNvSpPr>
            <a:spLocks noGrp="1"/>
          </p:cNvSpPr>
          <p:nvPr>
            <p:ph type="body" sz="quarter" idx="13"/>
          </p:nvPr>
        </p:nvSpPr>
        <p:spPr>
          <a:xfrm>
            <a:off x="1107680" y="1951015"/>
            <a:ext cx="9976640" cy="3584622"/>
          </a:xfrm>
        </p:spPr>
        <p:txBody>
          <a:bodyPr>
            <a:normAutofit/>
          </a:bodyPr>
          <a:lstStyle/>
          <a:p>
            <a:r>
              <a:rPr lang="hr-BA" i="0" dirty="0"/>
              <a:t>Mediation done right has deep impacts on the life of individuals and the cohesion of the community!</a:t>
            </a:r>
            <a:r>
              <a:rPr lang="en-US" i="0" dirty="0"/>
              <a:t>  </a:t>
            </a:r>
          </a:p>
        </p:txBody>
      </p:sp>
      <p:pic>
        <p:nvPicPr>
          <p:cNvPr id="10" name="Graphic 9" descr="Comment Important outline">
            <a:extLst>
              <a:ext uri="{FF2B5EF4-FFF2-40B4-BE49-F238E27FC236}">
                <a16:creationId xmlns:a16="http://schemas.microsoft.com/office/drawing/2014/main" id="{A61B54F6-A115-4660-9DF1-5197F0A5333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62500" y="923925"/>
            <a:ext cx="2190750" cy="2190750"/>
          </a:xfrm>
          <a:prstGeom prst="rect">
            <a:avLst/>
          </a:prstGeom>
        </p:spPr>
      </p:pic>
    </p:spTree>
    <p:extLst>
      <p:ext uri="{BB962C8B-B14F-4D97-AF65-F5344CB8AC3E}">
        <p14:creationId xmlns:p14="http://schemas.microsoft.com/office/powerpoint/2010/main" val="6090919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9698D3-76A4-FC47-AAC1-605EEE4E047F}"/>
              </a:ext>
            </a:extLst>
          </p:cNvPr>
          <p:cNvSpPr>
            <a:spLocks noGrp="1"/>
          </p:cNvSpPr>
          <p:nvPr>
            <p:ph type="body" sz="quarter" idx="13"/>
          </p:nvPr>
        </p:nvSpPr>
        <p:spPr>
          <a:xfrm>
            <a:off x="6797873" y="1024222"/>
            <a:ext cx="4369392" cy="4493975"/>
          </a:xfrm>
        </p:spPr>
        <p:txBody>
          <a:bodyPr>
            <a:normAutofit/>
          </a:bodyPr>
          <a:lstStyle/>
          <a:p>
            <a:r>
              <a:rPr lang="en-US"/>
              <a:t>At the hospital, they treated me very well and the cultural mediator was with me all the time at the hospital, at the psychologist. Because of DRC cultural mediators, our daily affairs became easier.   </a:t>
            </a:r>
          </a:p>
          <a:p>
            <a:r>
              <a:rPr lang="en-US"/>
              <a:t>  </a:t>
            </a:r>
          </a:p>
        </p:txBody>
      </p:sp>
      <p:sp>
        <p:nvSpPr>
          <p:cNvPr id="6" name="Text Placeholder 5">
            <a:extLst>
              <a:ext uri="{FF2B5EF4-FFF2-40B4-BE49-F238E27FC236}">
                <a16:creationId xmlns:a16="http://schemas.microsoft.com/office/drawing/2014/main" id="{A9DDE63D-720E-404A-8C92-20694AF7627B}"/>
              </a:ext>
            </a:extLst>
          </p:cNvPr>
          <p:cNvSpPr>
            <a:spLocks noGrp="1"/>
          </p:cNvSpPr>
          <p:nvPr>
            <p:ph type="body" sz="quarter" idx="15"/>
          </p:nvPr>
        </p:nvSpPr>
        <p:spPr>
          <a:xfrm>
            <a:off x="6547967" y="697967"/>
            <a:ext cx="2613204" cy="1221666"/>
          </a:xfrm>
        </p:spPr>
        <p:txBody>
          <a:bodyPr>
            <a:normAutofit fontScale="92500" lnSpcReduction="10000"/>
          </a:bodyPr>
          <a:lstStyle/>
          <a:p>
            <a:r>
              <a:rPr lang="en-US"/>
              <a:t>“</a:t>
            </a:r>
          </a:p>
        </p:txBody>
      </p:sp>
      <p:pic>
        <p:nvPicPr>
          <p:cNvPr id="4" name="Picture 3">
            <a:extLst>
              <a:ext uri="{FF2B5EF4-FFF2-40B4-BE49-F238E27FC236}">
                <a16:creationId xmlns:a16="http://schemas.microsoft.com/office/drawing/2014/main" id="{8335FCFE-570F-41F9-9C67-D1120C7F5BB9}"/>
              </a:ext>
            </a:extLst>
          </p:cNvPr>
          <p:cNvPicPr>
            <a:picLocks noChangeAspect="1"/>
          </p:cNvPicPr>
          <p:nvPr/>
        </p:nvPicPr>
        <p:blipFill>
          <a:blip r:embed="rId2"/>
          <a:stretch>
            <a:fillRect/>
          </a:stretch>
        </p:blipFill>
        <p:spPr>
          <a:xfrm rot="10800000">
            <a:off x="9706870" y="3337884"/>
            <a:ext cx="1920406" cy="2371550"/>
          </a:xfrm>
          <a:prstGeom prst="rect">
            <a:avLst/>
          </a:prstGeom>
        </p:spPr>
      </p:pic>
      <p:pic>
        <p:nvPicPr>
          <p:cNvPr id="11" name="Picture Placeholder 10" descr="A picture containing person, person, indoor&#10;&#10;Description automatically generated">
            <a:extLst>
              <a:ext uri="{FF2B5EF4-FFF2-40B4-BE49-F238E27FC236}">
                <a16:creationId xmlns:a16="http://schemas.microsoft.com/office/drawing/2014/main" id="{47CD6BEA-9EB4-4450-BDE4-C5D6D761D352}"/>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524135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BBCFC9-1D07-F947-9DB7-5055F9ACBEED}"/>
              </a:ext>
            </a:extLst>
          </p:cNvPr>
          <p:cNvSpPr>
            <a:spLocks noGrp="1"/>
          </p:cNvSpPr>
          <p:nvPr>
            <p:ph type="body" sz="quarter" idx="18"/>
          </p:nvPr>
        </p:nvSpPr>
        <p:spPr/>
        <p:txBody>
          <a:bodyPr>
            <a:normAutofit/>
          </a:bodyPr>
          <a:lstStyle/>
          <a:p>
            <a:r>
              <a:rPr lang="hr-BA" sz="2400" dirty="0"/>
              <a:t>Empathy</a:t>
            </a:r>
            <a:endParaRPr lang="en-US" sz="2400" dirty="0"/>
          </a:p>
        </p:txBody>
      </p:sp>
      <p:sp>
        <p:nvSpPr>
          <p:cNvPr id="2" name="Text Placeholder 1">
            <a:extLst>
              <a:ext uri="{FF2B5EF4-FFF2-40B4-BE49-F238E27FC236}">
                <a16:creationId xmlns:a16="http://schemas.microsoft.com/office/drawing/2014/main" id="{A56DA5F2-4137-3042-ACB2-7465E92BE8F7}"/>
              </a:ext>
            </a:extLst>
          </p:cNvPr>
          <p:cNvSpPr>
            <a:spLocks noGrp="1"/>
          </p:cNvSpPr>
          <p:nvPr>
            <p:ph type="body" sz="quarter" idx="16"/>
          </p:nvPr>
        </p:nvSpPr>
        <p:spPr/>
        <p:txBody>
          <a:bodyPr>
            <a:normAutofit fontScale="92500" lnSpcReduction="10000"/>
          </a:bodyPr>
          <a:lstStyle/>
          <a:p>
            <a:r>
              <a:rPr lang="hr-BA" dirty="0"/>
              <a:t>SKILLS</a:t>
            </a:r>
            <a:endParaRPr lang="en-US" dirty="0"/>
          </a:p>
        </p:txBody>
      </p:sp>
      <p:sp>
        <p:nvSpPr>
          <p:cNvPr id="4" name="Text Placeholder 3">
            <a:extLst>
              <a:ext uri="{FF2B5EF4-FFF2-40B4-BE49-F238E27FC236}">
                <a16:creationId xmlns:a16="http://schemas.microsoft.com/office/drawing/2014/main" id="{10A3EA67-B519-4B45-AD67-2498950C39F1}"/>
              </a:ext>
            </a:extLst>
          </p:cNvPr>
          <p:cNvSpPr>
            <a:spLocks noGrp="1"/>
          </p:cNvSpPr>
          <p:nvPr>
            <p:ph type="body" sz="quarter" idx="19"/>
          </p:nvPr>
        </p:nvSpPr>
        <p:spPr/>
        <p:txBody>
          <a:bodyPr>
            <a:normAutofit/>
          </a:bodyPr>
          <a:lstStyle/>
          <a:p>
            <a:r>
              <a:rPr lang="hr-BA" sz="2400" dirty="0"/>
              <a:t>Impartiality</a:t>
            </a:r>
            <a:endParaRPr lang="en-US" sz="2400" dirty="0"/>
          </a:p>
        </p:txBody>
      </p:sp>
      <p:sp>
        <p:nvSpPr>
          <p:cNvPr id="5" name="Text Placeholder 4">
            <a:extLst>
              <a:ext uri="{FF2B5EF4-FFF2-40B4-BE49-F238E27FC236}">
                <a16:creationId xmlns:a16="http://schemas.microsoft.com/office/drawing/2014/main" id="{76E690F5-70D0-0144-A3EE-7FDF345AA770}"/>
              </a:ext>
            </a:extLst>
          </p:cNvPr>
          <p:cNvSpPr>
            <a:spLocks noGrp="1"/>
          </p:cNvSpPr>
          <p:nvPr>
            <p:ph type="body" sz="quarter" idx="20"/>
          </p:nvPr>
        </p:nvSpPr>
        <p:spPr/>
        <p:txBody>
          <a:bodyPr>
            <a:normAutofit/>
          </a:bodyPr>
          <a:lstStyle/>
          <a:p>
            <a:r>
              <a:rPr lang="hr-BA" sz="2400" dirty="0"/>
              <a:t>Fosterts inclusion</a:t>
            </a:r>
            <a:endParaRPr lang="en-US" sz="2400" dirty="0"/>
          </a:p>
        </p:txBody>
      </p:sp>
      <p:sp>
        <p:nvSpPr>
          <p:cNvPr id="6" name="Text Placeholder 5">
            <a:extLst>
              <a:ext uri="{FF2B5EF4-FFF2-40B4-BE49-F238E27FC236}">
                <a16:creationId xmlns:a16="http://schemas.microsoft.com/office/drawing/2014/main" id="{FAAEC063-0E22-224A-BEB5-C5894BE565BB}"/>
              </a:ext>
            </a:extLst>
          </p:cNvPr>
          <p:cNvSpPr>
            <a:spLocks noGrp="1"/>
          </p:cNvSpPr>
          <p:nvPr>
            <p:ph type="body" sz="quarter" idx="21"/>
          </p:nvPr>
        </p:nvSpPr>
        <p:spPr/>
        <p:txBody>
          <a:bodyPr>
            <a:normAutofit fontScale="92500" lnSpcReduction="10000"/>
          </a:bodyPr>
          <a:lstStyle/>
          <a:p>
            <a:r>
              <a:rPr lang="hr-BA" dirty="0"/>
              <a:t>IMPORTANCE</a:t>
            </a:r>
            <a:endParaRPr lang="en-US" dirty="0"/>
          </a:p>
        </p:txBody>
      </p:sp>
      <p:sp>
        <p:nvSpPr>
          <p:cNvPr id="7" name="Text Placeholder 6">
            <a:extLst>
              <a:ext uri="{FF2B5EF4-FFF2-40B4-BE49-F238E27FC236}">
                <a16:creationId xmlns:a16="http://schemas.microsoft.com/office/drawing/2014/main" id="{609F5FD8-9A45-AB46-874D-E670402059E8}"/>
              </a:ext>
            </a:extLst>
          </p:cNvPr>
          <p:cNvSpPr>
            <a:spLocks noGrp="1"/>
          </p:cNvSpPr>
          <p:nvPr>
            <p:ph type="body" sz="quarter" idx="22"/>
          </p:nvPr>
        </p:nvSpPr>
        <p:spPr>
          <a:xfrm>
            <a:off x="13852" y="3697108"/>
            <a:ext cx="3024340" cy="882975"/>
          </a:xfrm>
        </p:spPr>
        <p:txBody>
          <a:bodyPr>
            <a:normAutofit/>
          </a:bodyPr>
          <a:lstStyle/>
          <a:p>
            <a:pPr marL="0" indent="0"/>
            <a:r>
              <a:rPr lang="hr-BA" sz="2400" dirty="0"/>
              <a:t>Develops the community</a:t>
            </a:r>
            <a:endParaRPr lang="en-US" sz="2400" dirty="0"/>
          </a:p>
        </p:txBody>
      </p:sp>
      <p:sp>
        <p:nvSpPr>
          <p:cNvPr id="8" name="Text Placeholder 7">
            <a:extLst>
              <a:ext uri="{FF2B5EF4-FFF2-40B4-BE49-F238E27FC236}">
                <a16:creationId xmlns:a16="http://schemas.microsoft.com/office/drawing/2014/main" id="{23991B98-CB7A-6A4F-B4F0-EA000AEBD964}"/>
              </a:ext>
            </a:extLst>
          </p:cNvPr>
          <p:cNvSpPr>
            <a:spLocks noGrp="1"/>
          </p:cNvSpPr>
          <p:nvPr>
            <p:ph type="body" sz="quarter" idx="23"/>
          </p:nvPr>
        </p:nvSpPr>
        <p:spPr>
          <a:xfrm>
            <a:off x="9124512" y="2950421"/>
            <a:ext cx="3024340" cy="730276"/>
          </a:xfrm>
        </p:spPr>
        <p:txBody>
          <a:bodyPr>
            <a:normAutofit lnSpcReduction="10000"/>
          </a:bodyPr>
          <a:lstStyle/>
          <a:p>
            <a:pPr marL="0" indent="0"/>
            <a:r>
              <a:rPr lang="hr-BA" sz="2400" dirty="0"/>
              <a:t>The positive impact is wide</a:t>
            </a:r>
            <a:endParaRPr lang="en-US" sz="2400" dirty="0"/>
          </a:p>
        </p:txBody>
      </p:sp>
      <p:sp>
        <p:nvSpPr>
          <p:cNvPr id="9" name="Text Placeholder 8">
            <a:extLst>
              <a:ext uri="{FF2B5EF4-FFF2-40B4-BE49-F238E27FC236}">
                <a16:creationId xmlns:a16="http://schemas.microsoft.com/office/drawing/2014/main" id="{642B1E1B-9AA2-A84E-AF03-47474770D2ED}"/>
              </a:ext>
            </a:extLst>
          </p:cNvPr>
          <p:cNvSpPr>
            <a:spLocks noGrp="1"/>
          </p:cNvSpPr>
          <p:nvPr>
            <p:ph type="body" sz="quarter" idx="24"/>
          </p:nvPr>
        </p:nvSpPr>
        <p:spPr/>
        <p:txBody>
          <a:bodyPr>
            <a:normAutofit fontScale="92500" lnSpcReduction="10000"/>
          </a:bodyPr>
          <a:lstStyle/>
          <a:p>
            <a:r>
              <a:rPr lang="hr-BA" dirty="0"/>
              <a:t>SUCCESS</a:t>
            </a:r>
            <a:endParaRPr lang="en-US" dirty="0"/>
          </a:p>
        </p:txBody>
      </p:sp>
      <p:sp>
        <p:nvSpPr>
          <p:cNvPr id="10" name="Text Placeholder 9">
            <a:extLst>
              <a:ext uri="{FF2B5EF4-FFF2-40B4-BE49-F238E27FC236}">
                <a16:creationId xmlns:a16="http://schemas.microsoft.com/office/drawing/2014/main" id="{399A637F-58D6-FB40-8221-55C17BA98573}"/>
              </a:ext>
            </a:extLst>
          </p:cNvPr>
          <p:cNvSpPr>
            <a:spLocks noGrp="1"/>
          </p:cNvSpPr>
          <p:nvPr>
            <p:ph type="body" sz="quarter" idx="25"/>
          </p:nvPr>
        </p:nvSpPr>
        <p:spPr>
          <a:xfrm>
            <a:off x="9139343" y="3680697"/>
            <a:ext cx="3024340" cy="1142591"/>
          </a:xfrm>
        </p:spPr>
        <p:txBody>
          <a:bodyPr>
            <a:normAutofit/>
          </a:bodyPr>
          <a:lstStyle/>
          <a:p>
            <a:pPr marL="0" indent="0"/>
            <a:r>
              <a:rPr lang="hr-BA" sz="2400" dirty="0"/>
              <a:t>Builds relationships and leadership, solves problems</a:t>
            </a:r>
            <a:endParaRPr lang="en-US" sz="2400" dirty="0"/>
          </a:p>
        </p:txBody>
      </p:sp>
      <p:sp>
        <p:nvSpPr>
          <p:cNvPr id="11" name="Text Placeholder 10">
            <a:extLst>
              <a:ext uri="{FF2B5EF4-FFF2-40B4-BE49-F238E27FC236}">
                <a16:creationId xmlns:a16="http://schemas.microsoft.com/office/drawing/2014/main" id="{E72AA411-BE11-5F4B-B557-CB3C51D96945}"/>
              </a:ext>
            </a:extLst>
          </p:cNvPr>
          <p:cNvSpPr>
            <a:spLocks noGrp="1"/>
          </p:cNvSpPr>
          <p:nvPr>
            <p:ph type="body" sz="quarter" idx="26"/>
          </p:nvPr>
        </p:nvSpPr>
        <p:spPr>
          <a:xfrm>
            <a:off x="6068790" y="2953517"/>
            <a:ext cx="3024340" cy="740496"/>
          </a:xfrm>
        </p:spPr>
        <p:txBody>
          <a:bodyPr>
            <a:normAutofit lnSpcReduction="10000"/>
          </a:bodyPr>
          <a:lstStyle/>
          <a:p>
            <a:pPr marL="0" indent="0"/>
            <a:r>
              <a:rPr lang="hr-BA" sz="2400" dirty="0"/>
              <a:t>All parties can have them</a:t>
            </a:r>
            <a:endParaRPr lang="en-US" sz="2400" dirty="0"/>
          </a:p>
        </p:txBody>
      </p:sp>
      <p:sp>
        <p:nvSpPr>
          <p:cNvPr id="12" name="Text Placeholder 11">
            <a:extLst>
              <a:ext uri="{FF2B5EF4-FFF2-40B4-BE49-F238E27FC236}">
                <a16:creationId xmlns:a16="http://schemas.microsoft.com/office/drawing/2014/main" id="{BD4D635F-2824-C44E-952E-E2D6EFC075E7}"/>
              </a:ext>
            </a:extLst>
          </p:cNvPr>
          <p:cNvSpPr>
            <a:spLocks noGrp="1"/>
          </p:cNvSpPr>
          <p:nvPr>
            <p:ph type="body" sz="quarter" idx="27"/>
          </p:nvPr>
        </p:nvSpPr>
        <p:spPr/>
        <p:txBody>
          <a:bodyPr>
            <a:normAutofit fontScale="92500" lnSpcReduction="10000"/>
          </a:bodyPr>
          <a:lstStyle/>
          <a:p>
            <a:r>
              <a:rPr lang="hr-BA" dirty="0"/>
              <a:t>BARRIERS</a:t>
            </a:r>
            <a:endParaRPr lang="en-US" dirty="0"/>
          </a:p>
        </p:txBody>
      </p:sp>
      <p:sp>
        <p:nvSpPr>
          <p:cNvPr id="13" name="Text Placeholder 12">
            <a:extLst>
              <a:ext uri="{FF2B5EF4-FFF2-40B4-BE49-F238E27FC236}">
                <a16:creationId xmlns:a16="http://schemas.microsoft.com/office/drawing/2014/main" id="{F5D7C0AE-723D-5747-AA1E-8F1BEE0AA6F8}"/>
              </a:ext>
            </a:extLst>
          </p:cNvPr>
          <p:cNvSpPr>
            <a:spLocks noGrp="1"/>
          </p:cNvSpPr>
          <p:nvPr>
            <p:ph type="body" sz="quarter" idx="28"/>
          </p:nvPr>
        </p:nvSpPr>
        <p:spPr>
          <a:xfrm>
            <a:off x="6115003" y="3812849"/>
            <a:ext cx="3024340" cy="882975"/>
          </a:xfrm>
        </p:spPr>
        <p:txBody>
          <a:bodyPr>
            <a:normAutofit/>
          </a:bodyPr>
          <a:lstStyle/>
          <a:p>
            <a:pPr marL="0" indent="0"/>
            <a:r>
              <a:rPr lang="hr-BA" sz="2400" dirty="0"/>
              <a:t>Understand them to overcome them</a:t>
            </a:r>
            <a:endParaRPr lang="en-US" sz="2400" dirty="0"/>
          </a:p>
        </p:txBody>
      </p:sp>
      <p:sp>
        <p:nvSpPr>
          <p:cNvPr id="14" name="Text Placeholder 13">
            <a:extLst>
              <a:ext uri="{FF2B5EF4-FFF2-40B4-BE49-F238E27FC236}">
                <a16:creationId xmlns:a16="http://schemas.microsoft.com/office/drawing/2014/main" id="{84634E15-2F00-AF49-AD93-9610E37AAC52}"/>
              </a:ext>
            </a:extLst>
          </p:cNvPr>
          <p:cNvSpPr>
            <a:spLocks noGrp="1"/>
          </p:cNvSpPr>
          <p:nvPr>
            <p:ph type="body" sz="quarter" idx="29"/>
          </p:nvPr>
        </p:nvSpPr>
        <p:spPr/>
        <p:txBody>
          <a:bodyPr>
            <a:normAutofit lnSpcReduction="10000"/>
          </a:bodyPr>
          <a:lstStyle/>
          <a:p>
            <a:r>
              <a:rPr lang="hr-BA" dirty="0"/>
              <a:t>Main conclusions to this module</a:t>
            </a:r>
            <a:endParaRPr lang="en-US" dirty="0"/>
          </a:p>
        </p:txBody>
      </p:sp>
    </p:spTree>
    <p:extLst>
      <p:ext uri="{BB962C8B-B14F-4D97-AF65-F5344CB8AC3E}">
        <p14:creationId xmlns:p14="http://schemas.microsoft.com/office/powerpoint/2010/main" val="40205124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CEF4F9-6C82-3446-A98B-0FD6857DD0F2}"/>
              </a:ext>
            </a:extLst>
          </p:cNvPr>
          <p:cNvSpPr>
            <a:spLocks noGrp="1"/>
          </p:cNvSpPr>
          <p:nvPr>
            <p:ph type="body" sz="quarter" idx="27"/>
          </p:nvPr>
        </p:nvSpPr>
        <p:spPr>
          <a:xfrm>
            <a:off x="2458313" y="4505325"/>
            <a:ext cx="3704362" cy="1327755"/>
          </a:xfrm>
        </p:spPr>
        <p:txBody>
          <a:bodyPr>
            <a:normAutofit/>
          </a:bodyPr>
          <a:lstStyle/>
          <a:p>
            <a:r>
              <a:rPr lang="en-US" sz="2400">
                <a:solidFill>
                  <a:srgbClr val="92D050"/>
                </a:solidFill>
                <a:hlinkClick r:id="rId2">
                  <a:extLst>
                    <a:ext uri="{A12FA001-AC4F-418D-AE19-62706E023703}">
                      <ahyp:hlinkClr xmlns:ahyp="http://schemas.microsoft.com/office/drawing/2018/hyperlinkcolor" val="tx"/>
                    </a:ext>
                  </a:extLst>
                </a:hlinkClick>
              </a:rPr>
              <a:t>www.includemeproject.eu</a:t>
            </a:r>
            <a:r>
              <a:rPr lang="hr-BA" sz="2400">
                <a:solidFill>
                  <a:srgbClr val="92D050"/>
                </a:solidFill>
              </a:rPr>
              <a:t> </a:t>
            </a:r>
            <a:endParaRPr lang="en-US" sz="2400">
              <a:solidFill>
                <a:srgbClr val="92D050"/>
              </a:solidFill>
            </a:endParaRPr>
          </a:p>
        </p:txBody>
      </p:sp>
      <p:sp>
        <p:nvSpPr>
          <p:cNvPr id="7" name="Text Placeholder 5">
            <a:extLst>
              <a:ext uri="{FF2B5EF4-FFF2-40B4-BE49-F238E27FC236}">
                <a16:creationId xmlns:a16="http://schemas.microsoft.com/office/drawing/2014/main" id="{FDBB6D7E-0120-4E53-8AA7-3416C0215444}"/>
              </a:ext>
            </a:extLst>
          </p:cNvPr>
          <p:cNvSpPr txBox="1">
            <a:spLocks/>
          </p:cNvSpPr>
          <p:nvPr/>
        </p:nvSpPr>
        <p:spPr>
          <a:xfrm>
            <a:off x="2646076" y="903141"/>
            <a:ext cx="3195485" cy="259391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5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r-BA" sz="3200"/>
              <a:t>Thank you and congratulations on finishing Module 1!</a:t>
            </a:r>
          </a:p>
          <a:p>
            <a:pPr algn="ctr"/>
            <a:endParaRPr lang="hr-BA" sz="3200"/>
          </a:p>
          <a:p>
            <a:pPr algn="ctr"/>
            <a:endParaRPr lang="en-US" sz="3200"/>
          </a:p>
        </p:txBody>
      </p:sp>
      <p:sp>
        <p:nvSpPr>
          <p:cNvPr id="8" name="TextBox 7">
            <a:extLst>
              <a:ext uri="{FF2B5EF4-FFF2-40B4-BE49-F238E27FC236}">
                <a16:creationId xmlns:a16="http://schemas.microsoft.com/office/drawing/2014/main" id="{FCA69071-62F4-4681-8846-B8AAFAC1D308}"/>
              </a:ext>
            </a:extLst>
          </p:cNvPr>
          <p:cNvSpPr txBox="1"/>
          <p:nvPr/>
        </p:nvSpPr>
        <p:spPr>
          <a:xfrm>
            <a:off x="7505700" y="2200096"/>
            <a:ext cx="4114799" cy="3108543"/>
          </a:xfrm>
          <a:prstGeom prst="rect">
            <a:avLst/>
          </a:prstGeom>
          <a:noFill/>
        </p:spPr>
        <p:txBody>
          <a:bodyPr wrap="square" rtlCol="0">
            <a:spAutoFit/>
          </a:bodyPr>
          <a:lstStyle/>
          <a:p>
            <a:r>
              <a:rPr lang="hr-BA" sz="2800" b="1" i="1">
                <a:solidFill>
                  <a:srgbClr val="1188A3"/>
                </a:solidFill>
              </a:rPr>
              <a:t>Next up:</a:t>
            </a:r>
          </a:p>
          <a:p>
            <a:r>
              <a:rPr lang="hr-BA" sz="2800">
                <a:solidFill>
                  <a:srgbClr val="1188A3"/>
                </a:solidFill>
              </a:rPr>
              <a:t>Module 2 - </a:t>
            </a:r>
            <a:r>
              <a:rPr lang="en-US" sz="2800">
                <a:solidFill>
                  <a:srgbClr val="1188A3"/>
                </a:solidFill>
              </a:rPr>
              <a:t>Leadership and advocacy skills in developing strong, positive and equitable communities</a:t>
            </a:r>
          </a:p>
          <a:p>
            <a:r>
              <a:rPr lang="hr-BA" sz="2800">
                <a:solidFill>
                  <a:srgbClr val="1188A3"/>
                </a:solidFill>
              </a:rPr>
              <a:t> </a:t>
            </a:r>
            <a:endParaRPr lang="en-US" sz="2800">
              <a:solidFill>
                <a:srgbClr val="1188A3"/>
              </a:solidFill>
            </a:endParaRPr>
          </a:p>
        </p:txBody>
      </p:sp>
    </p:spTree>
    <p:extLst>
      <p:ext uri="{BB962C8B-B14F-4D97-AF65-F5344CB8AC3E}">
        <p14:creationId xmlns:p14="http://schemas.microsoft.com/office/powerpoint/2010/main" val="2116675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4055BFBAA2854DB89008A8E0909E44" ma:contentTypeVersion="10" ma:contentTypeDescription="Create a new document." ma:contentTypeScope="" ma:versionID="75d1e05ba64ab2a3c5c6808ebd549638">
  <xsd:schema xmlns:xsd="http://www.w3.org/2001/XMLSchema" xmlns:xs="http://www.w3.org/2001/XMLSchema" xmlns:p="http://schemas.microsoft.com/office/2006/metadata/properties" xmlns:ns2="38045295-bd74-4cd3-a7d9-71d48166439b" targetNamespace="http://schemas.microsoft.com/office/2006/metadata/properties" ma:root="true" ma:fieldsID="117e662f135dec3fb758383a2f05c7e3" ns2:_="">
    <xsd:import namespace="38045295-bd74-4cd3-a7d9-71d4816643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45295-bd74-4cd3-a7d9-71d4816643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DA209D-83F4-4F42-BE8E-50DA7C86EC09}">
  <ds:schemaRefs>
    <ds:schemaRef ds:uri="38045295-bd74-4cd3-a7d9-71d4816643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385541A-3AF2-4153-BCF3-2E17BC45E022}">
  <ds:schemaRefs>
    <ds:schemaRef ds:uri="http://schemas.microsoft.com/sharepoint/v3/contenttype/forms"/>
  </ds:schemaRefs>
</ds:datastoreItem>
</file>

<file path=customXml/itemProps3.xml><?xml version="1.0" encoding="utf-8"?>
<ds:datastoreItem xmlns:ds="http://schemas.openxmlformats.org/officeDocument/2006/customXml" ds:itemID="{D3A5F996-864A-4CA5-8212-069790F60677}">
  <ds:schemaRefs>
    <ds:schemaRef ds:uri="38045295-bd74-4cd3-a7d9-71d4816643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206</TotalTime>
  <Words>6551</Words>
  <Application>Microsoft Macintosh PowerPoint</Application>
  <PresentationFormat>Widescreen</PresentationFormat>
  <Paragraphs>533</Paragraphs>
  <Slides>94</Slides>
  <Notes>4</Notes>
  <HiddenSlides>0</HiddenSlides>
  <MMClips>3</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94</vt:i4>
      </vt:variant>
    </vt:vector>
  </HeadingPairs>
  <TitlesOfParts>
    <vt:vector size="105" baseType="lpstr">
      <vt:lpstr>Arial</vt:lpstr>
      <vt:lpstr>Calibri</vt:lpstr>
      <vt:lpstr>Calibri Light</vt:lpstr>
      <vt:lpstr>Gill Sans</vt:lpstr>
      <vt:lpstr>Lato Regular</vt:lpstr>
      <vt:lpstr>Montserrat</vt:lpstr>
      <vt:lpstr>Montserrat Light</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hasan habes</dc:creator>
  <cp:lastModifiedBy>Ian Sayers</cp:lastModifiedBy>
  <cp:revision>43</cp:revision>
  <dcterms:created xsi:type="dcterms:W3CDTF">2021-09-01T06:56:32Z</dcterms:created>
  <dcterms:modified xsi:type="dcterms:W3CDTF">2022-06-30T19:48:29Z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0x0101008F4055BFBAA2854DB89008A8E0909E44</vt:lpwstr>
  </property>
</Properties>
</file>