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3" r:id="rId5"/>
  </p:sldMasterIdLst>
  <p:notesMasterIdLst>
    <p:notesMasterId r:id="rId62"/>
  </p:notesMasterIdLst>
  <p:handoutMasterIdLst>
    <p:handoutMasterId r:id="rId63"/>
  </p:handoutMasterIdLst>
  <p:sldIdLst>
    <p:sldId id="4286" r:id="rId6"/>
    <p:sldId id="4289" r:id="rId7"/>
    <p:sldId id="4303" r:id="rId8"/>
    <p:sldId id="4273" r:id="rId9"/>
    <p:sldId id="301" r:id="rId10"/>
    <p:sldId id="4449" r:id="rId11"/>
    <p:sldId id="4322" r:id="rId12"/>
    <p:sldId id="4321" r:id="rId13"/>
    <p:sldId id="4311" r:id="rId14"/>
    <p:sldId id="351" r:id="rId15"/>
    <p:sldId id="4276" r:id="rId16"/>
    <p:sldId id="385" r:id="rId17"/>
    <p:sldId id="388" r:id="rId18"/>
    <p:sldId id="389" r:id="rId19"/>
    <p:sldId id="390" r:id="rId20"/>
    <p:sldId id="391" r:id="rId21"/>
    <p:sldId id="392" r:id="rId22"/>
    <p:sldId id="4451" r:id="rId23"/>
    <p:sldId id="4452" r:id="rId24"/>
    <p:sldId id="4453" r:id="rId25"/>
    <p:sldId id="4293" r:id="rId26"/>
    <p:sldId id="4445" r:id="rId27"/>
    <p:sldId id="4446" r:id="rId28"/>
    <p:sldId id="4447" r:id="rId29"/>
    <p:sldId id="4448" r:id="rId30"/>
    <p:sldId id="4368" r:id="rId31"/>
    <p:sldId id="4352" r:id="rId32"/>
    <p:sldId id="4310" r:id="rId33"/>
    <p:sldId id="4389" r:id="rId34"/>
    <p:sldId id="4354" r:id="rId35"/>
    <p:sldId id="4355" r:id="rId36"/>
    <p:sldId id="4356" r:id="rId37"/>
    <p:sldId id="4357" r:id="rId38"/>
    <p:sldId id="4358" r:id="rId39"/>
    <p:sldId id="4359" r:id="rId40"/>
    <p:sldId id="4360" r:id="rId41"/>
    <p:sldId id="4361" r:id="rId42"/>
    <p:sldId id="4362" r:id="rId43"/>
    <p:sldId id="4363" r:id="rId44"/>
    <p:sldId id="4442" r:id="rId45"/>
    <p:sldId id="4365" r:id="rId46"/>
    <p:sldId id="4366" r:id="rId47"/>
    <p:sldId id="4367" r:id="rId48"/>
    <p:sldId id="4443" r:id="rId49"/>
    <p:sldId id="4272" r:id="rId50"/>
    <p:sldId id="4312" r:id="rId51"/>
    <p:sldId id="4334" r:id="rId52"/>
    <p:sldId id="4457" r:id="rId53"/>
    <p:sldId id="4458" r:id="rId54"/>
    <p:sldId id="4456" r:id="rId55"/>
    <p:sldId id="4454" r:id="rId56"/>
    <p:sldId id="4323" r:id="rId57"/>
    <p:sldId id="266" r:id="rId58"/>
    <p:sldId id="4444" r:id="rId59"/>
    <p:sldId id="262" r:id="rId60"/>
    <p:sldId id="438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1730F8CA-58E2-6FF7-1E7F-3B31EDFE17D5}" name="Anette Bengs" initials="AB" userId="S::anette.bengs@abo.fi::8438849d-b7fa-4a4a-92d9-09fec011e2a7" providerId="AD"/>
  <p188:author id="{ECD016D1-288D-A259-D4B6-D0F736265026}" name="Julie Wietrich" initials="JW" userId="S::julie.wietrich_eucen.eu#ext#@abofi.onmicrosoft.com::3fcd3b74-459f-498e-b8eb-4d1c560b26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san habes" initials="hh" lastIdx="1" clrIdx="0">
    <p:extLst>
      <p:ext uri="{19B8F6BF-5375-455C-9EA6-DF929625EA0E}">
        <p15:presenceInfo xmlns:p15="http://schemas.microsoft.com/office/powerpoint/2012/main" userId="7eca8c8f952415c1" providerId="Windows Live"/>
      </p:ext>
    </p:extLst>
  </p:cmAuthor>
  <p:cmAuthor id="2" name="Carme Royo" initials="CR" lastIdx="1" clrIdx="1">
    <p:extLst>
      <p:ext uri="{19B8F6BF-5375-455C-9EA6-DF929625EA0E}">
        <p15:presenceInfo xmlns:p15="http://schemas.microsoft.com/office/powerpoint/2012/main" userId="S::carme.royo@eucen.eu::1cb02478-f809-4b68-ae0d-74f1761189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F95"/>
    <a:srgbClr val="7F7F7F"/>
    <a:srgbClr val="1188A3"/>
    <a:srgbClr val="92D050"/>
    <a:srgbClr val="6D6E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70"/>
    <p:restoredTop sz="94694"/>
  </p:normalViewPr>
  <p:slideViewPr>
    <p:cSldViewPr snapToGrid="0">
      <p:cViewPr varScale="1">
        <p:scale>
          <a:sx n="121" d="100"/>
          <a:sy n="121" d="100"/>
        </p:scale>
        <p:origin x="10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906DB3-14C9-DD4C-97F7-20D1BA5A0CE1}" type="doc">
      <dgm:prSet loTypeId="urn:microsoft.com/office/officeart/2005/8/layout/venn1" loCatId="relationship" qsTypeId="urn:microsoft.com/office/officeart/2005/8/quickstyle/simple1" qsCatId="simple" csTypeId="urn:microsoft.com/office/officeart/2005/8/colors/colorful2" csCatId="colorful" phldr="1"/>
      <dgm:spPr/>
    </dgm:pt>
    <dgm:pt modelId="{4BBF5CFD-1257-5E40-AAF6-4B4F8D79FF54}">
      <dgm:prSet phldrT="[Text]"/>
      <dgm:spPr/>
      <dgm:t>
        <a:bodyPr/>
        <a:lstStyle/>
        <a:p>
          <a:r>
            <a:rPr lang="en-GB" dirty="0"/>
            <a:t>Yourself (strengths, weaknesses)</a:t>
          </a:r>
        </a:p>
      </dgm:t>
    </dgm:pt>
    <dgm:pt modelId="{943613F2-5389-B440-B785-15A3BDA36191}" type="parTrans" cxnId="{40EFA774-7B99-C044-88FC-8B95B9D35C98}">
      <dgm:prSet/>
      <dgm:spPr/>
      <dgm:t>
        <a:bodyPr/>
        <a:lstStyle/>
        <a:p>
          <a:endParaRPr lang="en-GB"/>
        </a:p>
      </dgm:t>
    </dgm:pt>
    <dgm:pt modelId="{EE900B39-0EA2-3E42-A480-718129E316D0}" type="sibTrans" cxnId="{40EFA774-7B99-C044-88FC-8B95B9D35C98}">
      <dgm:prSet/>
      <dgm:spPr/>
      <dgm:t>
        <a:bodyPr/>
        <a:lstStyle/>
        <a:p>
          <a:endParaRPr lang="en-GB"/>
        </a:p>
      </dgm:t>
    </dgm:pt>
    <dgm:pt modelId="{34AC5EBF-983F-3544-A4CE-71771FF10FB6}">
      <dgm:prSet phldrT="[Text]"/>
      <dgm:spPr/>
      <dgm:t>
        <a:bodyPr/>
        <a:lstStyle/>
        <a:p>
          <a:r>
            <a:rPr lang="en-GB" dirty="0"/>
            <a:t>Where we want to go (goals, strategies)</a:t>
          </a:r>
        </a:p>
      </dgm:t>
    </dgm:pt>
    <dgm:pt modelId="{2C8B73F1-74F1-2B4F-9547-C8D5C6A58696}" type="parTrans" cxnId="{649AA737-8994-C947-B8C4-24D9CFD554BA}">
      <dgm:prSet/>
      <dgm:spPr/>
      <dgm:t>
        <a:bodyPr/>
        <a:lstStyle/>
        <a:p>
          <a:endParaRPr lang="en-GB"/>
        </a:p>
      </dgm:t>
    </dgm:pt>
    <dgm:pt modelId="{C9F65F5F-EA8D-4D42-AD5E-CF3717FA7C2D}" type="sibTrans" cxnId="{649AA737-8994-C947-B8C4-24D9CFD554BA}">
      <dgm:prSet/>
      <dgm:spPr/>
      <dgm:t>
        <a:bodyPr/>
        <a:lstStyle/>
        <a:p>
          <a:endParaRPr lang="en-GB"/>
        </a:p>
      </dgm:t>
    </dgm:pt>
    <dgm:pt modelId="{6B601142-8C0C-D04F-A020-51CB17AA9E03}">
      <dgm:prSet phldrT="[Text]"/>
      <dgm:spPr/>
      <dgm:t>
        <a:bodyPr/>
        <a:lstStyle/>
        <a:p>
          <a:r>
            <a:rPr lang="en-GB" dirty="0"/>
            <a:t>Your community (who is the plan for)</a:t>
          </a:r>
        </a:p>
      </dgm:t>
    </dgm:pt>
    <dgm:pt modelId="{A6B7DBA3-5D25-D048-A999-1ECA1B023415}" type="parTrans" cxnId="{A69A2B6F-3231-BF43-92DE-33105E9A1E81}">
      <dgm:prSet/>
      <dgm:spPr/>
      <dgm:t>
        <a:bodyPr/>
        <a:lstStyle/>
        <a:p>
          <a:endParaRPr lang="en-GB"/>
        </a:p>
      </dgm:t>
    </dgm:pt>
    <dgm:pt modelId="{668AF60C-86E1-124C-A0EC-43B0E71E786C}" type="sibTrans" cxnId="{A69A2B6F-3231-BF43-92DE-33105E9A1E81}">
      <dgm:prSet/>
      <dgm:spPr/>
      <dgm:t>
        <a:bodyPr/>
        <a:lstStyle/>
        <a:p>
          <a:endParaRPr lang="en-GB"/>
        </a:p>
      </dgm:t>
    </dgm:pt>
    <dgm:pt modelId="{5704B2CF-8B7B-6043-9810-A2ACB176A1F0}" type="pres">
      <dgm:prSet presAssocID="{39906DB3-14C9-DD4C-97F7-20D1BA5A0CE1}" presName="compositeShape" presStyleCnt="0">
        <dgm:presLayoutVars>
          <dgm:chMax val="7"/>
          <dgm:dir/>
          <dgm:resizeHandles val="exact"/>
        </dgm:presLayoutVars>
      </dgm:prSet>
      <dgm:spPr/>
    </dgm:pt>
    <dgm:pt modelId="{3AF49EE2-89CF-E246-B75C-55A4A3A860FD}" type="pres">
      <dgm:prSet presAssocID="{4BBF5CFD-1257-5E40-AAF6-4B4F8D79FF54}" presName="circ1" presStyleLbl="vennNode1" presStyleIdx="0" presStyleCnt="3"/>
      <dgm:spPr/>
    </dgm:pt>
    <dgm:pt modelId="{95B168D1-B0F3-FF4C-B39E-B1C9FF4993A0}" type="pres">
      <dgm:prSet presAssocID="{4BBF5CFD-1257-5E40-AAF6-4B4F8D79FF54}" presName="circ1Tx" presStyleLbl="revTx" presStyleIdx="0" presStyleCnt="0">
        <dgm:presLayoutVars>
          <dgm:chMax val="0"/>
          <dgm:chPref val="0"/>
          <dgm:bulletEnabled val="1"/>
        </dgm:presLayoutVars>
      </dgm:prSet>
      <dgm:spPr/>
    </dgm:pt>
    <dgm:pt modelId="{749830AA-5A19-C647-B8F7-6B2B7412CE60}" type="pres">
      <dgm:prSet presAssocID="{34AC5EBF-983F-3544-A4CE-71771FF10FB6}" presName="circ2" presStyleLbl="vennNode1" presStyleIdx="1" presStyleCnt="3"/>
      <dgm:spPr/>
    </dgm:pt>
    <dgm:pt modelId="{BF724C49-1B78-C44B-B873-1F6B21BD472E}" type="pres">
      <dgm:prSet presAssocID="{34AC5EBF-983F-3544-A4CE-71771FF10FB6}" presName="circ2Tx" presStyleLbl="revTx" presStyleIdx="0" presStyleCnt="0">
        <dgm:presLayoutVars>
          <dgm:chMax val="0"/>
          <dgm:chPref val="0"/>
          <dgm:bulletEnabled val="1"/>
        </dgm:presLayoutVars>
      </dgm:prSet>
      <dgm:spPr/>
    </dgm:pt>
    <dgm:pt modelId="{116B51AF-73E0-3347-8CE4-F9862B3DCF1D}" type="pres">
      <dgm:prSet presAssocID="{6B601142-8C0C-D04F-A020-51CB17AA9E03}" presName="circ3" presStyleLbl="vennNode1" presStyleIdx="2" presStyleCnt="3"/>
      <dgm:spPr/>
    </dgm:pt>
    <dgm:pt modelId="{0DEEDD9E-27ED-0E42-A3D4-BA6D9F206EC9}" type="pres">
      <dgm:prSet presAssocID="{6B601142-8C0C-D04F-A020-51CB17AA9E03}" presName="circ3Tx" presStyleLbl="revTx" presStyleIdx="0" presStyleCnt="0">
        <dgm:presLayoutVars>
          <dgm:chMax val="0"/>
          <dgm:chPref val="0"/>
          <dgm:bulletEnabled val="1"/>
        </dgm:presLayoutVars>
      </dgm:prSet>
      <dgm:spPr/>
    </dgm:pt>
  </dgm:ptLst>
  <dgm:cxnLst>
    <dgm:cxn modelId="{649AA737-8994-C947-B8C4-24D9CFD554BA}" srcId="{39906DB3-14C9-DD4C-97F7-20D1BA5A0CE1}" destId="{34AC5EBF-983F-3544-A4CE-71771FF10FB6}" srcOrd="1" destOrd="0" parTransId="{2C8B73F1-74F1-2B4F-9547-C8D5C6A58696}" sibTransId="{C9F65F5F-EA8D-4D42-AD5E-CF3717FA7C2D}"/>
    <dgm:cxn modelId="{EF828A39-DC01-774B-BCDD-78ACD4E2498E}" type="presOf" srcId="{39906DB3-14C9-DD4C-97F7-20D1BA5A0CE1}" destId="{5704B2CF-8B7B-6043-9810-A2ACB176A1F0}" srcOrd="0" destOrd="0" presId="urn:microsoft.com/office/officeart/2005/8/layout/venn1"/>
    <dgm:cxn modelId="{2729204D-FFA6-8449-AC83-34F16477EDFB}" type="presOf" srcId="{4BBF5CFD-1257-5E40-AAF6-4B4F8D79FF54}" destId="{95B168D1-B0F3-FF4C-B39E-B1C9FF4993A0}" srcOrd="1" destOrd="0" presId="urn:microsoft.com/office/officeart/2005/8/layout/venn1"/>
    <dgm:cxn modelId="{4288B34E-1471-BF42-AA05-BB52B625CE41}" type="presOf" srcId="{4BBF5CFD-1257-5E40-AAF6-4B4F8D79FF54}" destId="{3AF49EE2-89CF-E246-B75C-55A4A3A860FD}" srcOrd="0" destOrd="0" presId="urn:microsoft.com/office/officeart/2005/8/layout/venn1"/>
    <dgm:cxn modelId="{6856A456-A71B-0146-AEB5-E5B85F2264B5}" type="presOf" srcId="{6B601142-8C0C-D04F-A020-51CB17AA9E03}" destId="{0DEEDD9E-27ED-0E42-A3D4-BA6D9F206EC9}" srcOrd="1" destOrd="0" presId="urn:microsoft.com/office/officeart/2005/8/layout/venn1"/>
    <dgm:cxn modelId="{A69A2B6F-3231-BF43-92DE-33105E9A1E81}" srcId="{39906DB3-14C9-DD4C-97F7-20D1BA5A0CE1}" destId="{6B601142-8C0C-D04F-A020-51CB17AA9E03}" srcOrd="2" destOrd="0" parTransId="{A6B7DBA3-5D25-D048-A999-1ECA1B023415}" sibTransId="{668AF60C-86E1-124C-A0EC-43B0E71E786C}"/>
    <dgm:cxn modelId="{40EFA774-7B99-C044-88FC-8B95B9D35C98}" srcId="{39906DB3-14C9-DD4C-97F7-20D1BA5A0CE1}" destId="{4BBF5CFD-1257-5E40-AAF6-4B4F8D79FF54}" srcOrd="0" destOrd="0" parTransId="{943613F2-5389-B440-B785-15A3BDA36191}" sibTransId="{EE900B39-0EA2-3E42-A480-718129E316D0}"/>
    <dgm:cxn modelId="{BBB3A69A-CE80-9443-AE14-F085F70E95BE}" type="presOf" srcId="{34AC5EBF-983F-3544-A4CE-71771FF10FB6}" destId="{BF724C49-1B78-C44B-B873-1F6B21BD472E}" srcOrd="1" destOrd="0" presId="urn:microsoft.com/office/officeart/2005/8/layout/venn1"/>
    <dgm:cxn modelId="{3A617EA3-1006-7F4D-871B-741FABE336B9}" type="presOf" srcId="{34AC5EBF-983F-3544-A4CE-71771FF10FB6}" destId="{749830AA-5A19-C647-B8F7-6B2B7412CE60}" srcOrd="0" destOrd="0" presId="urn:microsoft.com/office/officeart/2005/8/layout/venn1"/>
    <dgm:cxn modelId="{5F14E8AD-5FBD-A649-BCA8-6B9209C91899}" type="presOf" srcId="{6B601142-8C0C-D04F-A020-51CB17AA9E03}" destId="{116B51AF-73E0-3347-8CE4-F9862B3DCF1D}" srcOrd="0" destOrd="0" presId="urn:microsoft.com/office/officeart/2005/8/layout/venn1"/>
    <dgm:cxn modelId="{56FF390C-0099-3340-A4CC-C7867D4979A7}" type="presParOf" srcId="{5704B2CF-8B7B-6043-9810-A2ACB176A1F0}" destId="{3AF49EE2-89CF-E246-B75C-55A4A3A860FD}" srcOrd="0" destOrd="0" presId="urn:microsoft.com/office/officeart/2005/8/layout/venn1"/>
    <dgm:cxn modelId="{737C620B-4321-9844-A4DA-A76F9C872705}" type="presParOf" srcId="{5704B2CF-8B7B-6043-9810-A2ACB176A1F0}" destId="{95B168D1-B0F3-FF4C-B39E-B1C9FF4993A0}" srcOrd="1" destOrd="0" presId="urn:microsoft.com/office/officeart/2005/8/layout/venn1"/>
    <dgm:cxn modelId="{02CB3ECC-A695-DC46-96BF-2B98DC17873E}" type="presParOf" srcId="{5704B2CF-8B7B-6043-9810-A2ACB176A1F0}" destId="{749830AA-5A19-C647-B8F7-6B2B7412CE60}" srcOrd="2" destOrd="0" presId="urn:microsoft.com/office/officeart/2005/8/layout/venn1"/>
    <dgm:cxn modelId="{684840F9-D3F6-E947-8717-F67FABCE108E}" type="presParOf" srcId="{5704B2CF-8B7B-6043-9810-A2ACB176A1F0}" destId="{BF724C49-1B78-C44B-B873-1F6B21BD472E}" srcOrd="3" destOrd="0" presId="urn:microsoft.com/office/officeart/2005/8/layout/venn1"/>
    <dgm:cxn modelId="{E9E55EAF-9E0D-E94D-9785-2ED50AF89299}" type="presParOf" srcId="{5704B2CF-8B7B-6043-9810-A2ACB176A1F0}" destId="{116B51AF-73E0-3347-8CE4-F9862B3DCF1D}" srcOrd="4" destOrd="0" presId="urn:microsoft.com/office/officeart/2005/8/layout/venn1"/>
    <dgm:cxn modelId="{FA07B05F-3696-9340-BC4D-DE35CD9BE7EF}" type="presParOf" srcId="{5704B2CF-8B7B-6043-9810-A2ACB176A1F0}" destId="{0DEEDD9E-27ED-0E42-A3D4-BA6D9F206EC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49EE2-89CF-E246-B75C-55A4A3A860FD}">
      <dsp:nvSpPr>
        <dsp:cNvPr id="0" name=""/>
        <dsp:cNvSpPr/>
      </dsp:nvSpPr>
      <dsp:spPr>
        <a:xfrm>
          <a:off x="669363" y="328199"/>
          <a:ext cx="1855047" cy="185504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Yourself (strengths, weaknesses)</a:t>
          </a:r>
        </a:p>
      </dsp:txBody>
      <dsp:txXfrm>
        <a:off x="916702" y="652833"/>
        <a:ext cx="1360368" cy="834771"/>
      </dsp:txXfrm>
    </dsp:sp>
    <dsp:sp modelId="{749830AA-5A19-C647-B8F7-6B2B7412CE60}">
      <dsp:nvSpPr>
        <dsp:cNvPr id="0" name=""/>
        <dsp:cNvSpPr/>
      </dsp:nvSpPr>
      <dsp:spPr>
        <a:xfrm>
          <a:off x="1338726" y="1487604"/>
          <a:ext cx="1855047" cy="1855047"/>
        </a:xfrm>
        <a:prstGeom prst="ellipse">
          <a:avLst/>
        </a:prstGeom>
        <a:solidFill>
          <a:schemeClr val="accent2">
            <a:alpha val="50000"/>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Where we want to go (goals, strategies)</a:t>
          </a:r>
        </a:p>
      </dsp:txBody>
      <dsp:txXfrm>
        <a:off x="1906061" y="1966825"/>
        <a:ext cx="1113028" cy="1020276"/>
      </dsp:txXfrm>
    </dsp:sp>
    <dsp:sp modelId="{116B51AF-73E0-3347-8CE4-F9862B3DCF1D}">
      <dsp:nvSpPr>
        <dsp:cNvPr id="0" name=""/>
        <dsp:cNvSpPr/>
      </dsp:nvSpPr>
      <dsp:spPr>
        <a:xfrm>
          <a:off x="0" y="1487604"/>
          <a:ext cx="1855047" cy="1855047"/>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Your community (who is the plan for)</a:t>
          </a:r>
        </a:p>
      </dsp:txBody>
      <dsp:txXfrm>
        <a:off x="174683" y="1966825"/>
        <a:ext cx="1113028" cy="10202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3F378C-9F81-4D28-A19D-55B41F040517}" type="datetimeFigureOut">
              <a:rPr lang="en-US" smtClean="0"/>
              <a:t>6/30/22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1The nature of socio-psychological barriers to peaceful conflict resolution and ways to overcome them, Daniel Bar-Tal &amp; Eran Halperin, conflict &amp; communication online, Vol. 12, No. 2, 2013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FE6951-14FC-4DA6-AFAA-01EFE206C731}" type="slidenum">
              <a:rPr lang="en-US" smtClean="0"/>
              <a:t>‹#›</a:t>
            </a:fld>
            <a:endParaRPr lang="en-US"/>
          </a:p>
        </p:txBody>
      </p:sp>
    </p:spTree>
    <p:extLst>
      <p:ext uri="{BB962C8B-B14F-4D97-AF65-F5344CB8AC3E}">
        <p14:creationId xmlns:p14="http://schemas.microsoft.com/office/powerpoint/2010/main" val="1687310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6A616-95E2-48CD-A8A9-64B32649CED2}" type="datetimeFigureOut">
              <a:rPr lang="en-US" smtClean="0"/>
              <a:t>6/30/22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1The nature of socio-psychological barriers to peaceful conflict resolution and ways to overcome them, Daniel Bar-Tal &amp; Eran Halperin, conflict &amp; communication online, Vol. 12, No. 2, 2013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8A739-3C27-4271-BCDB-FF30AA2E0297}" type="slidenum">
              <a:rPr lang="en-US" smtClean="0"/>
              <a:t>‹#›</a:t>
            </a:fld>
            <a:endParaRPr lang="en-US"/>
          </a:p>
        </p:txBody>
      </p:sp>
    </p:spTree>
    <p:extLst>
      <p:ext uri="{BB962C8B-B14F-4D97-AF65-F5344CB8AC3E}">
        <p14:creationId xmlns:p14="http://schemas.microsoft.com/office/powerpoint/2010/main" val="27674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8A739-3C27-4271-BCDB-FF30AA2E0297}" type="slidenum">
              <a:rPr lang="en-US" smtClean="0"/>
              <a:t>26</a:t>
            </a:fld>
            <a:endParaRPr lang="en-US"/>
          </a:p>
        </p:txBody>
      </p:sp>
    </p:spTree>
    <p:extLst>
      <p:ext uri="{BB962C8B-B14F-4D97-AF65-F5344CB8AC3E}">
        <p14:creationId xmlns:p14="http://schemas.microsoft.com/office/powerpoint/2010/main" val="240710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CE44-91B1-49DC-BFD2-BAD631101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1E603A-A31C-4763-88CC-1A561D59F0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26F09E-E749-4E79-806D-15B9147D7F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54C3C68-B0DC-4B52-9588-B4C5F5725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A00D0-F532-4005-B7FB-30AE0AAF150F}"/>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116873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4363-A929-4E9A-921F-6EF78E632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89B3EC-B0FF-48E5-9F07-519B97688D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22552-0453-43F2-9329-45EC61DF204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5743A40-4C46-4349-8464-EC1212673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02667-83E8-4DE9-AEC8-97C50D0D759B}"/>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47909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244B6E-D371-4F79-B559-B2C8D1933C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FE2AEE-1FA6-4AD6-BFBC-F5C8821EC8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CF1F1-149A-4D2A-B710-20B65FB313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EBEF44-F339-4145-B138-958BB18D9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FE507-41E3-4050-AA6E-8B9C407257CD}"/>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101961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C6A7F"/>
                </a:solidFill>
                <a:latin typeface="+mn-lt"/>
              </a:defRPr>
            </a:lvl1pPr>
          </a:lstStyle>
          <a:p>
            <a:pPr lvl="0"/>
            <a:r>
              <a:rPr lang="en-US"/>
              <a:t>Heading</a:t>
            </a:r>
          </a:p>
        </p:txBody>
      </p:sp>
      <p:sp>
        <p:nvSpPr>
          <p:cNvPr id="12" name="TextBox 11">
            <a:extLst>
              <a:ext uri="{FF2B5EF4-FFF2-40B4-BE49-F238E27FC236}">
                <a16:creationId xmlns:a16="http://schemas.microsoft.com/office/drawing/2014/main" id="{643C4327-63B8-524C-A365-730E163C0C3B}"/>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id="{037DCDAB-9B29-724B-9E94-12531E00608A}"/>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9199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ote slide - Green">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F555827B-445F-124C-B488-0368396C6165}"/>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35" name="Rectangle 34">
            <a:extLst>
              <a:ext uri="{FF2B5EF4-FFF2-40B4-BE49-F238E27FC236}">
                <a16:creationId xmlns:a16="http://schemas.microsoft.com/office/drawing/2014/main" id="{03222646-8EC8-EF43-AB87-0FAB8C3CF236}"/>
              </a:ext>
            </a:extLst>
          </p:cNvPr>
          <p:cNvSpPr/>
          <p:nvPr userDrawn="1"/>
        </p:nvSpPr>
        <p:spPr>
          <a:xfrm rot="16200000" flipV="1">
            <a:off x="11704000"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7180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a:t>Overview Slide</a:t>
            </a:r>
          </a:p>
        </p:txBody>
      </p:sp>
      <p:pic>
        <p:nvPicPr>
          <p:cNvPr id="20" name="Picture 19" descr="Icon&#10;&#10;Description automatically generated with low confidence">
            <a:extLst>
              <a:ext uri="{FF2B5EF4-FFF2-40B4-BE49-F238E27FC236}">
                <a16:creationId xmlns:a16="http://schemas.microsoft.com/office/drawing/2014/main" id="{D783A9DB-2D88-B44A-A367-1AE86EBEE7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36"/>
          <a:stretch/>
        </p:blipFill>
        <p:spPr>
          <a:xfrm flipH="1">
            <a:off x="511072" y="5180330"/>
            <a:ext cx="1726075" cy="1615575"/>
          </a:xfrm>
          <a:prstGeom prst="rect">
            <a:avLst/>
          </a:prstGeom>
        </p:spPr>
      </p:pic>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753035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96863" y="0"/>
            <a:ext cx="4739368" cy="6932300"/>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AAE09A10-520B-2742-962C-FBBAFB7F73D3}"/>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Box 23">
            <a:extLst>
              <a:ext uri="{FF2B5EF4-FFF2-40B4-BE49-F238E27FC236}">
                <a16:creationId xmlns:a16="http://schemas.microsoft.com/office/drawing/2014/main" id="{14DAC745-3799-644F-B869-63BC88587110}"/>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pic>
        <p:nvPicPr>
          <p:cNvPr id="26" name="Picture 25" descr="Logo&#10;&#10;Description automatically generated">
            <a:extLst>
              <a:ext uri="{FF2B5EF4-FFF2-40B4-BE49-F238E27FC236}">
                <a16:creationId xmlns:a16="http://schemas.microsoft.com/office/drawing/2014/main" id="{83C30E9D-06D7-7B41-848A-77274E4130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6153" y="529155"/>
            <a:ext cx="4351633" cy="863553"/>
          </a:xfrm>
          <a:prstGeom prst="rect">
            <a:avLst/>
          </a:prstGeom>
        </p:spPr>
      </p:pic>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2298163" y="1331352"/>
            <a:ext cx="3195486" cy="731140"/>
          </a:xfrm>
        </p:spPr>
        <p:txBody>
          <a:bodyPr anchor="ctr">
            <a:normAutofit/>
          </a:bodyPr>
          <a:lstStyle>
            <a:lvl1pPr marL="0" indent="0" algn="l">
              <a:buNone/>
              <a:defRPr sz="2800" baseline="0">
                <a:solidFill>
                  <a:schemeClr val="bg1"/>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2298163" y="521776"/>
            <a:ext cx="3195485" cy="837258"/>
          </a:xfrm>
        </p:spPr>
        <p:txBody>
          <a:bodyPr anchor="ctr">
            <a:normAutofit/>
          </a:bodyPr>
          <a:lstStyle>
            <a:lvl1pPr marL="0" indent="0" algn="l">
              <a:buNone/>
              <a:defRPr sz="5000" baseline="0">
                <a:solidFill>
                  <a:schemeClr val="bg1"/>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221517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60823"/>
            <a:ext cx="12192000" cy="5119711"/>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498562" y="2329610"/>
            <a:ext cx="5278651" cy="697353"/>
          </a:xfrm>
        </p:spPr>
        <p:txBody>
          <a:bodyPr>
            <a:noAutofit/>
          </a:bodyPr>
          <a:lstStyle>
            <a:lvl1pPr marL="0" indent="0" algn="r">
              <a:buNone/>
              <a:defRPr sz="5400" b="1" baseline="0">
                <a:solidFill>
                  <a:schemeClr val="bg1"/>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498562" y="1711087"/>
            <a:ext cx="5278651" cy="697353"/>
          </a:xfrm>
        </p:spPr>
        <p:txBody>
          <a:bodyPr>
            <a:normAutofit/>
          </a:bodyPr>
          <a:lstStyle>
            <a:lvl1pPr marL="0" indent="0" algn="r">
              <a:buNone/>
              <a:defRPr sz="3600" b="0" i="0">
                <a:solidFill>
                  <a:schemeClr val="bg1"/>
                </a:solidFill>
                <a:latin typeface="+mn-lt"/>
              </a:defRPr>
            </a:lvl1pPr>
          </a:lstStyle>
          <a:p>
            <a:pPr lvl="0"/>
            <a:r>
              <a:rPr lang="en-US"/>
              <a:t>Cover Design 1</a:t>
            </a:r>
          </a:p>
        </p:txBody>
      </p:sp>
      <p:pic>
        <p:nvPicPr>
          <p:cNvPr id="12" name="Picture 11" descr="Logo&#10;&#10;Description automatically generated">
            <a:extLst>
              <a:ext uri="{FF2B5EF4-FFF2-40B4-BE49-F238E27FC236}">
                <a16:creationId xmlns:a16="http://schemas.microsoft.com/office/drawing/2014/main" id="{E201ABE5-6E0B-8E42-8271-7CD9DA96C3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1445" y="5413664"/>
            <a:ext cx="4975768" cy="987409"/>
          </a:xfrm>
          <a:prstGeom prst="rect">
            <a:avLst/>
          </a:prstGeom>
        </p:spPr>
      </p:pic>
      <p:pic>
        <p:nvPicPr>
          <p:cNvPr id="3" name="Picture 2" descr="Icon&#10;&#10;Description automatically generated with low confidence">
            <a:extLst>
              <a:ext uri="{FF2B5EF4-FFF2-40B4-BE49-F238E27FC236}">
                <a16:creationId xmlns:a16="http://schemas.microsoft.com/office/drawing/2014/main" id="{BCC1C071-0DAE-0844-AE69-3FD6FB58CC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91700"/>
          <a:stretch/>
        </p:blipFill>
        <p:spPr>
          <a:xfrm>
            <a:off x="0" y="-60823"/>
            <a:ext cx="7089569" cy="5474487"/>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13315" y="575028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215000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 Slide 2">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9C90B270-106D-4F46-915D-DD932CDE6DA2}"/>
              </a:ext>
            </a:extLst>
          </p:cNvPr>
          <p:cNvSpPr>
            <a:spLocks noGrp="1"/>
          </p:cNvSpPr>
          <p:nvPr userDrawn="1">
            <p:ph type="pic" sz="quarter" idx="17"/>
          </p:nvPr>
        </p:nvSpPr>
        <p:spPr>
          <a:xfrm>
            <a:off x="2" y="2138363"/>
            <a:ext cx="12191999" cy="3387725"/>
          </a:xfrm>
          <a:custGeom>
            <a:avLst/>
            <a:gdLst>
              <a:gd name="connsiteX0" fmla="*/ 0 w 12191999"/>
              <a:gd name="connsiteY0" fmla="*/ 0 h 3387725"/>
              <a:gd name="connsiteX1" fmla="*/ 10769601 w 12191999"/>
              <a:gd name="connsiteY1" fmla="*/ 0 h 3387725"/>
              <a:gd name="connsiteX2" fmla="*/ 10769601 w 12191999"/>
              <a:gd name="connsiteY2" fmla="*/ 793096 h 3387725"/>
              <a:gd name="connsiteX3" fmla="*/ 12191999 w 12191999"/>
              <a:gd name="connsiteY3" fmla="*/ 793096 h 3387725"/>
              <a:gd name="connsiteX4" fmla="*/ 12191999 w 12191999"/>
              <a:gd name="connsiteY4" fmla="*/ 1128782 h 3387725"/>
              <a:gd name="connsiteX5" fmla="*/ 10769601 w 12191999"/>
              <a:gd name="connsiteY5" fmla="*/ 1128782 h 3387725"/>
              <a:gd name="connsiteX6" fmla="*/ 10769601 w 12191999"/>
              <a:gd name="connsiteY6" fmla="*/ 2541306 h 3387725"/>
              <a:gd name="connsiteX7" fmla="*/ 12191999 w 12191999"/>
              <a:gd name="connsiteY7" fmla="*/ 2541306 h 3387725"/>
              <a:gd name="connsiteX8" fmla="*/ 12191999 w 12191999"/>
              <a:gd name="connsiteY8" fmla="*/ 3387725 h 3387725"/>
              <a:gd name="connsiteX9" fmla="*/ 1422400 w 12191999"/>
              <a:gd name="connsiteY9" fmla="*/ 3387725 h 3387725"/>
              <a:gd name="connsiteX10" fmla="*/ 1422400 w 12191999"/>
              <a:gd name="connsiteY10" fmla="*/ 577943 h 3387725"/>
              <a:gd name="connsiteX11" fmla="*/ 0 w 12191999"/>
              <a:gd name="connsiteY11" fmla="*/ 577943 h 338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3387725">
                <a:moveTo>
                  <a:pt x="0" y="0"/>
                </a:moveTo>
                <a:lnTo>
                  <a:pt x="10769601" y="0"/>
                </a:lnTo>
                <a:lnTo>
                  <a:pt x="10769601" y="793096"/>
                </a:lnTo>
                <a:lnTo>
                  <a:pt x="12191999" y="793096"/>
                </a:lnTo>
                <a:lnTo>
                  <a:pt x="12191999" y="1128782"/>
                </a:lnTo>
                <a:lnTo>
                  <a:pt x="10769601" y="1128782"/>
                </a:lnTo>
                <a:lnTo>
                  <a:pt x="10769601" y="2541306"/>
                </a:lnTo>
                <a:lnTo>
                  <a:pt x="12191999" y="2541306"/>
                </a:lnTo>
                <a:lnTo>
                  <a:pt x="12191999" y="3387725"/>
                </a:lnTo>
                <a:lnTo>
                  <a:pt x="1422400" y="3387725"/>
                </a:lnTo>
                <a:lnTo>
                  <a:pt x="1422400" y="577943"/>
                </a:lnTo>
                <a:lnTo>
                  <a:pt x="0" y="577943"/>
                </a:lnTo>
                <a:close/>
              </a:path>
            </a:pathLst>
          </a:custGeom>
        </p:spPr>
        <p:txBody>
          <a:bodyPr wrap="square">
            <a:noAutofit/>
          </a:bodyPr>
          <a:lstStyle/>
          <a:p>
            <a:endParaRPr lang="en-US"/>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746" r="9500"/>
          <a:stretch/>
        </p:blipFill>
        <p:spPr>
          <a:xfrm>
            <a:off x="10333703" y="6381135"/>
            <a:ext cx="1779639" cy="431333"/>
          </a:xfrm>
          <a:prstGeom prst="rect">
            <a:avLst/>
          </a:prstGeom>
        </p:spPr>
      </p:pic>
      <p:sp>
        <p:nvSpPr>
          <p:cNvPr id="25" name="Text Placeholder 23">
            <a:extLst>
              <a:ext uri="{FF2B5EF4-FFF2-40B4-BE49-F238E27FC236}">
                <a16:creationId xmlns:a16="http://schemas.microsoft.com/office/drawing/2014/main" id="{6C4974ED-581C-0040-84AA-E1AD4A9EF8BB}"/>
              </a:ext>
            </a:extLst>
          </p:cNvPr>
          <p:cNvSpPr>
            <a:spLocks noGrp="1"/>
          </p:cNvSpPr>
          <p:nvPr>
            <p:ph type="body" sz="quarter" idx="15" hasCustomPrompt="1"/>
          </p:nvPr>
        </p:nvSpPr>
        <p:spPr>
          <a:xfrm>
            <a:off x="0" y="3485497"/>
            <a:ext cx="12192000" cy="775681"/>
          </a:xfrm>
        </p:spPr>
        <p:txBody>
          <a:bodyPr>
            <a:noAutofit/>
          </a:bodyPr>
          <a:lstStyle>
            <a:lvl1pPr marL="0" indent="0" algn="ctr">
              <a:buNone/>
              <a:defRPr sz="5400" b="1" baseline="0">
                <a:solidFill>
                  <a:schemeClr val="bg1"/>
                </a:solidFill>
                <a:latin typeface="+mn-lt"/>
              </a:defRPr>
            </a:lvl1pPr>
          </a:lstStyle>
          <a:p>
            <a:pPr lvl="0"/>
            <a:r>
              <a:rPr lang="en-US"/>
              <a:t>POWERPOINT</a:t>
            </a:r>
          </a:p>
        </p:txBody>
      </p:sp>
      <p:sp>
        <p:nvSpPr>
          <p:cNvPr id="26" name="Text Placeholder 23">
            <a:extLst>
              <a:ext uri="{FF2B5EF4-FFF2-40B4-BE49-F238E27FC236}">
                <a16:creationId xmlns:a16="http://schemas.microsoft.com/office/drawing/2014/main" id="{65B91323-87B1-C540-B4E2-E06289C6A769}"/>
              </a:ext>
            </a:extLst>
          </p:cNvPr>
          <p:cNvSpPr>
            <a:spLocks noGrp="1"/>
          </p:cNvSpPr>
          <p:nvPr>
            <p:ph type="body" sz="quarter" idx="16" hasCustomPrompt="1"/>
          </p:nvPr>
        </p:nvSpPr>
        <p:spPr>
          <a:xfrm>
            <a:off x="0" y="4191990"/>
            <a:ext cx="12192000" cy="775681"/>
          </a:xfrm>
        </p:spPr>
        <p:txBody>
          <a:bodyPr>
            <a:normAutofit/>
          </a:bodyPr>
          <a:lstStyle>
            <a:lvl1pPr marL="0" indent="0" algn="ctr">
              <a:buNone/>
              <a:defRPr sz="3600">
                <a:solidFill>
                  <a:schemeClr val="bg1"/>
                </a:solidFill>
                <a:latin typeface="+mn-lt"/>
              </a:defRPr>
            </a:lvl1pPr>
          </a:lstStyle>
          <a:p>
            <a:pPr lvl="0"/>
            <a:r>
              <a:rPr lang="en-US"/>
              <a:t>Cover Design2</a:t>
            </a:r>
          </a:p>
        </p:txBody>
      </p:sp>
      <p:pic>
        <p:nvPicPr>
          <p:cNvPr id="40" name="Picture 39" descr="Logo&#10;&#10;Description automatically generated">
            <a:extLst>
              <a:ext uri="{FF2B5EF4-FFF2-40B4-BE49-F238E27FC236}">
                <a16:creationId xmlns:a16="http://schemas.microsoft.com/office/drawing/2014/main" id="{5EBB9E3C-4176-B642-BC27-E33000776B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97914" y="1229033"/>
            <a:ext cx="3298137" cy="654494"/>
          </a:xfrm>
          <a:prstGeom prst="rect">
            <a:avLst/>
          </a:prstGeom>
        </p:spPr>
      </p:pic>
      <p:sp>
        <p:nvSpPr>
          <p:cNvPr id="51" name="Rectangle 50">
            <a:extLst>
              <a:ext uri="{FF2B5EF4-FFF2-40B4-BE49-F238E27FC236}">
                <a16:creationId xmlns:a16="http://schemas.microsoft.com/office/drawing/2014/main" id="{739C024E-54AF-A645-849B-FBEF03A409E8}"/>
              </a:ext>
            </a:extLst>
          </p:cNvPr>
          <p:cNvSpPr/>
          <p:nvPr userDrawn="1"/>
        </p:nvSpPr>
        <p:spPr>
          <a:xfrm>
            <a:off x="0" y="2716306"/>
            <a:ext cx="1422400" cy="4141694"/>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0545B11-B0EB-1B4D-A4A1-FEBDC4829721}"/>
              </a:ext>
            </a:extLst>
          </p:cNvPr>
          <p:cNvSpPr/>
          <p:nvPr userDrawn="1"/>
        </p:nvSpPr>
        <p:spPr>
          <a:xfrm>
            <a:off x="10769602" y="0"/>
            <a:ext cx="1422400" cy="2931459"/>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6D22EDD-8B51-874F-8ADB-8487714C64A2}"/>
              </a:ext>
            </a:extLst>
          </p:cNvPr>
          <p:cNvSpPr/>
          <p:nvPr userDrawn="1"/>
        </p:nvSpPr>
        <p:spPr>
          <a:xfrm>
            <a:off x="10769602" y="3267145"/>
            <a:ext cx="1422400" cy="1412524"/>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535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4D2F298-F143-9740-AAB0-DC67FBF5DC8C}"/>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2F30AE37-8612-1542-9EF8-54C24BD4C33D}"/>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2869790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5974" y="336687"/>
            <a:ext cx="3742800" cy="5854425"/>
          </a:xfrm>
          <a:prstGeom prst="rect">
            <a:avLst/>
          </a:prstGeom>
        </p:spPr>
      </p:pic>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8" name="TextBox 17">
            <a:extLst>
              <a:ext uri="{FF2B5EF4-FFF2-40B4-BE49-F238E27FC236}">
                <a16:creationId xmlns:a16="http://schemas.microsoft.com/office/drawing/2014/main" id="{939702E4-EEF7-7645-9195-B04529D3B189}"/>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dirty="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9" name="Rectangle 18">
            <a:extLst>
              <a:ext uri="{FF2B5EF4-FFF2-40B4-BE49-F238E27FC236}">
                <a16:creationId xmlns:a16="http://schemas.microsoft.com/office/drawing/2014/main" id="{058ECD4B-8EEF-C34E-9454-DBF9B3B60D89}"/>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8668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27ED-08EB-4AA2-8039-4471467BD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B1B5F5-1779-474A-9F41-063CB554D5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29AA8-AD84-4CD3-9D29-0CF65B38E1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95838D-7270-4750-8B53-8E3FA1AAF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CDA35-2515-4BB3-884E-B71D22FE6890}"/>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623700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4" name="TextBox 13">
            <a:extLst>
              <a:ext uri="{FF2B5EF4-FFF2-40B4-BE49-F238E27FC236}">
                <a16:creationId xmlns:a16="http://schemas.microsoft.com/office/drawing/2014/main" id="{8A289134-02EC-A240-9EEE-8EFCD9FB6E42}"/>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5" name="Rectangle 14">
            <a:extLst>
              <a:ext uri="{FF2B5EF4-FFF2-40B4-BE49-F238E27FC236}">
                <a16:creationId xmlns:a16="http://schemas.microsoft.com/office/drawing/2014/main" id="{241BD9DB-1AE0-F046-B1C4-9F1995D778AF}"/>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714489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738425" y="3186"/>
            <a:ext cx="6113637" cy="6892757"/>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987487" y="1419861"/>
            <a:ext cx="5622464" cy="5334722"/>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010710" y="1165788"/>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987487" y="405005"/>
            <a:ext cx="4716425"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3811643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85269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28AF95"/>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29756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CE44-91B1-49DC-BFD2-BAD631101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1E603A-A31C-4763-88CC-1A561D59F0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26F09E-E749-4E79-806D-15B9147D7F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54C3C68-B0DC-4B52-9588-B4C5F5725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A00D0-F532-4005-B7FB-30AE0AAF150F}"/>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207164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27ED-08EB-4AA2-8039-4471467BD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B1B5F5-1779-474A-9F41-063CB554D5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29AA8-AD84-4CD3-9D29-0CF65B38E1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95838D-7270-4750-8B53-8E3FA1AAF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CDA35-2515-4BB3-884E-B71D22FE6890}"/>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1483736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12B66-7A91-46C6-92C8-7180C0C5EF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B0D325-D854-4FF1-AFE5-4D92597C8A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53E661-CC91-416A-A745-8E2A8D17ECA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6D61AF3-3BAD-4599-B779-64E3DB59D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B0AFF-07E0-4DAD-A29C-EDB2E6E3274F}"/>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057845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2351-547A-41F8-AA93-DAC4C4EA5A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2C471-5C3E-4D19-9753-6E14BC73AC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F7C295-3405-4590-9F2C-4AF0CB1A25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39FC32-A399-44D5-91ED-8DDE0D59171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01A561D-13AD-4BC3-9E28-CF15C358B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58545-7F2F-45DA-9E04-D35F5EEDFCDB}"/>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200566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14ED-05A5-4B12-A66F-DE7EFB37B3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B6B6F6-BBEE-4168-AFC7-05823309C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91DC0B-A84E-4A8C-9F89-C46C0AAA0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0200E8-3F05-4E98-A485-EBCD34E828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6B2F77-C6C1-44EA-8820-9C87BBE12A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76CD5F-1A39-4D83-B8DE-3FEF90708D9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31767F8-3142-46BC-AB5D-C9FA3599BC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26B1A6-6294-4F21-877E-2E49DC7667ED}"/>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46363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50F0-14E6-4C87-969C-9B7082F770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829AA1-8D1C-4588-8CAC-6E8C844339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0E7EC14-1376-4AB1-93F4-FD83729F84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3D5DB3-6D69-41AE-AC66-6975102FC890}"/>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93474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12B66-7A91-46C6-92C8-7180C0C5EF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B0D325-D854-4FF1-AFE5-4D92597C8A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53E661-CC91-416A-A745-8E2A8D17ECA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6D61AF3-3BAD-4599-B779-64E3DB59D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B0AFF-07E0-4DAD-A29C-EDB2E6E3274F}"/>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459385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14A76-CC39-4D8F-8A8F-AEA07A95388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BB0D7F0-03CD-4F5B-B7C1-567AB8E75E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0DE8C2-11F7-4D40-9854-DA6C0F856C44}"/>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771723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AAEB3-63FB-4ABC-BE19-8EAFC943E0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E21FDC-E12E-43B6-A61B-812C63BD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61D72E-0CC1-4BD7-AEDF-28D69C52A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AEBE91-C3F4-40BB-BA4C-58C2C1083DB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A4752D7-D906-436C-BD79-7F675DD8A3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13694-5040-45A3-9219-E1FB03DECFE6}"/>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1589114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EC97-D821-4335-9FF7-3C67C951B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FF2508-BBFF-480A-AFA0-2B7A0E068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9EFEA-74AC-4426-AF85-D98D8DA29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2629FC-AE3F-4FF9-B1F7-96A55C72B94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EC11E56-6FDB-4B2B-B5BB-47A072032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22C49F-480A-4D98-896E-9C82077170A8}"/>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374363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4363-A929-4E9A-921F-6EF78E632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89B3EC-B0FF-48E5-9F07-519B97688D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22552-0453-43F2-9329-45EC61DF204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5743A40-4C46-4349-8464-EC1212673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02667-83E8-4DE9-AEC8-97C50D0D759B}"/>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935132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244B6E-D371-4F79-B559-B2C8D1933C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FE2AEE-1FA6-4AD6-BFBC-F5C8821EC8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CF1F1-149A-4D2A-B710-20B65FB313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EBEF44-F339-4145-B138-958BB18D9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FE507-41E3-4050-AA6E-8B9C407257CD}"/>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040192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1BA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2" name="TextBox 11">
            <a:extLst>
              <a:ext uri="{FF2B5EF4-FFF2-40B4-BE49-F238E27FC236}">
                <a16:creationId xmlns:a16="http://schemas.microsoft.com/office/drawing/2014/main" id="{FEEEBC58-7CED-7A41-97CB-9D6B168CD4D6}"/>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id="{F55403A8-2113-FC47-B2D2-19915CF177A0}"/>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41833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9" name="Picture 18" descr="Icon&#10;&#10;Description automatically generated">
            <a:extLst>
              <a:ext uri="{FF2B5EF4-FFF2-40B4-BE49-F238E27FC236}">
                <a16:creationId xmlns:a16="http://schemas.microsoft.com/office/drawing/2014/main" id="{10DC2F06-5F2E-8245-82B0-075B40465A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64379" y="0"/>
            <a:ext cx="4573621" cy="5830784"/>
          </a:xfrm>
          <a:prstGeom prst="rect">
            <a:avLst/>
          </a:prstGeom>
        </p:spPr>
      </p:pic>
      <p:sp>
        <p:nvSpPr>
          <p:cNvPr id="20" name="TextBox 19">
            <a:extLst>
              <a:ext uri="{FF2B5EF4-FFF2-40B4-BE49-F238E27FC236}">
                <a16:creationId xmlns:a16="http://schemas.microsoft.com/office/drawing/2014/main" id="{383E37E1-6A96-684C-BA8A-A42C3A7B7C50}"/>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333329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1" name="TextBox 10">
            <a:extLst>
              <a:ext uri="{FF2B5EF4-FFF2-40B4-BE49-F238E27FC236}">
                <a16:creationId xmlns:a16="http://schemas.microsoft.com/office/drawing/2014/main" id="{929748EA-C0A8-F14F-B190-91F53E5FFAB9}"/>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id="{E844C1E4-5685-3A4E-A559-324CB47798BE}"/>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019624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1188A3"/>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28AF95"/>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6D6E6C"/>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a:t>1</a:t>
            </a:r>
          </a:p>
        </p:txBody>
      </p:sp>
      <p:sp>
        <p:nvSpPr>
          <p:cNvPr id="33" name="Rectangle 32">
            <a:extLst>
              <a:ext uri="{FF2B5EF4-FFF2-40B4-BE49-F238E27FC236}">
                <a16:creationId xmlns:a16="http://schemas.microsoft.com/office/drawing/2014/main" id="{D61EA96D-CBBA-164C-B6A9-08FC40BAD1F5}"/>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Box 33">
            <a:extLst>
              <a:ext uri="{FF2B5EF4-FFF2-40B4-BE49-F238E27FC236}">
                <a16:creationId xmlns:a16="http://schemas.microsoft.com/office/drawing/2014/main" id="{D9B8F009-F456-474D-8AEB-A89D432DE398}"/>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172853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C6A7F"/>
                </a:solidFill>
                <a:latin typeface="+mn-lt"/>
              </a:defRPr>
            </a:lvl1pPr>
          </a:lstStyle>
          <a:p>
            <a:pPr lvl="0"/>
            <a:r>
              <a:rPr lang="en-US"/>
              <a:t>Heading</a:t>
            </a:r>
          </a:p>
        </p:txBody>
      </p:sp>
      <p:sp>
        <p:nvSpPr>
          <p:cNvPr id="12" name="TextBox 11">
            <a:extLst>
              <a:ext uri="{FF2B5EF4-FFF2-40B4-BE49-F238E27FC236}">
                <a16:creationId xmlns:a16="http://schemas.microsoft.com/office/drawing/2014/main" id="{643C4327-63B8-524C-A365-730E163C0C3B}"/>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id="{037DCDAB-9B29-724B-9E94-12531E00608A}"/>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65381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2351-547A-41F8-AA93-DAC4C4EA5A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2C471-5C3E-4D19-9753-6E14BC73AC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F7C295-3405-4590-9F2C-4AF0CB1A25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39FC32-A399-44D5-91ED-8DDE0D59171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01A561D-13AD-4BC3-9E28-CF15C358B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58545-7F2F-45DA-9E04-D35F5EEDFCDB}"/>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9056547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4" name="TextBox 13">
            <a:extLst>
              <a:ext uri="{FF2B5EF4-FFF2-40B4-BE49-F238E27FC236}">
                <a16:creationId xmlns:a16="http://schemas.microsoft.com/office/drawing/2014/main" id="{8A289134-02EC-A240-9EEE-8EFCD9FB6E42}"/>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5" name="Rectangle 14">
            <a:extLst>
              <a:ext uri="{FF2B5EF4-FFF2-40B4-BE49-F238E27FC236}">
                <a16:creationId xmlns:a16="http://schemas.microsoft.com/office/drawing/2014/main" id="{241BD9DB-1AE0-F046-B1C4-9F1995D778AF}"/>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501244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1188A3"/>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1BA19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8CBF4B"/>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18" name="Rectangle 17">
            <a:extLst>
              <a:ext uri="{FF2B5EF4-FFF2-40B4-BE49-F238E27FC236}">
                <a16:creationId xmlns:a16="http://schemas.microsoft.com/office/drawing/2014/main" id="{DFDA3578-22C0-F242-8A92-BC35DC710088}"/>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9" name="TextBox 18">
            <a:extLst>
              <a:ext uri="{FF2B5EF4-FFF2-40B4-BE49-F238E27FC236}">
                <a16:creationId xmlns:a16="http://schemas.microsoft.com/office/drawing/2014/main" id="{D239D4DF-F916-8E4B-8BDF-169B917E8A1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1971520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 name="TextBox 10">
            <a:extLst>
              <a:ext uri="{FF2B5EF4-FFF2-40B4-BE49-F238E27FC236}">
                <a16:creationId xmlns:a16="http://schemas.microsoft.com/office/drawing/2014/main" id="{0C498D20-F272-6C4B-9750-0950D632CA51}"/>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4" name="Rectangle 13">
            <a:extLst>
              <a:ext uri="{FF2B5EF4-FFF2-40B4-BE49-F238E27FC236}">
                <a16:creationId xmlns:a16="http://schemas.microsoft.com/office/drawing/2014/main" id="{BBD57239-5828-B540-8237-86617E1D76BC}"/>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405558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C6A7F"/>
                </a:solidFill>
                <a:latin typeface="+mn-lt"/>
              </a:defRPr>
            </a:lvl1pPr>
          </a:lstStyle>
          <a:p>
            <a:pPr lvl="0"/>
            <a:r>
              <a:rPr lang="en-US"/>
              <a:t>Heading</a:t>
            </a:r>
          </a:p>
        </p:txBody>
      </p:sp>
      <p:sp>
        <p:nvSpPr>
          <p:cNvPr id="12" name="TextBox 11">
            <a:extLst>
              <a:ext uri="{FF2B5EF4-FFF2-40B4-BE49-F238E27FC236}">
                <a16:creationId xmlns:a16="http://schemas.microsoft.com/office/drawing/2014/main" id="{9181B267-E1F8-1B41-B67E-37FFFE577389}"/>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id="{FB91A324-8B30-A940-95B5-F8962EEFE5FC}"/>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698910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ivider Slide -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5307EF-A9F6-C245-9FFC-6B90094787FE}"/>
              </a:ext>
            </a:extLst>
          </p:cNvPr>
          <p:cNvSpPr/>
          <p:nvPr userDrawn="1"/>
        </p:nvSpPr>
        <p:spPr>
          <a:xfrm>
            <a:off x="241300" y="228600"/>
            <a:ext cx="11696700" cy="5695316"/>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3">
            <a:extLst>
              <a:ext uri="{FF2B5EF4-FFF2-40B4-BE49-F238E27FC236}">
                <a16:creationId xmlns:a16="http://schemas.microsoft.com/office/drawing/2014/main" id="{81CC2CF4-3D74-1342-B102-040122CEDC27}"/>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a:t>Divider</a:t>
            </a:r>
          </a:p>
        </p:txBody>
      </p:sp>
      <p:sp>
        <p:nvSpPr>
          <p:cNvPr id="4" name="Text Placeholder 23">
            <a:extLst>
              <a:ext uri="{FF2B5EF4-FFF2-40B4-BE49-F238E27FC236}">
                <a16:creationId xmlns:a16="http://schemas.microsoft.com/office/drawing/2014/main" id="{2F429012-D47B-B64E-8AF8-BA57CA77242D}"/>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a:t>01</a:t>
            </a:r>
          </a:p>
        </p:txBody>
      </p:sp>
      <p:sp>
        <p:nvSpPr>
          <p:cNvPr id="5" name="Rectangle 4">
            <a:extLst>
              <a:ext uri="{FF2B5EF4-FFF2-40B4-BE49-F238E27FC236}">
                <a16:creationId xmlns:a16="http://schemas.microsoft.com/office/drawing/2014/main" id="{282ED7C5-FFAE-834F-8F3A-BCF13F87526A}"/>
              </a:ext>
            </a:extLst>
          </p:cNvPr>
          <p:cNvSpPr/>
          <p:nvPr userDrawn="1"/>
        </p:nvSpPr>
        <p:spPr>
          <a:xfrm rot="5400000" flipV="1">
            <a:off x="1375154" y="1210306"/>
            <a:ext cx="1008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C2D9E6FA-4BF8-7846-B1D4-0E7D141B58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64379" y="0"/>
            <a:ext cx="4573621" cy="5830784"/>
          </a:xfrm>
          <a:prstGeom prst="rect">
            <a:avLst/>
          </a:prstGeom>
        </p:spPr>
      </p:pic>
      <p:sp>
        <p:nvSpPr>
          <p:cNvPr id="7" name="TextBox 6">
            <a:extLst>
              <a:ext uri="{FF2B5EF4-FFF2-40B4-BE49-F238E27FC236}">
                <a16:creationId xmlns:a16="http://schemas.microsoft.com/office/drawing/2014/main" id="{40C42B48-7BA4-D244-BEDC-1A195F5794A4}"/>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8" name="Rectangle 7">
            <a:extLst>
              <a:ext uri="{FF2B5EF4-FFF2-40B4-BE49-F238E27FC236}">
                <a16:creationId xmlns:a16="http://schemas.microsoft.com/office/drawing/2014/main" id="{2E665F5D-41F2-AB4E-9E9D-89A3F85D709E}"/>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26531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a:t>Overview Slide</a:t>
            </a:r>
          </a:p>
        </p:txBody>
      </p:sp>
      <p:pic>
        <p:nvPicPr>
          <p:cNvPr id="20" name="Picture 19" descr="Icon&#10;&#10;Description automatically generated with low confidence">
            <a:extLst>
              <a:ext uri="{FF2B5EF4-FFF2-40B4-BE49-F238E27FC236}">
                <a16:creationId xmlns:a16="http://schemas.microsoft.com/office/drawing/2014/main" id="{D783A9DB-2D88-B44A-A367-1AE86EBEE7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36"/>
          <a:stretch/>
        </p:blipFill>
        <p:spPr>
          <a:xfrm flipH="1">
            <a:off x="511072" y="5180330"/>
            <a:ext cx="1726075" cy="1615575"/>
          </a:xfrm>
          <a:prstGeom prst="rect">
            <a:avLst/>
          </a:prstGeom>
        </p:spPr>
      </p:pic>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210603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xt Slide with Photo -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D6B0E9-3995-4243-A4DE-8287096F2210}"/>
              </a:ext>
            </a:extLst>
          </p:cNvPr>
          <p:cNvSpPr/>
          <p:nvPr/>
        </p:nvSpPr>
        <p:spPr>
          <a:xfrm flipV="1">
            <a:off x="1356632" y="-2"/>
            <a:ext cx="5495430" cy="6892757"/>
          </a:xfrm>
          <a:prstGeom prst="rect">
            <a:avLst/>
          </a:prstGeom>
          <a:solidFill>
            <a:srgbClr val="1BA1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2" name="Rectangle 11">
            <a:extLst>
              <a:ext uri="{FF2B5EF4-FFF2-40B4-BE49-F238E27FC236}">
                <a16:creationId xmlns:a16="http://schemas.microsoft.com/office/drawing/2014/main" id="{EA59638F-34C3-0548-9D75-7451924D31F1}"/>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4" name="Picture Placeholder 17">
            <a:extLst>
              <a:ext uri="{FF2B5EF4-FFF2-40B4-BE49-F238E27FC236}">
                <a16:creationId xmlns:a16="http://schemas.microsoft.com/office/drawing/2014/main" id="{51437F97-A714-BA4E-86C2-B5AFBA0061E8}"/>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8" name="Text Placeholder 17">
            <a:extLst>
              <a:ext uri="{FF2B5EF4-FFF2-40B4-BE49-F238E27FC236}">
                <a16:creationId xmlns:a16="http://schemas.microsoft.com/office/drawing/2014/main" id="{4CA7736D-49F3-1646-98AF-4946FF89300F}"/>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Rectangle 18">
            <a:extLst>
              <a:ext uri="{FF2B5EF4-FFF2-40B4-BE49-F238E27FC236}">
                <a16:creationId xmlns:a16="http://schemas.microsoft.com/office/drawing/2014/main" id="{5F13410A-2185-7C40-9186-1A1897ED3B11}"/>
              </a:ext>
            </a:extLst>
          </p:cNvPr>
          <p:cNvSpPr/>
          <p:nvPr userDrawn="1"/>
        </p:nvSpPr>
        <p:spPr>
          <a:xfrm>
            <a:off x="1802710" y="1292864"/>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30B2EA7-6F50-764D-9D0C-326E1B7C847C}"/>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9" name="TextBox 8">
            <a:extLst>
              <a:ext uri="{FF2B5EF4-FFF2-40B4-BE49-F238E27FC236}">
                <a16:creationId xmlns:a16="http://schemas.microsoft.com/office/drawing/2014/main" id="{2FC376DF-08BD-8147-8B6C-C5A2D8D4A480}"/>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1311831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1188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2" name="TextBox 11">
            <a:extLst>
              <a:ext uri="{FF2B5EF4-FFF2-40B4-BE49-F238E27FC236}">
                <a16:creationId xmlns:a16="http://schemas.microsoft.com/office/drawing/2014/main" id="{FEEEBC58-7CED-7A41-97CB-9D6B168CD4D6}"/>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id="{F55403A8-2113-FC47-B2D2-19915CF177A0}"/>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57340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738425" y="3186"/>
            <a:ext cx="6113637" cy="6892757"/>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987487" y="1419861"/>
            <a:ext cx="5622464" cy="5334722"/>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010710" y="1165788"/>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987487" y="405005"/>
            <a:ext cx="4716425"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4060743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14" name="TextBox 13">
            <a:extLst>
              <a:ext uri="{FF2B5EF4-FFF2-40B4-BE49-F238E27FC236}">
                <a16:creationId xmlns:a16="http://schemas.microsoft.com/office/drawing/2014/main" id="{A862BC62-5A59-434C-94C9-A0321E45ADA9}"/>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5" name="Rectangle 14">
            <a:extLst>
              <a:ext uri="{FF2B5EF4-FFF2-40B4-BE49-F238E27FC236}">
                <a16:creationId xmlns:a16="http://schemas.microsoft.com/office/drawing/2014/main" id="{F0CE46C9-7CF5-AC49-81D3-87EA00B1EF7D}"/>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3760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14ED-05A5-4B12-A66F-DE7EFB37B3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B6B6F6-BBEE-4168-AFC7-05823309C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91DC0B-A84E-4A8C-9F89-C46C0AAA0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0200E8-3F05-4E98-A485-EBCD34E828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6B2F77-C6C1-44EA-8820-9C87BBE12A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76CD5F-1A39-4D83-B8DE-3FEF90708D9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31767F8-3142-46BC-AB5D-C9FA3599BC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26B1A6-6294-4F21-877E-2E49DC7667ED}"/>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6309332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96863" y="0"/>
            <a:ext cx="4739368" cy="6932300"/>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AAE09A10-520B-2742-962C-FBBAFB7F73D3}"/>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Box 23">
            <a:extLst>
              <a:ext uri="{FF2B5EF4-FFF2-40B4-BE49-F238E27FC236}">
                <a16:creationId xmlns:a16="http://schemas.microsoft.com/office/drawing/2014/main" id="{14DAC745-3799-644F-B869-63BC88587110}"/>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pic>
        <p:nvPicPr>
          <p:cNvPr id="26" name="Picture 25" descr="Logo&#10;&#10;Description automatically generated">
            <a:extLst>
              <a:ext uri="{FF2B5EF4-FFF2-40B4-BE49-F238E27FC236}">
                <a16:creationId xmlns:a16="http://schemas.microsoft.com/office/drawing/2014/main" id="{83C30E9D-06D7-7B41-848A-77274E4130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6153" y="529155"/>
            <a:ext cx="4351633" cy="863553"/>
          </a:xfrm>
          <a:prstGeom prst="rect">
            <a:avLst/>
          </a:prstGeom>
        </p:spPr>
      </p:pic>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2298163" y="1331352"/>
            <a:ext cx="3195486" cy="731140"/>
          </a:xfrm>
        </p:spPr>
        <p:txBody>
          <a:bodyPr anchor="ctr">
            <a:normAutofit/>
          </a:bodyPr>
          <a:lstStyle>
            <a:lvl1pPr marL="0" indent="0" algn="l">
              <a:buNone/>
              <a:defRPr sz="2800" baseline="0">
                <a:solidFill>
                  <a:schemeClr val="bg1"/>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2298163" y="521776"/>
            <a:ext cx="3195485" cy="837258"/>
          </a:xfrm>
        </p:spPr>
        <p:txBody>
          <a:bodyPr anchor="ctr">
            <a:normAutofit/>
          </a:bodyPr>
          <a:lstStyle>
            <a:lvl1pPr marL="0" indent="0" algn="l">
              <a:buNone/>
              <a:defRPr sz="5000" baseline="0">
                <a:solidFill>
                  <a:schemeClr val="bg1"/>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6833229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C6A7F"/>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1188A3"/>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28AF95"/>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1BA19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1188A3"/>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8CBF4B"/>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1188A3"/>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1BA19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8CBF4B"/>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28AF95"/>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1188A3"/>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
        <p:nvSpPr>
          <p:cNvPr id="32" name="TextBox 31">
            <a:extLst>
              <a:ext uri="{FF2B5EF4-FFF2-40B4-BE49-F238E27FC236}">
                <a16:creationId xmlns:a16="http://schemas.microsoft.com/office/drawing/2014/main" id="{ADAA5A98-DDDC-A343-8E05-1576FA0BC2E9}"/>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34" name="Rectangle 33">
            <a:extLst>
              <a:ext uri="{FF2B5EF4-FFF2-40B4-BE49-F238E27FC236}">
                <a16:creationId xmlns:a16="http://schemas.microsoft.com/office/drawing/2014/main" id="{48BFF227-8CDE-7245-99E7-DA040891FAC2}"/>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03366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60823"/>
            <a:ext cx="12192000" cy="5119711"/>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498562" y="2329610"/>
            <a:ext cx="5278651" cy="697353"/>
          </a:xfrm>
        </p:spPr>
        <p:txBody>
          <a:bodyPr>
            <a:noAutofit/>
          </a:bodyPr>
          <a:lstStyle>
            <a:lvl1pPr marL="0" indent="0" algn="r">
              <a:buNone/>
              <a:defRPr sz="5400" b="1" baseline="0">
                <a:solidFill>
                  <a:schemeClr val="bg1"/>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498562" y="1711087"/>
            <a:ext cx="5278651" cy="697353"/>
          </a:xfrm>
        </p:spPr>
        <p:txBody>
          <a:bodyPr>
            <a:normAutofit/>
          </a:bodyPr>
          <a:lstStyle>
            <a:lvl1pPr marL="0" indent="0" algn="r">
              <a:buNone/>
              <a:defRPr sz="3600" b="0" i="0">
                <a:solidFill>
                  <a:schemeClr val="bg1"/>
                </a:solidFill>
                <a:latin typeface="+mn-lt"/>
              </a:defRPr>
            </a:lvl1pPr>
          </a:lstStyle>
          <a:p>
            <a:pPr lvl="0"/>
            <a:r>
              <a:rPr lang="en-US"/>
              <a:t>Cover Design 1</a:t>
            </a:r>
          </a:p>
        </p:txBody>
      </p:sp>
      <p:pic>
        <p:nvPicPr>
          <p:cNvPr id="12" name="Picture 11" descr="Logo&#10;&#10;Description automatically generated">
            <a:extLst>
              <a:ext uri="{FF2B5EF4-FFF2-40B4-BE49-F238E27FC236}">
                <a16:creationId xmlns:a16="http://schemas.microsoft.com/office/drawing/2014/main" id="{E201ABE5-6E0B-8E42-8271-7CD9DA96C3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1445" y="5413664"/>
            <a:ext cx="4975768" cy="987409"/>
          </a:xfrm>
          <a:prstGeom prst="rect">
            <a:avLst/>
          </a:prstGeom>
        </p:spPr>
      </p:pic>
      <p:pic>
        <p:nvPicPr>
          <p:cNvPr id="3" name="Picture 2" descr="Icon&#10;&#10;Description automatically generated with low confidence">
            <a:extLst>
              <a:ext uri="{FF2B5EF4-FFF2-40B4-BE49-F238E27FC236}">
                <a16:creationId xmlns:a16="http://schemas.microsoft.com/office/drawing/2014/main" id="{BCC1C071-0DAE-0844-AE69-3FD6FB58CC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91700"/>
          <a:stretch/>
        </p:blipFill>
        <p:spPr>
          <a:xfrm>
            <a:off x="0" y="-60823"/>
            <a:ext cx="7089569" cy="5474487"/>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13315" y="575028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5663939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ver Slide 2">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9C90B270-106D-4F46-915D-DD932CDE6DA2}"/>
              </a:ext>
            </a:extLst>
          </p:cNvPr>
          <p:cNvSpPr>
            <a:spLocks noGrp="1"/>
          </p:cNvSpPr>
          <p:nvPr userDrawn="1">
            <p:ph type="pic" sz="quarter" idx="17"/>
          </p:nvPr>
        </p:nvSpPr>
        <p:spPr>
          <a:xfrm>
            <a:off x="2" y="2138363"/>
            <a:ext cx="12191999" cy="3387725"/>
          </a:xfrm>
          <a:custGeom>
            <a:avLst/>
            <a:gdLst>
              <a:gd name="connsiteX0" fmla="*/ 0 w 12191999"/>
              <a:gd name="connsiteY0" fmla="*/ 0 h 3387725"/>
              <a:gd name="connsiteX1" fmla="*/ 10769601 w 12191999"/>
              <a:gd name="connsiteY1" fmla="*/ 0 h 3387725"/>
              <a:gd name="connsiteX2" fmla="*/ 10769601 w 12191999"/>
              <a:gd name="connsiteY2" fmla="*/ 793096 h 3387725"/>
              <a:gd name="connsiteX3" fmla="*/ 12191999 w 12191999"/>
              <a:gd name="connsiteY3" fmla="*/ 793096 h 3387725"/>
              <a:gd name="connsiteX4" fmla="*/ 12191999 w 12191999"/>
              <a:gd name="connsiteY4" fmla="*/ 1128782 h 3387725"/>
              <a:gd name="connsiteX5" fmla="*/ 10769601 w 12191999"/>
              <a:gd name="connsiteY5" fmla="*/ 1128782 h 3387725"/>
              <a:gd name="connsiteX6" fmla="*/ 10769601 w 12191999"/>
              <a:gd name="connsiteY6" fmla="*/ 2541306 h 3387725"/>
              <a:gd name="connsiteX7" fmla="*/ 12191999 w 12191999"/>
              <a:gd name="connsiteY7" fmla="*/ 2541306 h 3387725"/>
              <a:gd name="connsiteX8" fmla="*/ 12191999 w 12191999"/>
              <a:gd name="connsiteY8" fmla="*/ 3387725 h 3387725"/>
              <a:gd name="connsiteX9" fmla="*/ 1422400 w 12191999"/>
              <a:gd name="connsiteY9" fmla="*/ 3387725 h 3387725"/>
              <a:gd name="connsiteX10" fmla="*/ 1422400 w 12191999"/>
              <a:gd name="connsiteY10" fmla="*/ 577943 h 3387725"/>
              <a:gd name="connsiteX11" fmla="*/ 0 w 12191999"/>
              <a:gd name="connsiteY11" fmla="*/ 577943 h 338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3387725">
                <a:moveTo>
                  <a:pt x="0" y="0"/>
                </a:moveTo>
                <a:lnTo>
                  <a:pt x="10769601" y="0"/>
                </a:lnTo>
                <a:lnTo>
                  <a:pt x="10769601" y="793096"/>
                </a:lnTo>
                <a:lnTo>
                  <a:pt x="12191999" y="793096"/>
                </a:lnTo>
                <a:lnTo>
                  <a:pt x="12191999" y="1128782"/>
                </a:lnTo>
                <a:lnTo>
                  <a:pt x="10769601" y="1128782"/>
                </a:lnTo>
                <a:lnTo>
                  <a:pt x="10769601" y="2541306"/>
                </a:lnTo>
                <a:lnTo>
                  <a:pt x="12191999" y="2541306"/>
                </a:lnTo>
                <a:lnTo>
                  <a:pt x="12191999" y="3387725"/>
                </a:lnTo>
                <a:lnTo>
                  <a:pt x="1422400" y="3387725"/>
                </a:lnTo>
                <a:lnTo>
                  <a:pt x="1422400" y="577943"/>
                </a:lnTo>
                <a:lnTo>
                  <a:pt x="0" y="577943"/>
                </a:lnTo>
                <a:close/>
              </a:path>
            </a:pathLst>
          </a:custGeom>
        </p:spPr>
        <p:txBody>
          <a:bodyPr wrap="square">
            <a:noAutofit/>
          </a:bodyPr>
          <a:lstStyle/>
          <a:p>
            <a:endParaRPr lang="en-US"/>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746" r="9500"/>
          <a:stretch/>
        </p:blipFill>
        <p:spPr>
          <a:xfrm>
            <a:off x="10333703" y="6381135"/>
            <a:ext cx="1779639" cy="431333"/>
          </a:xfrm>
          <a:prstGeom prst="rect">
            <a:avLst/>
          </a:prstGeom>
        </p:spPr>
      </p:pic>
      <p:sp>
        <p:nvSpPr>
          <p:cNvPr id="25" name="Text Placeholder 23">
            <a:extLst>
              <a:ext uri="{FF2B5EF4-FFF2-40B4-BE49-F238E27FC236}">
                <a16:creationId xmlns:a16="http://schemas.microsoft.com/office/drawing/2014/main" id="{6C4974ED-581C-0040-84AA-E1AD4A9EF8BB}"/>
              </a:ext>
            </a:extLst>
          </p:cNvPr>
          <p:cNvSpPr>
            <a:spLocks noGrp="1"/>
          </p:cNvSpPr>
          <p:nvPr>
            <p:ph type="body" sz="quarter" idx="15" hasCustomPrompt="1"/>
          </p:nvPr>
        </p:nvSpPr>
        <p:spPr>
          <a:xfrm>
            <a:off x="0" y="3485497"/>
            <a:ext cx="12192000" cy="775681"/>
          </a:xfrm>
        </p:spPr>
        <p:txBody>
          <a:bodyPr>
            <a:noAutofit/>
          </a:bodyPr>
          <a:lstStyle>
            <a:lvl1pPr marL="0" indent="0" algn="ctr">
              <a:buNone/>
              <a:defRPr sz="5400" b="1" baseline="0">
                <a:solidFill>
                  <a:schemeClr val="bg1"/>
                </a:solidFill>
                <a:latin typeface="+mn-lt"/>
              </a:defRPr>
            </a:lvl1pPr>
          </a:lstStyle>
          <a:p>
            <a:pPr lvl="0"/>
            <a:r>
              <a:rPr lang="en-US"/>
              <a:t>POWERPOINT</a:t>
            </a:r>
          </a:p>
        </p:txBody>
      </p:sp>
      <p:sp>
        <p:nvSpPr>
          <p:cNvPr id="26" name="Text Placeholder 23">
            <a:extLst>
              <a:ext uri="{FF2B5EF4-FFF2-40B4-BE49-F238E27FC236}">
                <a16:creationId xmlns:a16="http://schemas.microsoft.com/office/drawing/2014/main" id="{65B91323-87B1-C540-B4E2-E06289C6A769}"/>
              </a:ext>
            </a:extLst>
          </p:cNvPr>
          <p:cNvSpPr>
            <a:spLocks noGrp="1"/>
          </p:cNvSpPr>
          <p:nvPr>
            <p:ph type="body" sz="quarter" idx="16" hasCustomPrompt="1"/>
          </p:nvPr>
        </p:nvSpPr>
        <p:spPr>
          <a:xfrm>
            <a:off x="0" y="4191990"/>
            <a:ext cx="12192000" cy="775681"/>
          </a:xfrm>
        </p:spPr>
        <p:txBody>
          <a:bodyPr>
            <a:normAutofit/>
          </a:bodyPr>
          <a:lstStyle>
            <a:lvl1pPr marL="0" indent="0" algn="ctr">
              <a:buNone/>
              <a:defRPr sz="3600">
                <a:solidFill>
                  <a:schemeClr val="bg1"/>
                </a:solidFill>
                <a:latin typeface="+mn-lt"/>
              </a:defRPr>
            </a:lvl1pPr>
          </a:lstStyle>
          <a:p>
            <a:pPr lvl="0"/>
            <a:r>
              <a:rPr lang="en-US"/>
              <a:t>Cover Design2</a:t>
            </a:r>
          </a:p>
        </p:txBody>
      </p:sp>
      <p:pic>
        <p:nvPicPr>
          <p:cNvPr id="40" name="Picture 39" descr="Logo&#10;&#10;Description automatically generated">
            <a:extLst>
              <a:ext uri="{FF2B5EF4-FFF2-40B4-BE49-F238E27FC236}">
                <a16:creationId xmlns:a16="http://schemas.microsoft.com/office/drawing/2014/main" id="{5EBB9E3C-4176-B642-BC27-E33000776B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97914" y="1229033"/>
            <a:ext cx="3298137" cy="654494"/>
          </a:xfrm>
          <a:prstGeom prst="rect">
            <a:avLst/>
          </a:prstGeom>
        </p:spPr>
      </p:pic>
      <p:sp>
        <p:nvSpPr>
          <p:cNvPr id="51" name="Rectangle 50">
            <a:extLst>
              <a:ext uri="{FF2B5EF4-FFF2-40B4-BE49-F238E27FC236}">
                <a16:creationId xmlns:a16="http://schemas.microsoft.com/office/drawing/2014/main" id="{739C024E-54AF-A645-849B-FBEF03A409E8}"/>
              </a:ext>
            </a:extLst>
          </p:cNvPr>
          <p:cNvSpPr/>
          <p:nvPr userDrawn="1"/>
        </p:nvSpPr>
        <p:spPr>
          <a:xfrm>
            <a:off x="0" y="2716306"/>
            <a:ext cx="1422400" cy="4141694"/>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0545B11-B0EB-1B4D-A4A1-FEBDC4829721}"/>
              </a:ext>
            </a:extLst>
          </p:cNvPr>
          <p:cNvSpPr/>
          <p:nvPr userDrawn="1"/>
        </p:nvSpPr>
        <p:spPr>
          <a:xfrm>
            <a:off x="10769602" y="0"/>
            <a:ext cx="1422400" cy="2931459"/>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6D22EDD-8B51-874F-8ADB-8487714C64A2}"/>
              </a:ext>
            </a:extLst>
          </p:cNvPr>
          <p:cNvSpPr/>
          <p:nvPr userDrawn="1"/>
        </p:nvSpPr>
        <p:spPr>
          <a:xfrm>
            <a:off x="10769602" y="3267145"/>
            <a:ext cx="1422400" cy="1412524"/>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064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2674853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C6A7F"/>
                </a:solidFill>
                <a:latin typeface="Calibri" panose="020F0502020204030204" pitchFamily="34" charset="0"/>
                <a:cs typeface="Calibri" panose="020F0502020204030204" pitchFamily="34" charset="0"/>
              </a:defRPr>
            </a:lvl1pPr>
          </a:lstStyle>
          <a:p>
            <a:pPr lvl="0"/>
            <a:r>
              <a:rPr lang="en-US"/>
              <a:t>Heading</a:t>
            </a:r>
          </a:p>
        </p:txBody>
      </p:sp>
      <p:sp>
        <p:nvSpPr>
          <p:cNvPr id="33" name="Oval 32">
            <a:extLst>
              <a:ext uri="{FF2B5EF4-FFF2-40B4-BE49-F238E27FC236}">
                <a16:creationId xmlns:a16="http://schemas.microsoft.com/office/drawing/2014/main" id="{7EB02BD7-70AD-D749-AB02-A773D9584280}"/>
              </a:ext>
            </a:extLst>
          </p:cNvPr>
          <p:cNvSpPr/>
          <p:nvPr/>
        </p:nvSpPr>
        <p:spPr>
          <a:xfrm>
            <a:off x="117242" y="1527963"/>
            <a:ext cx="4045290" cy="3890364"/>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2591581" y="1527963"/>
            <a:ext cx="4045290" cy="3890364"/>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5235599" y="1527963"/>
            <a:ext cx="4045290" cy="3890364"/>
          </a:xfrm>
          <a:prstGeom prst="ellipse">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7907904" y="1527963"/>
            <a:ext cx="4045290" cy="389036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847975" y="1406823"/>
            <a:ext cx="1925642" cy="1851894"/>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3322314" y="1406823"/>
            <a:ext cx="1925642" cy="1851894"/>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5966332" y="1406823"/>
            <a:ext cx="1925642" cy="1851894"/>
          </a:xfrm>
          <a:prstGeom prst="ellipse">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8638637" y="1406823"/>
            <a:ext cx="1925642" cy="185189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1006570" y="1544251"/>
            <a:ext cx="1601442" cy="154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3469277" y="1609147"/>
            <a:ext cx="1601442" cy="154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6128432" y="1562714"/>
            <a:ext cx="1601442" cy="1540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8800737" y="1562714"/>
            <a:ext cx="1601442" cy="154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2217510" y="4860564"/>
            <a:ext cx="1335828" cy="1284670"/>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4760117" y="4868963"/>
            <a:ext cx="1335828" cy="1284670"/>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7405867" y="4868963"/>
            <a:ext cx="1335828" cy="1284670"/>
          </a:xfrm>
          <a:prstGeom prst="ellipse">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213355" y="4868963"/>
            <a:ext cx="1335828" cy="1284670"/>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1285664" y="1938055"/>
            <a:ext cx="1055698" cy="1073020"/>
          </a:xfrm>
        </p:spPr>
        <p:txBody>
          <a:bodyPr/>
          <a:lstStyle>
            <a:lvl1pPr algn="ctr">
              <a:buNone/>
              <a:defRPr sz="4800" b="1" i="0" spc="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3781384" y="1940651"/>
            <a:ext cx="1055698" cy="1073020"/>
          </a:xfrm>
        </p:spPr>
        <p:txBody>
          <a:bodyPr/>
          <a:lstStyle>
            <a:lvl1pPr algn="ctr">
              <a:buNone/>
              <a:defRPr sz="4800" b="1" i="0" spc="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6404021" y="1954009"/>
            <a:ext cx="1055698" cy="1073020"/>
          </a:xfrm>
        </p:spPr>
        <p:txBody>
          <a:bodyPr/>
          <a:lstStyle>
            <a:lvl1pPr algn="ctr">
              <a:buNone/>
              <a:defRPr sz="4800" b="1" i="0" spc="0">
                <a:solidFill>
                  <a:srgbClr val="28AF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073609" y="2002703"/>
            <a:ext cx="1055698" cy="1073020"/>
          </a:xfrm>
        </p:spPr>
        <p:txBody>
          <a:bodyPr/>
          <a:lstStyle>
            <a:lvl1pPr algn="ctr">
              <a:buNone/>
              <a:defRPr sz="4800" b="1" i="0" spc="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402413" y="2815787"/>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3326353" y="2840417"/>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5581611" y="2844885"/>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8289917" y="2826087"/>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Box 49">
            <a:extLst>
              <a:ext uri="{FF2B5EF4-FFF2-40B4-BE49-F238E27FC236}">
                <a16:creationId xmlns:a16="http://schemas.microsoft.com/office/drawing/2014/main" id="{29D474F6-150F-834A-BB32-3AF67DA1998E}"/>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C6A7F"/>
                </a:solidFill>
                <a:latin typeface="+mj-lt"/>
                <a:ea typeface="Lato Medium" panose="020F0502020204030203" pitchFamily="34" charset="0"/>
                <a:cs typeface="Calibri" panose="020F0502020204030204" pitchFamily="34" charset="0"/>
              </a:rPr>
              <a:t>Inclusion Through Mediation</a:t>
            </a:r>
          </a:p>
        </p:txBody>
      </p:sp>
      <p:sp>
        <p:nvSpPr>
          <p:cNvPr id="51" name="Rectangle 50">
            <a:extLst>
              <a:ext uri="{FF2B5EF4-FFF2-40B4-BE49-F238E27FC236}">
                <a16:creationId xmlns:a16="http://schemas.microsoft.com/office/drawing/2014/main" id="{D060F3F6-4C3F-3C4B-932F-B7BD7FBD92A7}"/>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9805229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4718666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11764986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Our Journey 1">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C6A7F"/>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18" name="TextBox 17">
            <a:extLst>
              <a:ext uri="{FF2B5EF4-FFF2-40B4-BE49-F238E27FC236}">
                <a16:creationId xmlns:a16="http://schemas.microsoft.com/office/drawing/2014/main" id="{FD08B2CC-4979-4848-AA8C-0A1B4B69F8C6}"/>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0" name="Rectangle 19">
            <a:extLst>
              <a:ext uri="{FF2B5EF4-FFF2-40B4-BE49-F238E27FC236}">
                <a16:creationId xmlns:a16="http://schemas.microsoft.com/office/drawing/2014/main" id="{853A056D-7DA8-CA43-BD26-DAFD3209780A}"/>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48011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CBF4B">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281734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50F0-14E6-4C87-969C-9B7082F770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829AA1-8D1C-4588-8CAC-6E8C844339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0E7EC14-1376-4AB1-93F4-FD83729F84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3D5DB3-6D69-41AE-AC66-6975102FC890}"/>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7063051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691100"/>
            <a:ext cx="10183945" cy="1475800"/>
            <a:chOff x="4009760" y="5382199"/>
            <a:chExt cx="20367890" cy="295159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009760" y="5382199"/>
              <a:ext cx="2887204" cy="2951599"/>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8" name="TextBox 17">
            <a:extLst>
              <a:ext uri="{FF2B5EF4-FFF2-40B4-BE49-F238E27FC236}">
                <a16:creationId xmlns:a16="http://schemas.microsoft.com/office/drawing/2014/main" id="{0736D8C8-35B9-E44E-AAE8-C6E80ED2B0AD}"/>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9" name="Rectangle 18">
            <a:extLst>
              <a:ext uri="{FF2B5EF4-FFF2-40B4-BE49-F238E27FC236}">
                <a16:creationId xmlns:a16="http://schemas.microsoft.com/office/drawing/2014/main" id="{A81152B3-A02C-0A41-A45E-03342C78C7A9}"/>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076211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4D2F298-F143-9740-AAB0-DC67FBF5DC8C}"/>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2F30AE37-8612-1542-9EF8-54C24BD4C33D}"/>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23031424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28AF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28AF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AED07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28AF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5D68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6" name="Rectangle 25">
            <a:extLst>
              <a:ext uri="{FF2B5EF4-FFF2-40B4-BE49-F238E27FC236}">
                <a16:creationId xmlns:a16="http://schemas.microsoft.com/office/drawing/2014/main" id="{4C1E2E13-99E6-1D46-AE7D-C39F3176DF6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7A1273BD-7075-EA46-B6F8-94A6D91FB39F}"/>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AED07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28483292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928805"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97190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6630446"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28AF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6671879"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28AF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189458"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236577"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9396408"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944352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931352" y="4880563"/>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918655" y="4385889"/>
            <a:ext cx="2061046" cy="335052"/>
          </a:xfrm>
        </p:spPr>
        <p:txBody>
          <a:bodyPr/>
          <a:lstStyle>
            <a:lvl1pPr algn="ctr">
              <a:buNone/>
              <a:defRPr sz="2000" b="1" i="0" spc="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3672399" y="4874313"/>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3659702" y="4379639"/>
            <a:ext cx="2061046" cy="335052"/>
          </a:xfrm>
        </p:spPr>
        <p:txBody>
          <a:bodyPr/>
          <a:lstStyle>
            <a:lvl1pPr algn="ctr">
              <a:buNone/>
              <a:defRPr sz="2000" b="1" i="0" spc="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6373475" y="4865859"/>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360778" y="4371185"/>
            <a:ext cx="2061046" cy="335052"/>
          </a:xfrm>
        </p:spPr>
        <p:txBody>
          <a:bodyPr/>
          <a:lstStyle>
            <a:lvl1pPr algn="ctr">
              <a:buNone/>
              <a:defRPr sz="2000" b="1" i="0" spc="0">
                <a:solidFill>
                  <a:srgbClr val="28AF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9142804" y="4859609"/>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9130107" y="4364935"/>
            <a:ext cx="2061046" cy="335052"/>
          </a:xfrm>
        </p:spPr>
        <p:txBody>
          <a:bodyPr/>
          <a:lstStyle>
            <a:lvl1pPr algn="ctr">
              <a:buNone/>
              <a:defRPr sz="2000" b="1" i="0" spc="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6" name="Rectangle 25">
            <a:extLst>
              <a:ext uri="{FF2B5EF4-FFF2-40B4-BE49-F238E27FC236}">
                <a16:creationId xmlns:a16="http://schemas.microsoft.com/office/drawing/2014/main" id="{4C1E2E13-99E6-1D46-AE7D-C39F3176DF6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7A1273BD-7075-EA46-B6F8-94A6D91FB39F}"/>
              </a:ext>
            </a:extLst>
          </p:cNvPr>
          <p:cNvSpPr txBox="1"/>
          <p:nvPr userDrawn="1"/>
        </p:nvSpPr>
        <p:spPr>
          <a:xfrm>
            <a:off x="127250" y="6366961"/>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5066015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1534831"/>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1188A3"/>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1534831"/>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1BA19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1534831"/>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28AF95"/>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1534831"/>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CBF4B"/>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1534831"/>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AED07E">
              <a:alpha val="80000"/>
            </a:srgbClr>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2777667"/>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2282993"/>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2771417"/>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2276743"/>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2762963"/>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2268289"/>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2756713"/>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2262039"/>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2745138"/>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2250464"/>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1" name="Rectangle 20">
            <a:extLst>
              <a:ext uri="{FF2B5EF4-FFF2-40B4-BE49-F238E27FC236}">
                <a16:creationId xmlns:a16="http://schemas.microsoft.com/office/drawing/2014/main" id="{6E0AA75E-BDA5-164B-BCEE-416AB7EB207E}"/>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E8F78608-E00E-EC4C-A889-2DB48630BF2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34376199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5974" y="336687"/>
            <a:ext cx="3742800" cy="5854425"/>
          </a:xfrm>
          <a:prstGeom prst="rect">
            <a:avLst/>
          </a:prstGeom>
        </p:spPr>
      </p:pic>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8" name="TextBox 17">
            <a:extLst>
              <a:ext uri="{FF2B5EF4-FFF2-40B4-BE49-F238E27FC236}">
                <a16:creationId xmlns:a16="http://schemas.microsoft.com/office/drawing/2014/main" id="{939702E4-EEF7-7645-9195-B04529D3B189}"/>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dirty="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9" name="Rectangle 18">
            <a:extLst>
              <a:ext uri="{FF2B5EF4-FFF2-40B4-BE49-F238E27FC236}">
                <a16:creationId xmlns:a16="http://schemas.microsoft.com/office/drawing/2014/main" id="{058ECD4B-8EEF-C34E-9454-DBF9B3B60D89}"/>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8280983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01032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14A76-CC39-4D8F-8A8F-AEA07A95388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BB0D7F0-03CD-4F5B-B7C1-567AB8E75E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0DE8C2-11F7-4D40-9854-DA6C0F856C44}"/>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179962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AAEB3-63FB-4ABC-BE19-8EAFC943E0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E21FDC-E12E-43B6-A61B-812C63BD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61D72E-0CC1-4BD7-AEDF-28D69C52A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AEBE91-C3F4-40BB-BA4C-58C2C1083DB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A4752D7-D906-436C-BD79-7F675DD8A3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13694-5040-45A3-9219-E1FB03DECFE6}"/>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32021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EC97-D821-4335-9FF7-3C67C951B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FF2508-BBFF-480A-AFA0-2B7A0E068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9EFEA-74AC-4426-AF85-D98D8DA29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2629FC-AE3F-4FF9-B1F7-96A55C72B94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EC11E56-6FDB-4B2B-B5BB-47A072032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22C49F-480A-4D98-896E-9C82077170A8}"/>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20040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slideLayout" Target="../slideLayouts/slideLayout6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4"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 Id="rId8" Type="http://schemas.openxmlformats.org/officeDocument/2006/relationships/slideLayout" Target="../slideLayouts/slideLayout31.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08B887-2C91-471E-8ECA-B682391FA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DEA80B-5B11-4E1C-93B6-DC8BD0FDB7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842A7-81E5-411F-86B3-63AC80A6C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DE4FB32-51F6-494F-BE71-76F30076C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289CA3-4E5B-4A7F-9510-55C43D13D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DE1F8-15A7-492D-87D6-8E5C6932B774}" type="slidenum">
              <a:rPr lang="en-US" smtClean="0"/>
              <a:t>‹#›</a:t>
            </a:fld>
            <a:endParaRPr lang="en-US"/>
          </a:p>
        </p:txBody>
      </p:sp>
    </p:spTree>
    <p:extLst>
      <p:ext uri="{BB962C8B-B14F-4D97-AF65-F5344CB8AC3E}">
        <p14:creationId xmlns:p14="http://schemas.microsoft.com/office/powerpoint/2010/main" val="3091352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7" r:id="rId14"/>
    <p:sldLayoutId id="2147483700" r:id="rId15"/>
    <p:sldLayoutId id="2147483702" r:id="rId16"/>
    <p:sldLayoutId id="2147483703" r:id="rId17"/>
    <p:sldLayoutId id="2147483728" r:id="rId18"/>
    <p:sldLayoutId id="2147483732" r:id="rId19"/>
    <p:sldLayoutId id="2147483776" r:id="rId20"/>
    <p:sldLayoutId id="2147483778" r:id="rId21"/>
    <p:sldLayoutId id="2147483779" r:id="rId22"/>
    <p:sldLayoutId id="2147483780" r:id="rId2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08B887-2C91-471E-8ECA-B682391FA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DEA80B-5B11-4E1C-93B6-DC8BD0FDB7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842A7-81E5-411F-86B3-63AC80A6C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DE4FB32-51F6-494F-BE71-76F30076C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289CA3-4E5B-4A7F-9510-55C43D13D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DE1F8-15A7-492D-87D6-8E5C6932B774}" type="slidenum">
              <a:rPr lang="en-US" smtClean="0"/>
              <a:t>‹#›</a:t>
            </a:fld>
            <a:endParaRPr lang="en-US"/>
          </a:p>
        </p:txBody>
      </p:sp>
    </p:spTree>
    <p:extLst>
      <p:ext uri="{BB962C8B-B14F-4D97-AF65-F5344CB8AC3E}">
        <p14:creationId xmlns:p14="http://schemas.microsoft.com/office/powerpoint/2010/main" val="18620405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 id="2147483771" r:id="rId37"/>
    <p:sldLayoutId id="2147483772" r:id="rId38"/>
    <p:sldLayoutId id="2147483773" r:id="rId39"/>
    <p:sldLayoutId id="2147483774" r:id="rId40"/>
    <p:sldLayoutId id="2147483775" r:id="rId41"/>
    <p:sldLayoutId id="2147483777" r:id="rId42"/>
    <p:sldLayoutId id="2147483781" r:id="rId4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8" Type="http://schemas.openxmlformats.org/officeDocument/2006/relationships/hyperlink" Target="https://democracy.leeds.gov.uk/documents/s224708/Migration%20in%20Leeds%20Strategy.pdf" TargetMode="External"/><Relationship Id="rId3" Type="http://schemas.openxmlformats.org/officeDocument/2006/relationships/hyperlink" Target="https://www.leeds.gov.uk/" TargetMode="External"/><Relationship Id="rId7" Type="http://schemas.openxmlformats.org/officeDocument/2006/relationships/hyperlink" Target="https://nws.eurocities.eu/MediaShell/media/2016%20Awards_Cities%20in%20action_Leeds.pdf" TargetMode="External"/><Relationship Id="rId2" Type="http://schemas.openxmlformats.org/officeDocument/2006/relationships/hyperlink" Target="https://migrationpartnership.org.uk/leeds-migrant-access-programme-training-programme/" TargetMode="External"/><Relationship Id="rId1" Type="http://schemas.openxmlformats.org/officeDocument/2006/relationships/slideLayout" Target="../slideLayouts/slideLayout56.xml"/><Relationship Id="rId6" Type="http://schemas.openxmlformats.org/officeDocument/2006/relationships/image" Target="../media/image18.png"/><Relationship Id="rId5" Type="http://schemas.openxmlformats.org/officeDocument/2006/relationships/hyperlink" Target="https://www.fgfleeds.org/" TargetMode="External"/><Relationship Id="rId4" Type="http://schemas.openxmlformats.org/officeDocument/2006/relationships/hyperlink" Target="https://touchstonesupport.org.uk/about-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ctb.ku.edu/en/table-of-contents/implement/access-barriers-opportunities/overview/main" TargetMode="External"/><Relationship Id="rId1" Type="http://schemas.openxmlformats.org/officeDocument/2006/relationships/slideLayout" Target="../slideLayouts/slideLayout38.xml"/><Relationship Id="rId4" Type="http://schemas.openxmlformats.org/officeDocument/2006/relationships/hyperlink" Target="https://commons.wikimedia.org/wiki/File:Barriers_2.jpg"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ctb.ku.edu/en/table-of-contents/implement/access-barriers-opportunities/overview/main" TargetMode="Externa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hyperlink" Target="https://ctb.ku.edu/en/table-of-contents/implement/access-barriers-opportunities/overview/main" TargetMode="Externa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hyperlink" Target="https://ctb.ku.edu/en/table-of-contents/implement/access-barriers-opportunities/overview/main" TargetMode="Externa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serc.carleton.edu/bioregion/examples/65892.html" TargetMode="Externa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ktda4yCiOfI" TargetMode="External"/><Relationship Id="rId1" Type="http://schemas.openxmlformats.org/officeDocument/2006/relationships/slideLayout" Target="../slideLayouts/slideLayout65.xml"/><Relationship Id="rId5" Type="http://schemas.openxmlformats.org/officeDocument/2006/relationships/image" Target="../media/image24.png"/><Relationship Id="rId4" Type="http://schemas.openxmlformats.org/officeDocument/2006/relationships/image" Target="../media/image23.svg"/></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blog.feedspot.com/leadership_podcasts/" TargetMode="External"/><Relationship Id="rId1" Type="http://schemas.openxmlformats.org/officeDocument/2006/relationships/slideLayout" Target="../slideLayouts/slideLayout21.xml"/><Relationship Id="rId5" Type="http://schemas.openxmlformats.org/officeDocument/2006/relationships/image" Target="../media/image44.jpeg"/><Relationship Id="rId4" Type="http://schemas.openxmlformats.org/officeDocument/2006/relationships/image" Target="../media/image43.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immigrantcouncil.ie/story/gonchigkhand" TargetMode="External"/><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journeytoleadershipblog.com/2017/11/02/the-importance-of-a-leadership-vision/#:~:text=To%20create%20a%20leadership%20vision%2C%20it%20is%20therefore,important%20life%20events%20and%20your%20reactions%20to%20them." TargetMode="Externa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scmc.sacro.org.uk/sites/default/files/resource/COMMUNITY%20MEDIATION%206.pdf" TargetMode="Externa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eduzaurus.com/free-essay-samples/malalas-leadership-style/" TargetMode="Externa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hyperlink" Target="http://www.includemeproject.eu/"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2.xml"/><Relationship Id="rId4" Type="http://schemas.openxmlformats.org/officeDocument/2006/relationships/hyperlink" Target="https://www.aboutrsi.org/special-topics/community-mediation-basics#:~:text=Community%20mediation%20offers%20constructive%20processes%20for%20resolving%20differences,to%20avoidance%2C%20destructive%20confrontation%2C%20prolonged%20litigation%20or%20violence."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scmc.sacro.org.uk/sites/default/files/resource/COMMUNITY%20MEDIATION%206.pdf"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teambuilding.com/blog/leadership-books-for-women" TargetMode="External"/><Relationship Id="rId2" Type="http://schemas.openxmlformats.org/officeDocument/2006/relationships/hyperlink" Target="https://www.mediate.com/articles/simpsonM2.cfm" TargetMode="External"/><Relationship Id="rId1" Type="http://schemas.openxmlformats.org/officeDocument/2006/relationships/slideLayout" Target="../slideLayouts/slideLayout20.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2898248" y="177335"/>
            <a:ext cx="9089769" cy="697353"/>
          </a:xfrm>
        </p:spPr>
        <p:txBody>
          <a:bodyPr/>
          <a:lstStyle/>
          <a:p>
            <a:r>
              <a:rPr lang="hr-BA" dirty="0"/>
              <a:t>OPEN EDUCATION RESOURCES</a:t>
            </a:r>
            <a:endParaRPr lang="en-US" dirty="0"/>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6630565" y="1031278"/>
            <a:ext cx="5278651" cy="697353"/>
          </a:xfrm>
        </p:spPr>
        <p:txBody>
          <a:bodyPr>
            <a:normAutofit fontScale="70000" lnSpcReduction="20000"/>
          </a:bodyPr>
          <a:lstStyle/>
          <a:p>
            <a:r>
              <a:rPr lang="en-US"/>
              <a:t>Include Me Innovative Training Course </a:t>
            </a:r>
          </a:p>
        </p:txBody>
      </p:sp>
      <p:sp>
        <p:nvSpPr>
          <p:cNvPr id="5" name="TextBox 4">
            <a:extLst>
              <a:ext uri="{FF2B5EF4-FFF2-40B4-BE49-F238E27FC236}">
                <a16:creationId xmlns:a16="http://schemas.microsoft.com/office/drawing/2014/main" id="{BDE2F728-18CA-46BF-A233-43972A4F6F85}"/>
              </a:ext>
            </a:extLst>
          </p:cNvPr>
          <p:cNvSpPr txBox="1"/>
          <p:nvPr/>
        </p:nvSpPr>
        <p:spPr>
          <a:xfrm>
            <a:off x="203982" y="6457890"/>
            <a:ext cx="11784035" cy="400110"/>
          </a:xfrm>
          <a:prstGeom prst="rect">
            <a:avLst/>
          </a:prstGeom>
          <a:noFill/>
        </p:spPr>
        <p:txBody>
          <a:bodyPr wrap="square">
            <a:spAutoFit/>
          </a:bodyPr>
          <a:lstStyle/>
          <a:p>
            <a:pPr algn="ctr"/>
            <a:r>
              <a:rPr lang="en-GB" sz="1000">
                <a:solidFill>
                  <a:schemeClr val="tx2">
                    <a:lumMod val="50000"/>
                  </a:schemeClr>
                </a:solidFill>
              </a:rPr>
              <a:t>This programme  has been funded with support from the European Commission. The author is solely responsible for this publication (communication) and the Commission accepts no responsibility for any  use that may be made of the information contained therein 2020-1- FI01-KA203-066490 </a:t>
            </a:r>
          </a:p>
        </p:txBody>
      </p:sp>
      <p:sp>
        <p:nvSpPr>
          <p:cNvPr id="2" name="TextBox 1">
            <a:extLst>
              <a:ext uri="{FF2B5EF4-FFF2-40B4-BE49-F238E27FC236}">
                <a16:creationId xmlns:a16="http://schemas.microsoft.com/office/drawing/2014/main" id="{2C96D075-2D4B-4DE7-BBD3-9DA2A1D5B572}"/>
              </a:ext>
            </a:extLst>
          </p:cNvPr>
          <p:cNvSpPr txBox="1"/>
          <p:nvPr/>
        </p:nvSpPr>
        <p:spPr>
          <a:xfrm>
            <a:off x="4855800" y="2038988"/>
            <a:ext cx="7053416" cy="1754326"/>
          </a:xfrm>
          <a:prstGeom prst="rect">
            <a:avLst/>
          </a:prstGeom>
          <a:noFill/>
        </p:spPr>
        <p:txBody>
          <a:bodyPr wrap="square" rtlCol="0">
            <a:spAutoFit/>
          </a:bodyPr>
          <a:lstStyle/>
          <a:p>
            <a:pPr algn="r"/>
            <a:r>
              <a:rPr lang="hr-BA" sz="3600" dirty="0">
                <a:solidFill>
                  <a:srgbClr val="92D050"/>
                </a:solidFill>
              </a:rPr>
              <a:t>MODULE 2:</a:t>
            </a:r>
            <a:r>
              <a:rPr lang="hr-BA" sz="3600" dirty="0">
                <a:solidFill>
                  <a:schemeClr val="bg1"/>
                </a:solidFill>
              </a:rPr>
              <a:t> </a:t>
            </a:r>
            <a:r>
              <a:rPr lang="en-US" sz="3600" dirty="0">
                <a:solidFill>
                  <a:schemeClr val="bg1"/>
                </a:solidFill>
              </a:rPr>
              <a:t>Leadership and advocacy skills in developing strong, positive and equitable communities</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42560" y="1097280"/>
            <a:ext cx="1234440" cy="1188720"/>
          </a:xfrm>
          <a:prstGeom prst="flowChartConnector">
            <a:avLst/>
          </a:prstGeom>
          <a:solidFill>
            <a:srgbClr val="28AF95"/>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571313" y="2531661"/>
            <a:ext cx="10978262" cy="3899619"/>
          </a:xfrm>
        </p:spPr>
        <p:txBody>
          <a:bodyPr/>
          <a:lstStyle/>
          <a:p>
            <a:pPr algn="ctr"/>
            <a:r>
              <a:rPr lang="en-GB" sz="3000" dirty="0"/>
              <a:t> Open a new document/sheet of paper and try to answer these questions!</a:t>
            </a:r>
          </a:p>
          <a:p>
            <a:pPr algn="ctr"/>
            <a:endParaRPr lang="en-GB" sz="3000" dirty="0"/>
          </a:p>
          <a:p>
            <a:r>
              <a:rPr lang="en-GB" dirty="0"/>
              <a:t>Are you someone who:</a:t>
            </a:r>
          </a:p>
          <a:p>
            <a:pPr marL="342900" indent="-342900">
              <a:buFont typeface="Wingdings" panose="05000000000000000000" pitchFamily="2" charset="2"/>
              <a:buChar char="ü"/>
            </a:pPr>
            <a:r>
              <a:rPr lang="en-GB" dirty="0"/>
              <a:t>Wants to improve your community? Elaborate</a:t>
            </a:r>
          </a:p>
          <a:p>
            <a:pPr marL="342900" indent="-342900">
              <a:buFont typeface="Wingdings" panose="05000000000000000000" pitchFamily="2" charset="2"/>
              <a:buChar char="ü"/>
            </a:pPr>
            <a:r>
              <a:rPr lang="en-GB" dirty="0"/>
              <a:t>Has something to contribute? Elaborate</a:t>
            </a:r>
          </a:p>
          <a:p>
            <a:pPr marL="342900" indent="-342900">
              <a:buFont typeface="Wingdings" panose="05000000000000000000" pitchFamily="2" charset="2"/>
              <a:buChar char="ü"/>
            </a:pPr>
            <a:r>
              <a:rPr lang="en-GB" dirty="0"/>
              <a:t>Doesn't wait around for someone else to get the job done? Elaborate</a:t>
            </a:r>
          </a:p>
          <a:p>
            <a:pPr algn="ctr"/>
            <a:endParaRPr lang="en-GB"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3505199" y="436107"/>
            <a:ext cx="5623561" cy="633215"/>
          </a:xfrm>
        </p:spPr>
        <p:txBody>
          <a:bodyPr/>
          <a:lstStyle/>
          <a:p>
            <a:r>
              <a:rPr lang="en-GB" dirty="0">
                <a:solidFill>
                  <a:srgbClr val="28AF95"/>
                </a:solidFill>
              </a:rPr>
              <a:t>SELF ASSESSMENT ACTIVITY</a:t>
            </a:r>
          </a:p>
          <a:p>
            <a:endParaRPr lang="en-GB" dirty="0">
              <a:solidFill>
                <a:srgbClr val="28AF95"/>
              </a:solidFill>
            </a:endParaRPr>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33993" y="1416115"/>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3084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8F0CEDC-AF6B-FE4C-96E1-65402113D5F1}"/>
              </a:ext>
            </a:extLst>
          </p:cNvPr>
          <p:cNvSpPr>
            <a:spLocks noGrp="1"/>
          </p:cNvSpPr>
          <p:nvPr>
            <p:ph type="body" sz="quarter" idx="16"/>
          </p:nvPr>
        </p:nvSpPr>
        <p:spPr/>
        <p:txBody>
          <a:bodyPr>
            <a:normAutofit lnSpcReduction="10000"/>
          </a:bodyPr>
          <a:lstStyle/>
          <a:p>
            <a:r>
              <a:rPr lang="hr-BA"/>
              <a:t>2</a:t>
            </a:r>
            <a:endParaRPr lang="en-US"/>
          </a:p>
        </p:txBody>
      </p:sp>
      <p:sp>
        <p:nvSpPr>
          <p:cNvPr id="7" name="Text Placeholder 6">
            <a:extLst>
              <a:ext uri="{FF2B5EF4-FFF2-40B4-BE49-F238E27FC236}">
                <a16:creationId xmlns:a16="http://schemas.microsoft.com/office/drawing/2014/main" id="{535CED3B-86D4-AC40-8107-98B495F9C1BB}"/>
              </a:ext>
            </a:extLst>
          </p:cNvPr>
          <p:cNvSpPr>
            <a:spLocks noGrp="1"/>
          </p:cNvSpPr>
          <p:nvPr>
            <p:ph type="body" sz="quarter" idx="18"/>
          </p:nvPr>
        </p:nvSpPr>
        <p:spPr>
          <a:xfrm>
            <a:off x="6420495" y="2159522"/>
            <a:ext cx="5517505" cy="851567"/>
          </a:xfrm>
        </p:spPr>
        <p:txBody>
          <a:bodyPr>
            <a:noAutofit/>
          </a:bodyPr>
          <a:lstStyle/>
          <a:p>
            <a:pPr marL="0" indent="0"/>
            <a:r>
              <a:rPr lang="en-US" sz="4400" dirty="0" err="1"/>
              <a:t>Analysing</a:t>
            </a:r>
            <a:r>
              <a:rPr lang="en-US" sz="4400" dirty="0"/>
              <a:t> the community</a:t>
            </a:r>
          </a:p>
          <a:p>
            <a:endParaRPr lang="en-US" sz="4400" dirty="0"/>
          </a:p>
        </p:txBody>
      </p:sp>
      <p:pic>
        <p:nvPicPr>
          <p:cNvPr id="13" name="Picture Placeholder 12" descr="A person playing a guitar next to a person sitting on a chair&#10;&#10;Description automatically generated with low confidence">
            <a:extLst>
              <a:ext uri="{FF2B5EF4-FFF2-40B4-BE49-F238E27FC236}">
                <a16:creationId xmlns:a16="http://schemas.microsoft.com/office/drawing/2014/main" id="{DB963584-3448-F146-9026-25EC3D0BCA4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05883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B4A2B-3AD0-4B05-B9F8-C770148A5107}"/>
              </a:ext>
            </a:extLst>
          </p:cNvPr>
          <p:cNvSpPr>
            <a:spLocks noGrp="1"/>
          </p:cNvSpPr>
          <p:nvPr>
            <p:ph type="body" sz="quarter" idx="13"/>
          </p:nvPr>
        </p:nvSpPr>
        <p:spPr>
          <a:xfrm>
            <a:off x="783177" y="665154"/>
            <a:ext cx="10563696" cy="1252856"/>
          </a:xfrm>
        </p:spPr>
        <p:txBody>
          <a:bodyPr>
            <a:normAutofit/>
          </a:bodyPr>
          <a:lstStyle/>
          <a:p>
            <a:r>
              <a:rPr lang="en-GB" dirty="0"/>
              <a:t>Before providing leadership and mediation, we must understand the 4 factors of a Sense of Community </a:t>
            </a:r>
          </a:p>
        </p:txBody>
      </p:sp>
      <p:sp>
        <p:nvSpPr>
          <p:cNvPr id="3" name="Text Placeholder 2">
            <a:extLst>
              <a:ext uri="{FF2B5EF4-FFF2-40B4-BE49-F238E27FC236}">
                <a16:creationId xmlns:a16="http://schemas.microsoft.com/office/drawing/2014/main" id="{4CD3863F-5615-489E-8E91-317B6BE8978F}"/>
              </a:ext>
            </a:extLst>
          </p:cNvPr>
          <p:cNvSpPr>
            <a:spLocks noGrp="1"/>
          </p:cNvSpPr>
          <p:nvPr>
            <p:ph type="body" sz="quarter" idx="14"/>
          </p:nvPr>
        </p:nvSpPr>
        <p:spPr>
          <a:xfrm>
            <a:off x="745914" y="2468102"/>
            <a:ext cx="10638222" cy="3638986"/>
          </a:xfrm>
        </p:spPr>
        <p:txBody>
          <a:bodyPr/>
          <a:lstStyle/>
          <a:p>
            <a:pPr marL="457200" indent="-457200">
              <a:buFont typeface="+mj-lt"/>
              <a:buAutoNum type="arabicPeriod"/>
            </a:pPr>
            <a:r>
              <a:rPr lang="en-GB" b="1" dirty="0">
                <a:solidFill>
                  <a:srgbClr val="76C6D2"/>
                </a:solidFill>
              </a:rPr>
              <a:t>Membership</a:t>
            </a:r>
            <a:r>
              <a:rPr lang="en-GB" dirty="0"/>
              <a:t> – the feeling of belonging</a:t>
            </a:r>
          </a:p>
          <a:p>
            <a:pPr marL="457200" indent="-457200">
              <a:buFont typeface="+mj-lt"/>
              <a:buAutoNum type="arabicPeriod"/>
            </a:pPr>
            <a:r>
              <a:rPr lang="en-GB" b="1" dirty="0">
                <a:solidFill>
                  <a:srgbClr val="76C6D2"/>
                </a:solidFill>
              </a:rPr>
              <a:t>Influence</a:t>
            </a:r>
            <a:r>
              <a:rPr lang="en-GB" dirty="0"/>
              <a:t> – a sense of mattering. Working both ways, with members feeling like they have influence over the community and the community having influence over members. It works best with the idea of giving first before asking for anything</a:t>
            </a:r>
          </a:p>
          <a:p>
            <a:pPr marL="457200" indent="-457200">
              <a:buFont typeface="+mj-lt"/>
              <a:buAutoNum type="arabicPeriod"/>
            </a:pPr>
            <a:r>
              <a:rPr lang="en-GB" b="1" dirty="0">
                <a:solidFill>
                  <a:srgbClr val="76C6D2"/>
                </a:solidFill>
              </a:rPr>
              <a:t>Fulfilment of needs </a:t>
            </a:r>
            <a:r>
              <a:rPr lang="en-GB" dirty="0">
                <a:effectLst/>
              </a:rPr>
              <a:t>– by joining the community you get something in return for your participation. It could be a support network or skills – as in volunteering</a:t>
            </a:r>
          </a:p>
          <a:p>
            <a:pPr marL="457200" indent="-457200">
              <a:buFont typeface="+mj-lt"/>
              <a:buAutoNum type="arabicPeriod"/>
            </a:pPr>
            <a:r>
              <a:rPr lang="en-GB" b="1" dirty="0">
                <a:solidFill>
                  <a:srgbClr val="76C6D2"/>
                </a:solidFill>
              </a:rPr>
              <a:t>Shared emotional connection </a:t>
            </a:r>
            <a:r>
              <a:rPr lang="en-GB" dirty="0">
                <a:effectLst/>
              </a:rPr>
              <a:t>– shared history or experiences – including common causes and challenges.</a:t>
            </a:r>
          </a:p>
          <a:p>
            <a:endParaRPr lang="en-GB" sz="200" dirty="0">
              <a:effectLst/>
            </a:endParaRPr>
          </a:p>
          <a:p>
            <a:r>
              <a:rPr lang="en-GB" dirty="0"/>
              <a:t>And then we focus on how to analyse our community and the power of community mapping. </a:t>
            </a:r>
          </a:p>
        </p:txBody>
      </p:sp>
    </p:spTree>
    <p:extLst>
      <p:ext uri="{BB962C8B-B14F-4D97-AF65-F5344CB8AC3E}">
        <p14:creationId xmlns:p14="http://schemas.microsoft.com/office/powerpoint/2010/main" val="140830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2520176" y="451457"/>
            <a:ext cx="6692334" cy="13884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hr-BA" dirty="0">
                <a:solidFill>
                  <a:srgbClr val="1188A3"/>
                </a:solidFill>
              </a:rPr>
              <a:t>EXERCISE:</a:t>
            </a:r>
          </a:p>
          <a:p>
            <a:r>
              <a:rPr lang="en-GB" dirty="0">
                <a:solidFill>
                  <a:srgbClr val="1188A3"/>
                </a:solidFill>
              </a:rPr>
              <a:t>COMMUNITY MAPPING ACTIVITY</a:t>
            </a:r>
          </a:p>
          <a:p>
            <a:endParaRPr lang="en-GB" dirty="0"/>
          </a:p>
        </p:txBody>
      </p:sp>
      <p:grpSp>
        <p:nvGrpSpPr>
          <p:cNvPr id="2" name="Group 1">
            <a:extLst>
              <a:ext uri="{FF2B5EF4-FFF2-40B4-BE49-F238E27FC236}">
                <a16:creationId xmlns:a16="http://schemas.microsoft.com/office/drawing/2014/main" id="{2D804A44-6A11-4796-996A-5E4DBC583FAB}"/>
              </a:ext>
            </a:extLst>
          </p:cNvPr>
          <p:cNvGrpSpPr/>
          <p:nvPr/>
        </p:nvGrpSpPr>
        <p:grpSpPr>
          <a:xfrm>
            <a:off x="10518133" y="324953"/>
            <a:ext cx="1234440" cy="1188720"/>
            <a:chOff x="9386493" y="1320189"/>
            <a:chExt cx="1234440" cy="1188720"/>
          </a:xfrm>
        </p:grpSpPr>
        <p:sp>
          <p:nvSpPr>
            <p:cNvPr id="5" name="Flowchart: Connector 4">
              <a:extLst>
                <a:ext uri="{FF2B5EF4-FFF2-40B4-BE49-F238E27FC236}">
                  <a16:creationId xmlns:a16="http://schemas.microsoft.com/office/drawing/2014/main" id="{A4D4662D-2FF8-4E60-882D-DA780756C041}"/>
                </a:ext>
              </a:extLst>
            </p:cNvPr>
            <p:cNvSpPr/>
            <p:nvPr/>
          </p:nvSpPr>
          <p:spPr>
            <a:xfrm>
              <a:off x="9386493" y="1320189"/>
              <a:ext cx="1234440" cy="1188720"/>
            </a:xfrm>
            <a:prstGeom prst="flowChartConnector">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9777926" y="1639024"/>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 name="TextBox 13">
            <a:extLst>
              <a:ext uri="{FF2B5EF4-FFF2-40B4-BE49-F238E27FC236}">
                <a16:creationId xmlns:a16="http://schemas.microsoft.com/office/drawing/2014/main" id="{8EC6618B-7F3F-46FC-9315-7AD513DF5C19}"/>
              </a:ext>
            </a:extLst>
          </p:cNvPr>
          <p:cNvSpPr txBox="1"/>
          <p:nvPr/>
        </p:nvSpPr>
        <p:spPr>
          <a:xfrm>
            <a:off x="160375" y="2586259"/>
            <a:ext cx="11597640" cy="553998"/>
          </a:xfrm>
          <a:prstGeom prst="rect">
            <a:avLst/>
          </a:prstGeom>
          <a:noFill/>
        </p:spPr>
        <p:txBody>
          <a:bodyPr wrap="square">
            <a:spAutoFit/>
          </a:bodyPr>
          <a:lstStyle/>
          <a:p>
            <a:pPr algn="ctr"/>
            <a:r>
              <a:rPr lang="en-GB" sz="3000" dirty="0">
                <a:solidFill>
                  <a:srgbClr val="7F7F7F"/>
                </a:solidFill>
              </a:rPr>
              <a:t>Draw a map of your community</a:t>
            </a:r>
          </a:p>
        </p:txBody>
      </p:sp>
      <p:sp>
        <p:nvSpPr>
          <p:cNvPr id="15" name="TextBox 14">
            <a:extLst>
              <a:ext uri="{FF2B5EF4-FFF2-40B4-BE49-F238E27FC236}">
                <a16:creationId xmlns:a16="http://schemas.microsoft.com/office/drawing/2014/main" id="{D77DF3A4-671B-479D-8E19-09C4BA7E5362}"/>
              </a:ext>
            </a:extLst>
          </p:cNvPr>
          <p:cNvSpPr txBox="1"/>
          <p:nvPr/>
        </p:nvSpPr>
        <p:spPr>
          <a:xfrm>
            <a:off x="409676" y="3717744"/>
            <a:ext cx="9594037" cy="2308324"/>
          </a:xfrm>
          <a:prstGeom prst="rect">
            <a:avLst/>
          </a:prstGeom>
          <a:noFill/>
        </p:spPr>
        <p:txBody>
          <a:bodyPr wrap="none" rtlCol="0">
            <a:spAutoFit/>
          </a:bodyPr>
          <a:lstStyle/>
          <a:p>
            <a:r>
              <a:rPr lang="en-GB" sz="2400" b="1" dirty="0">
                <a:solidFill>
                  <a:srgbClr val="7F7F7F"/>
                </a:solidFill>
              </a:rPr>
              <a:t>THINK ABOUT</a:t>
            </a:r>
          </a:p>
          <a:p>
            <a:pPr marL="342900" indent="-342900">
              <a:buFont typeface="Wingdings" panose="05000000000000000000" pitchFamily="2" charset="2"/>
              <a:buChar char="ü"/>
            </a:pPr>
            <a:r>
              <a:rPr lang="en-GB" sz="2400" dirty="0">
                <a:solidFill>
                  <a:srgbClr val="7F7F7F"/>
                </a:solidFill>
              </a:rPr>
              <a:t>The places with different services</a:t>
            </a:r>
          </a:p>
          <a:p>
            <a:pPr marL="342900" indent="-342900">
              <a:buFont typeface="Wingdings" panose="05000000000000000000" pitchFamily="2" charset="2"/>
              <a:buChar char="ü"/>
            </a:pPr>
            <a:r>
              <a:rPr lang="en-GB" sz="2400" dirty="0">
                <a:solidFill>
                  <a:srgbClr val="7F7F7F"/>
                </a:solidFill>
              </a:rPr>
              <a:t>Institutions and Infrastructure</a:t>
            </a:r>
          </a:p>
          <a:p>
            <a:pPr marL="342900" indent="-342900">
              <a:buFont typeface="Wingdings" panose="05000000000000000000" pitchFamily="2" charset="2"/>
              <a:buChar char="ü"/>
            </a:pPr>
            <a:r>
              <a:rPr lang="en-GB" sz="2400" dirty="0">
                <a:solidFill>
                  <a:srgbClr val="7F7F7F"/>
                </a:solidFill>
              </a:rPr>
              <a:t>Location of the places important for your community, for the grassroots, </a:t>
            </a:r>
          </a:p>
          <a:p>
            <a:r>
              <a:rPr lang="en-GB" sz="2400" dirty="0">
                <a:solidFill>
                  <a:srgbClr val="7F7F7F"/>
                </a:solidFill>
              </a:rPr>
              <a:t>for development, art, culture, inclusion</a:t>
            </a:r>
          </a:p>
          <a:p>
            <a:pPr marL="342900" indent="-342900">
              <a:buFont typeface="Wingdings" panose="05000000000000000000" pitchFamily="2" charset="2"/>
              <a:buChar char="ü"/>
            </a:pPr>
            <a:r>
              <a:rPr lang="en-GB" sz="2400" dirty="0">
                <a:solidFill>
                  <a:srgbClr val="7F7F7F"/>
                </a:solidFill>
              </a:rPr>
              <a:t>Use different colours to write the above words on your map</a:t>
            </a:r>
          </a:p>
        </p:txBody>
      </p:sp>
    </p:spTree>
    <p:extLst>
      <p:ext uri="{BB962C8B-B14F-4D97-AF65-F5344CB8AC3E}">
        <p14:creationId xmlns:p14="http://schemas.microsoft.com/office/powerpoint/2010/main" val="1498212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728172" y="2149383"/>
            <a:ext cx="2718603" cy="19189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GB" dirty="0">
                <a:solidFill>
                  <a:srgbClr val="1188A3"/>
                </a:solidFill>
              </a:rPr>
              <a:t>COMMUNITY MAPPING ACTIVITY</a:t>
            </a:r>
          </a:p>
          <a:p>
            <a:pPr algn="r"/>
            <a:endParaRPr lang="en-GB" dirty="0">
              <a:solidFill>
                <a:srgbClr val="1188A3"/>
              </a:solidFill>
            </a:endParaRPr>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Diagram&#10;&#10;Description automatically generated">
            <a:extLst>
              <a:ext uri="{FF2B5EF4-FFF2-40B4-BE49-F238E27FC236}">
                <a16:creationId xmlns:a16="http://schemas.microsoft.com/office/drawing/2014/main" id="{0E0CED09-5297-4544-84D7-654DFE4F9A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69410" y="246437"/>
            <a:ext cx="7888638" cy="60133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1614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3325736" y="451457"/>
            <a:ext cx="5886774" cy="633215"/>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1188A3"/>
                </a:solidFill>
              </a:rPr>
              <a:t>COMMUNITY MAPPING ACTIVITY</a:t>
            </a:r>
          </a:p>
          <a:p>
            <a:endParaRPr lang="en-GB" dirty="0">
              <a:solidFill>
                <a:srgbClr val="1188A3"/>
              </a:solidFill>
            </a:endParaRPr>
          </a:p>
        </p:txBody>
      </p:sp>
      <p:sp>
        <p:nvSpPr>
          <p:cNvPr id="5" name="Flowchart: Connector 4">
            <a:extLst>
              <a:ext uri="{FF2B5EF4-FFF2-40B4-BE49-F238E27FC236}">
                <a16:creationId xmlns:a16="http://schemas.microsoft.com/office/drawing/2014/main" id="{A4D4662D-2FF8-4E60-882D-DA780756C041}"/>
              </a:ext>
            </a:extLst>
          </p:cNvPr>
          <p:cNvSpPr/>
          <p:nvPr/>
        </p:nvSpPr>
        <p:spPr>
          <a:xfrm>
            <a:off x="5242560" y="1097280"/>
            <a:ext cx="1234440" cy="1188720"/>
          </a:xfrm>
          <a:prstGeom prst="flowChartConnector">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nvSpPr>
        <p:spPr>
          <a:xfrm>
            <a:off x="160375" y="2586259"/>
            <a:ext cx="11597640" cy="553998"/>
          </a:xfrm>
          <a:prstGeom prst="rect">
            <a:avLst/>
          </a:prstGeom>
          <a:noFill/>
        </p:spPr>
        <p:txBody>
          <a:bodyPr wrap="square">
            <a:spAutoFit/>
          </a:bodyPr>
          <a:lstStyle/>
          <a:p>
            <a:pPr algn="ctr"/>
            <a:r>
              <a:rPr lang="en-GB" sz="3000" dirty="0">
                <a:solidFill>
                  <a:srgbClr val="7F7F7F"/>
                </a:solidFill>
              </a:rPr>
              <a:t>Now talk to the members of your community and think deeper</a:t>
            </a:r>
          </a:p>
        </p:txBody>
      </p:sp>
      <p:sp>
        <p:nvSpPr>
          <p:cNvPr id="15" name="TextBox 14">
            <a:extLst>
              <a:ext uri="{FF2B5EF4-FFF2-40B4-BE49-F238E27FC236}">
                <a16:creationId xmlns:a16="http://schemas.microsoft.com/office/drawing/2014/main" id="{D77DF3A4-671B-479D-8E19-09C4BA7E5362}"/>
              </a:ext>
            </a:extLst>
          </p:cNvPr>
          <p:cNvSpPr txBox="1"/>
          <p:nvPr/>
        </p:nvSpPr>
        <p:spPr>
          <a:xfrm>
            <a:off x="409676" y="3717744"/>
            <a:ext cx="10764602" cy="1938992"/>
          </a:xfrm>
          <a:prstGeom prst="rect">
            <a:avLst/>
          </a:prstGeom>
          <a:noFill/>
        </p:spPr>
        <p:txBody>
          <a:bodyPr wrap="square" rtlCol="0">
            <a:spAutoFit/>
          </a:bodyPr>
          <a:lstStyle/>
          <a:p>
            <a:r>
              <a:rPr lang="en-GB" sz="2400" b="1" dirty="0">
                <a:solidFill>
                  <a:srgbClr val="7F7F7F"/>
                </a:solidFill>
              </a:rPr>
              <a:t>THINK ABOUT</a:t>
            </a:r>
          </a:p>
          <a:p>
            <a:pPr marL="342900" indent="-342900">
              <a:buFont typeface="Wingdings" panose="05000000000000000000" pitchFamily="2" charset="2"/>
              <a:buChar char="ü"/>
            </a:pPr>
            <a:r>
              <a:rPr lang="en-GB" sz="2400" dirty="0">
                <a:solidFill>
                  <a:srgbClr val="7F7F7F"/>
                </a:solidFill>
              </a:rPr>
              <a:t>What is the state of your community?</a:t>
            </a:r>
          </a:p>
          <a:p>
            <a:pPr marL="342900" indent="-342900">
              <a:buFont typeface="Wingdings" panose="05000000000000000000" pitchFamily="2" charset="2"/>
              <a:buChar char="ü"/>
            </a:pPr>
            <a:r>
              <a:rPr lang="en-GB" sz="2400" dirty="0">
                <a:solidFill>
                  <a:srgbClr val="7F7F7F"/>
                </a:solidFill>
              </a:rPr>
              <a:t>How accessible are the Institutions and Infrastructure to a migrant community?</a:t>
            </a:r>
          </a:p>
          <a:p>
            <a:pPr marL="342900" indent="-342900">
              <a:buFont typeface="Wingdings" panose="05000000000000000000" pitchFamily="2" charset="2"/>
              <a:buChar char="ü"/>
            </a:pPr>
            <a:r>
              <a:rPr lang="en-GB" sz="2400" dirty="0">
                <a:solidFill>
                  <a:srgbClr val="7F7F7F"/>
                </a:solidFill>
              </a:rPr>
              <a:t>Are you happy with the conditions for migrant  involvement ?</a:t>
            </a:r>
          </a:p>
          <a:p>
            <a:pPr marL="342900" indent="-342900">
              <a:buFont typeface="Wingdings" panose="05000000000000000000" pitchFamily="2" charset="2"/>
              <a:buChar char="ü"/>
            </a:pPr>
            <a:r>
              <a:rPr lang="en-GB" sz="2400" dirty="0">
                <a:solidFill>
                  <a:srgbClr val="7F7F7F"/>
                </a:solidFill>
              </a:rPr>
              <a:t>Use different symbols to mark different state, opinions and feelings on your map</a:t>
            </a:r>
          </a:p>
        </p:txBody>
      </p:sp>
    </p:spTree>
    <p:extLst>
      <p:ext uri="{BB962C8B-B14F-4D97-AF65-F5344CB8AC3E}">
        <p14:creationId xmlns:p14="http://schemas.microsoft.com/office/powerpoint/2010/main" val="2358897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3325736" y="451457"/>
            <a:ext cx="5886774" cy="633215"/>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1188A3"/>
                </a:solidFill>
              </a:rPr>
              <a:t>COMMUNITY MAPPING ACTIVITY</a:t>
            </a:r>
          </a:p>
          <a:p>
            <a:endParaRPr lang="en-GB" dirty="0">
              <a:solidFill>
                <a:srgbClr val="1188A3"/>
              </a:solidFill>
            </a:endParaRPr>
          </a:p>
        </p:txBody>
      </p:sp>
      <p:sp>
        <p:nvSpPr>
          <p:cNvPr id="5" name="Flowchart: Connector 4">
            <a:extLst>
              <a:ext uri="{FF2B5EF4-FFF2-40B4-BE49-F238E27FC236}">
                <a16:creationId xmlns:a16="http://schemas.microsoft.com/office/drawing/2014/main" id="{A4D4662D-2FF8-4E60-882D-DA780756C041}"/>
              </a:ext>
            </a:extLst>
          </p:cNvPr>
          <p:cNvSpPr/>
          <p:nvPr/>
        </p:nvSpPr>
        <p:spPr>
          <a:xfrm>
            <a:off x="5242560" y="1097280"/>
            <a:ext cx="1234440" cy="1188720"/>
          </a:xfrm>
          <a:prstGeom prst="flowChartConnector">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nvSpPr>
        <p:spPr>
          <a:xfrm>
            <a:off x="160375" y="2586259"/>
            <a:ext cx="11597640" cy="1077218"/>
          </a:xfrm>
          <a:prstGeom prst="rect">
            <a:avLst/>
          </a:prstGeom>
          <a:noFill/>
        </p:spPr>
        <p:txBody>
          <a:bodyPr wrap="square">
            <a:spAutoFit/>
          </a:bodyPr>
          <a:lstStyle/>
          <a:p>
            <a:pPr algn="ctr"/>
            <a:r>
              <a:rPr lang="en-GB" sz="3000" dirty="0">
                <a:solidFill>
                  <a:srgbClr val="7F7F7F"/>
                </a:solidFill>
              </a:rPr>
              <a:t>The symbols you can use to express </a:t>
            </a:r>
            <a:r>
              <a:rPr lang="en-GB" sz="3200" dirty="0">
                <a:solidFill>
                  <a:srgbClr val="7F7F7F"/>
                </a:solidFill>
              </a:rPr>
              <a:t>different state, opinions and feelings on your map</a:t>
            </a:r>
            <a:r>
              <a:rPr lang="en-GB" sz="3000" dirty="0">
                <a:solidFill>
                  <a:srgbClr val="7F7F7F"/>
                </a:solidFill>
              </a:rPr>
              <a:t> </a:t>
            </a:r>
          </a:p>
        </p:txBody>
      </p:sp>
      <p:grpSp>
        <p:nvGrpSpPr>
          <p:cNvPr id="13" name="Google Shape;566;p39">
            <a:extLst>
              <a:ext uri="{FF2B5EF4-FFF2-40B4-BE49-F238E27FC236}">
                <a16:creationId xmlns:a16="http://schemas.microsoft.com/office/drawing/2014/main" id="{6AEB9090-2325-4D41-84B9-7C0B520ACECC}"/>
              </a:ext>
            </a:extLst>
          </p:cNvPr>
          <p:cNvGrpSpPr/>
          <p:nvPr/>
        </p:nvGrpSpPr>
        <p:grpSpPr>
          <a:xfrm>
            <a:off x="928702" y="4131068"/>
            <a:ext cx="698619" cy="681259"/>
            <a:chOff x="1278900" y="2333250"/>
            <a:chExt cx="381175" cy="381175"/>
          </a:xfrm>
        </p:grpSpPr>
        <p:sp>
          <p:nvSpPr>
            <p:cNvPr id="16" name="Google Shape;567;p39">
              <a:extLst>
                <a:ext uri="{FF2B5EF4-FFF2-40B4-BE49-F238E27FC236}">
                  <a16:creationId xmlns:a16="http://schemas.microsoft.com/office/drawing/2014/main" id="{ACAD5DE7-97C5-4622-92C7-617763C873CD}"/>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68;p39">
              <a:extLst>
                <a:ext uri="{FF2B5EF4-FFF2-40B4-BE49-F238E27FC236}">
                  <a16:creationId xmlns:a16="http://schemas.microsoft.com/office/drawing/2014/main" id="{8FEF8183-7E00-4FD7-B46E-8874026187C6}"/>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69;p39">
              <a:extLst>
                <a:ext uri="{FF2B5EF4-FFF2-40B4-BE49-F238E27FC236}">
                  <a16:creationId xmlns:a16="http://schemas.microsoft.com/office/drawing/2014/main" id="{01077A9D-46D4-44B4-878C-8878B47A9311}"/>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0;p39">
              <a:extLst>
                <a:ext uri="{FF2B5EF4-FFF2-40B4-BE49-F238E27FC236}">
                  <a16:creationId xmlns:a16="http://schemas.microsoft.com/office/drawing/2014/main" id="{68E9F093-86F0-4DAD-9E41-05A45B3248D3}"/>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571;p39">
            <a:extLst>
              <a:ext uri="{FF2B5EF4-FFF2-40B4-BE49-F238E27FC236}">
                <a16:creationId xmlns:a16="http://schemas.microsoft.com/office/drawing/2014/main" id="{AC70B9F0-5C72-4535-A780-5CD7E3355937}"/>
              </a:ext>
            </a:extLst>
          </p:cNvPr>
          <p:cNvGrpSpPr/>
          <p:nvPr/>
        </p:nvGrpSpPr>
        <p:grpSpPr>
          <a:xfrm>
            <a:off x="2627117" y="5413469"/>
            <a:ext cx="698619" cy="708361"/>
            <a:chOff x="1951075" y="2333250"/>
            <a:chExt cx="381200" cy="381175"/>
          </a:xfrm>
        </p:grpSpPr>
        <p:sp>
          <p:nvSpPr>
            <p:cNvPr id="26" name="Google Shape;572;p39">
              <a:extLst>
                <a:ext uri="{FF2B5EF4-FFF2-40B4-BE49-F238E27FC236}">
                  <a16:creationId xmlns:a16="http://schemas.microsoft.com/office/drawing/2014/main" id="{8338D0E1-5209-492C-BC6A-D8128FDDB55E}"/>
                </a:ext>
              </a:extLst>
            </p:cNvPr>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3;p39">
              <a:extLst>
                <a:ext uri="{FF2B5EF4-FFF2-40B4-BE49-F238E27FC236}">
                  <a16:creationId xmlns:a16="http://schemas.microsoft.com/office/drawing/2014/main" id="{D2532221-2605-439C-98AF-FCDBF20725EE}"/>
                </a:ext>
              </a:extLst>
            </p:cNvPr>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4;p39">
              <a:extLst>
                <a:ext uri="{FF2B5EF4-FFF2-40B4-BE49-F238E27FC236}">
                  <a16:creationId xmlns:a16="http://schemas.microsoft.com/office/drawing/2014/main" id="{2C1AB8BF-7865-4936-8BDE-BBD5A175297F}"/>
                </a:ext>
              </a:extLst>
            </p:cNvPr>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5;p39">
              <a:extLst>
                <a:ext uri="{FF2B5EF4-FFF2-40B4-BE49-F238E27FC236}">
                  <a16:creationId xmlns:a16="http://schemas.microsoft.com/office/drawing/2014/main" id="{713902F0-3483-446C-AF27-B681B98DE2FB}"/>
                </a:ext>
              </a:extLst>
            </p:cNvPr>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682;p39">
            <a:extLst>
              <a:ext uri="{FF2B5EF4-FFF2-40B4-BE49-F238E27FC236}">
                <a16:creationId xmlns:a16="http://schemas.microsoft.com/office/drawing/2014/main" id="{F70FB785-8B46-43AB-A9C9-3991C463E78B}"/>
              </a:ext>
            </a:extLst>
          </p:cNvPr>
          <p:cNvSpPr/>
          <p:nvPr/>
        </p:nvSpPr>
        <p:spPr>
          <a:xfrm>
            <a:off x="4530677" y="4131068"/>
            <a:ext cx="658908" cy="681259"/>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28575" cap="rnd"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531;p39">
            <a:extLst>
              <a:ext uri="{FF2B5EF4-FFF2-40B4-BE49-F238E27FC236}">
                <a16:creationId xmlns:a16="http://schemas.microsoft.com/office/drawing/2014/main" id="{90608EA0-BAD6-4EA4-B853-D4371AD6A8A6}"/>
              </a:ext>
            </a:extLst>
          </p:cNvPr>
          <p:cNvGrpSpPr/>
          <p:nvPr/>
        </p:nvGrpSpPr>
        <p:grpSpPr>
          <a:xfrm>
            <a:off x="8127732" y="5413468"/>
            <a:ext cx="574606" cy="708362"/>
            <a:chOff x="3979850" y="1598950"/>
            <a:chExt cx="356825" cy="505375"/>
          </a:xfrm>
        </p:grpSpPr>
        <p:sp>
          <p:nvSpPr>
            <p:cNvPr id="32" name="Google Shape;532;p39">
              <a:extLst>
                <a:ext uri="{FF2B5EF4-FFF2-40B4-BE49-F238E27FC236}">
                  <a16:creationId xmlns:a16="http://schemas.microsoft.com/office/drawing/2014/main" id="{82932EBE-71C2-4BDE-B4FD-19039E014A44}"/>
                </a:ext>
              </a:extLst>
            </p:cNvPr>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3;p39">
              <a:extLst>
                <a:ext uri="{FF2B5EF4-FFF2-40B4-BE49-F238E27FC236}">
                  <a16:creationId xmlns:a16="http://schemas.microsoft.com/office/drawing/2014/main" id="{5E5E17A1-FFE8-4FDC-9BBD-802383849090}"/>
                </a:ext>
              </a:extLst>
            </p:cNvPr>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621;p39">
            <a:extLst>
              <a:ext uri="{FF2B5EF4-FFF2-40B4-BE49-F238E27FC236}">
                <a16:creationId xmlns:a16="http://schemas.microsoft.com/office/drawing/2014/main" id="{B46BBC9B-A74D-4B63-B8CC-3BECF597D6E9}"/>
              </a:ext>
            </a:extLst>
          </p:cNvPr>
          <p:cNvSpPr/>
          <p:nvPr/>
        </p:nvSpPr>
        <p:spPr>
          <a:xfrm>
            <a:off x="8953649" y="4125181"/>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CD923B90-3965-41A0-AA44-1115DFE4A8DB}"/>
              </a:ext>
            </a:extLst>
          </p:cNvPr>
          <p:cNvSpPr txBox="1"/>
          <p:nvPr/>
        </p:nvSpPr>
        <p:spPr>
          <a:xfrm>
            <a:off x="1772952" y="4287031"/>
            <a:ext cx="2006127" cy="461665"/>
          </a:xfrm>
          <a:prstGeom prst="rect">
            <a:avLst/>
          </a:prstGeom>
          <a:noFill/>
        </p:spPr>
        <p:txBody>
          <a:bodyPr wrap="none" rtlCol="0">
            <a:spAutoFit/>
          </a:bodyPr>
          <a:lstStyle/>
          <a:p>
            <a:r>
              <a:rPr lang="en-GB" sz="2400" dirty="0">
                <a:solidFill>
                  <a:srgbClr val="404040"/>
                </a:solidFill>
              </a:rPr>
              <a:t>Positive places</a:t>
            </a:r>
          </a:p>
        </p:txBody>
      </p:sp>
      <p:sp>
        <p:nvSpPr>
          <p:cNvPr id="35" name="TextBox 34">
            <a:extLst>
              <a:ext uri="{FF2B5EF4-FFF2-40B4-BE49-F238E27FC236}">
                <a16:creationId xmlns:a16="http://schemas.microsoft.com/office/drawing/2014/main" id="{03A5931D-2073-4B01-9F40-21C48F982278}"/>
              </a:ext>
            </a:extLst>
          </p:cNvPr>
          <p:cNvSpPr txBox="1"/>
          <p:nvPr/>
        </p:nvSpPr>
        <p:spPr>
          <a:xfrm>
            <a:off x="5358858" y="4268552"/>
            <a:ext cx="3287118" cy="461665"/>
          </a:xfrm>
          <a:prstGeom prst="rect">
            <a:avLst/>
          </a:prstGeom>
          <a:noFill/>
        </p:spPr>
        <p:txBody>
          <a:bodyPr wrap="none" rtlCol="0">
            <a:spAutoFit/>
          </a:bodyPr>
          <a:lstStyle/>
          <a:p>
            <a:r>
              <a:rPr lang="en-GB" sz="2400" dirty="0">
                <a:solidFill>
                  <a:srgbClr val="404040"/>
                </a:solidFill>
              </a:rPr>
              <a:t>Issue or place of concern</a:t>
            </a:r>
          </a:p>
        </p:txBody>
      </p:sp>
      <p:sp>
        <p:nvSpPr>
          <p:cNvPr id="36" name="TextBox 35">
            <a:extLst>
              <a:ext uri="{FF2B5EF4-FFF2-40B4-BE49-F238E27FC236}">
                <a16:creationId xmlns:a16="http://schemas.microsoft.com/office/drawing/2014/main" id="{E3B5BCF6-2D3D-4EE9-8947-4E63FE4875BA}"/>
              </a:ext>
            </a:extLst>
          </p:cNvPr>
          <p:cNvSpPr txBox="1"/>
          <p:nvPr/>
        </p:nvSpPr>
        <p:spPr>
          <a:xfrm>
            <a:off x="9681291" y="4268551"/>
            <a:ext cx="1415772" cy="461665"/>
          </a:xfrm>
          <a:prstGeom prst="rect">
            <a:avLst/>
          </a:prstGeom>
          <a:noFill/>
        </p:spPr>
        <p:txBody>
          <a:bodyPr wrap="none" rtlCol="0">
            <a:spAutoFit/>
          </a:bodyPr>
          <a:lstStyle/>
          <a:p>
            <a:r>
              <a:rPr lang="en-GB" sz="2400" dirty="0">
                <a:solidFill>
                  <a:srgbClr val="404040"/>
                </a:solidFill>
              </a:rPr>
              <a:t>No access</a:t>
            </a:r>
          </a:p>
        </p:txBody>
      </p:sp>
      <p:sp>
        <p:nvSpPr>
          <p:cNvPr id="37" name="TextBox 36">
            <a:extLst>
              <a:ext uri="{FF2B5EF4-FFF2-40B4-BE49-F238E27FC236}">
                <a16:creationId xmlns:a16="http://schemas.microsoft.com/office/drawing/2014/main" id="{EC396AA3-C8EF-4D06-ABDB-D51FA38DD5E3}"/>
              </a:ext>
            </a:extLst>
          </p:cNvPr>
          <p:cNvSpPr txBox="1"/>
          <p:nvPr/>
        </p:nvSpPr>
        <p:spPr>
          <a:xfrm>
            <a:off x="3492006" y="5573922"/>
            <a:ext cx="2136739" cy="461665"/>
          </a:xfrm>
          <a:prstGeom prst="rect">
            <a:avLst/>
          </a:prstGeom>
          <a:noFill/>
        </p:spPr>
        <p:txBody>
          <a:bodyPr wrap="none" rtlCol="0">
            <a:spAutoFit/>
          </a:bodyPr>
          <a:lstStyle/>
          <a:p>
            <a:r>
              <a:rPr lang="en-GB" sz="2400" dirty="0">
                <a:solidFill>
                  <a:srgbClr val="404040"/>
                </a:solidFill>
              </a:rPr>
              <a:t>Negative places</a:t>
            </a:r>
          </a:p>
        </p:txBody>
      </p:sp>
      <p:sp>
        <p:nvSpPr>
          <p:cNvPr id="38" name="TextBox 37">
            <a:extLst>
              <a:ext uri="{FF2B5EF4-FFF2-40B4-BE49-F238E27FC236}">
                <a16:creationId xmlns:a16="http://schemas.microsoft.com/office/drawing/2014/main" id="{816DD15F-00C7-4A45-8233-DBEA27BA959B}"/>
              </a:ext>
            </a:extLst>
          </p:cNvPr>
          <p:cNvSpPr txBox="1"/>
          <p:nvPr/>
        </p:nvSpPr>
        <p:spPr>
          <a:xfrm>
            <a:off x="8888100" y="5494957"/>
            <a:ext cx="2220480" cy="461665"/>
          </a:xfrm>
          <a:prstGeom prst="rect">
            <a:avLst/>
          </a:prstGeom>
          <a:noFill/>
        </p:spPr>
        <p:txBody>
          <a:bodyPr wrap="none" rtlCol="0">
            <a:spAutoFit/>
          </a:bodyPr>
          <a:lstStyle/>
          <a:p>
            <a:r>
              <a:rPr lang="en-GB" sz="2400" dirty="0">
                <a:solidFill>
                  <a:srgbClr val="404040"/>
                </a:solidFill>
              </a:rPr>
              <a:t>Decision making</a:t>
            </a:r>
          </a:p>
        </p:txBody>
      </p:sp>
    </p:spTree>
    <p:extLst>
      <p:ext uri="{BB962C8B-B14F-4D97-AF65-F5344CB8AC3E}">
        <p14:creationId xmlns:p14="http://schemas.microsoft.com/office/powerpoint/2010/main" val="2044737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223178" y="407710"/>
            <a:ext cx="3301643" cy="631821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GB" sz="2400" dirty="0">
                <a:solidFill>
                  <a:srgbClr val="1188A3"/>
                </a:solidFill>
              </a:rPr>
              <a:t>COMMUNITY MAPPING ACTIVITY</a:t>
            </a:r>
          </a:p>
          <a:p>
            <a:pPr algn="r"/>
            <a:r>
              <a:rPr lang="en-GB" sz="2800" dirty="0">
                <a:solidFill>
                  <a:srgbClr val="1188A3"/>
                </a:solidFill>
              </a:rPr>
              <a:t>Deep analysis example</a:t>
            </a:r>
          </a:p>
          <a:p>
            <a:pPr algn="r"/>
            <a:endParaRPr lang="en-GB" sz="1800" dirty="0">
              <a:solidFill>
                <a:srgbClr val="1188A3"/>
              </a:solidFill>
            </a:endParaRPr>
          </a:p>
          <a:p>
            <a:pPr algn="r"/>
            <a:r>
              <a:rPr lang="en-GB" sz="2000" b="0" dirty="0">
                <a:solidFill>
                  <a:srgbClr val="7F7F7F"/>
                </a:solidFill>
              </a:rPr>
              <a:t>Google mapping is an incredibly popular method of mapping virtually anything is it free and extremely versatile. In addition to adding pins, you can also embed photos or videos into the pop-up bubbles so they can be viewed instantly without having to follow a link. </a:t>
            </a:r>
          </a:p>
          <a:p>
            <a:pPr algn="r"/>
            <a:r>
              <a:rPr lang="en-GB" sz="2000" b="0" dirty="0">
                <a:solidFill>
                  <a:srgbClr val="7F7F7F"/>
                </a:solidFill>
              </a:rPr>
              <a:t>For more instruction on the use of Google Maps, search "google </a:t>
            </a:r>
            <a:r>
              <a:rPr lang="en-GB" sz="2000" b="0" dirty="0" err="1">
                <a:solidFill>
                  <a:srgbClr val="7F7F7F"/>
                </a:solidFill>
              </a:rPr>
              <a:t>mymaps</a:t>
            </a:r>
            <a:r>
              <a:rPr lang="en-GB" sz="2000" b="0" dirty="0">
                <a:solidFill>
                  <a:srgbClr val="7F7F7F"/>
                </a:solidFill>
              </a:rPr>
              <a:t> tutorial" to find useful and practical content. </a:t>
            </a:r>
          </a:p>
          <a:p>
            <a:pPr algn="r"/>
            <a:endParaRPr lang="en-GB" sz="1800" dirty="0">
              <a:solidFill>
                <a:srgbClr val="1188A3"/>
              </a:solidFill>
            </a:endParaRPr>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Diagram&#10;&#10;Description automatically generated">
            <a:extLst>
              <a:ext uri="{FF2B5EF4-FFF2-40B4-BE49-F238E27FC236}">
                <a16:creationId xmlns:a16="http://schemas.microsoft.com/office/drawing/2014/main" id="{0E0CED09-5297-4544-84D7-654DFE4F9A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69410" y="246437"/>
            <a:ext cx="7888638" cy="6013342"/>
          </a:xfrm>
          <a:prstGeom prst="rect">
            <a:avLst/>
          </a:prstGeom>
          <a:ln>
            <a:noFill/>
          </a:ln>
          <a:effectLst>
            <a:outerShdw blurRad="292100" dist="139700" dir="2700000" algn="tl" rotWithShape="0">
              <a:srgbClr val="333333">
                <a:alpha val="65000"/>
              </a:srgbClr>
            </a:outerShdw>
          </a:effectLst>
        </p:spPr>
      </p:pic>
      <p:grpSp>
        <p:nvGrpSpPr>
          <p:cNvPr id="14" name="Google Shape;566;p39">
            <a:extLst>
              <a:ext uri="{FF2B5EF4-FFF2-40B4-BE49-F238E27FC236}">
                <a16:creationId xmlns:a16="http://schemas.microsoft.com/office/drawing/2014/main" id="{9180AA98-B23A-4959-A96D-AC61B9112213}"/>
              </a:ext>
            </a:extLst>
          </p:cNvPr>
          <p:cNvGrpSpPr/>
          <p:nvPr/>
        </p:nvGrpSpPr>
        <p:grpSpPr>
          <a:xfrm>
            <a:off x="4617298" y="3449809"/>
            <a:ext cx="698619" cy="681259"/>
            <a:chOff x="1278900" y="2333250"/>
            <a:chExt cx="381175" cy="381175"/>
          </a:xfrm>
        </p:grpSpPr>
        <p:sp>
          <p:nvSpPr>
            <p:cNvPr id="15" name="Google Shape;567;p39">
              <a:extLst>
                <a:ext uri="{FF2B5EF4-FFF2-40B4-BE49-F238E27FC236}">
                  <a16:creationId xmlns:a16="http://schemas.microsoft.com/office/drawing/2014/main" id="{8BCF98F4-272B-4061-9ADC-F869F7600B0A}"/>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68;p39">
              <a:extLst>
                <a:ext uri="{FF2B5EF4-FFF2-40B4-BE49-F238E27FC236}">
                  <a16:creationId xmlns:a16="http://schemas.microsoft.com/office/drawing/2014/main" id="{CD620B54-DF0E-4978-81ED-A870DBC19D57}"/>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69;p39">
              <a:extLst>
                <a:ext uri="{FF2B5EF4-FFF2-40B4-BE49-F238E27FC236}">
                  <a16:creationId xmlns:a16="http://schemas.microsoft.com/office/drawing/2014/main" id="{DB211745-5077-4EBE-BF97-502ECE5846F4}"/>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0;p39">
              <a:extLst>
                <a:ext uri="{FF2B5EF4-FFF2-40B4-BE49-F238E27FC236}">
                  <a16:creationId xmlns:a16="http://schemas.microsoft.com/office/drawing/2014/main" id="{FE1106B3-830B-4E52-9DA3-B28A3E4216E1}"/>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682;p39">
            <a:extLst>
              <a:ext uri="{FF2B5EF4-FFF2-40B4-BE49-F238E27FC236}">
                <a16:creationId xmlns:a16="http://schemas.microsoft.com/office/drawing/2014/main" id="{0A073EB4-3674-4CBB-BB47-93C5A41D2014}"/>
              </a:ext>
            </a:extLst>
          </p:cNvPr>
          <p:cNvSpPr/>
          <p:nvPr/>
        </p:nvSpPr>
        <p:spPr>
          <a:xfrm>
            <a:off x="4655877" y="983721"/>
            <a:ext cx="658908" cy="681259"/>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28575" cap="rnd"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531;p39">
            <a:extLst>
              <a:ext uri="{FF2B5EF4-FFF2-40B4-BE49-F238E27FC236}">
                <a16:creationId xmlns:a16="http://schemas.microsoft.com/office/drawing/2014/main" id="{30AACF5B-6237-427A-8868-F63D097753A5}"/>
              </a:ext>
            </a:extLst>
          </p:cNvPr>
          <p:cNvGrpSpPr/>
          <p:nvPr/>
        </p:nvGrpSpPr>
        <p:grpSpPr>
          <a:xfrm>
            <a:off x="6810376" y="4710222"/>
            <a:ext cx="574606" cy="708362"/>
            <a:chOff x="3979850" y="1598950"/>
            <a:chExt cx="356825" cy="505375"/>
          </a:xfrm>
        </p:grpSpPr>
        <p:sp>
          <p:nvSpPr>
            <p:cNvPr id="21" name="Google Shape;532;p39">
              <a:extLst>
                <a:ext uri="{FF2B5EF4-FFF2-40B4-BE49-F238E27FC236}">
                  <a16:creationId xmlns:a16="http://schemas.microsoft.com/office/drawing/2014/main" id="{C51965CC-0FAA-43C3-9AA5-92C2C6F3BC99}"/>
                </a:ext>
              </a:extLst>
            </p:cNvPr>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33;p39">
              <a:extLst>
                <a:ext uri="{FF2B5EF4-FFF2-40B4-BE49-F238E27FC236}">
                  <a16:creationId xmlns:a16="http://schemas.microsoft.com/office/drawing/2014/main" id="{DEB68995-64A5-44EE-AC10-9D04071DEB28}"/>
                </a:ext>
              </a:extLst>
            </p:cNvPr>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621;p39">
            <a:extLst>
              <a:ext uri="{FF2B5EF4-FFF2-40B4-BE49-F238E27FC236}">
                <a16:creationId xmlns:a16="http://schemas.microsoft.com/office/drawing/2014/main" id="{7C31DEE8-967E-4B24-8637-84C0EED7651E}"/>
              </a:ext>
            </a:extLst>
          </p:cNvPr>
          <p:cNvSpPr/>
          <p:nvPr/>
        </p:nvSpPr>
        <p:spPr>
          <a:xfrm>
            <a:off x="7548756" y="4265645"/>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21;p39">
            <a:extLst>
              <a:ext uri="{FF2B5EF4-FFF2-40B4-BE49-F238E27FC236}">
                <a16:creationId xmlns:a16="http://schemas.microsoft.com/office/drawing/2014/main" id="{9A1E91D1-48DB-4FCF-85F7-5C77C4A6B4A3}"/>
              </a:ext>
            </a:extLst>
          </p:cNvPr>
          <p:cNvSpPr/>
          <p:nvPr/>
        </p:nvSpPr>
        <p:spPr>
          <a:xfrm>
            <a:off x="8694788" y="929373"/>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571;p39">
            <a:extLst>
              <a:ext uri="{FF2B5EF4-FFF2-40B4-BE49-F238E27FC236}">
                <a16:creationId xmlns:a16="http://schemas.microsoft.com/office/drawing/2014/main" id="{76FA0585-DDDC-4F8F-821F-DF29AAC7CF6C}"/>
              </a:ext>
            </a:extLst>
          </p:cNvPr>
          <p:cNvGrpSpPr/>
          <p:nvPr/>
        </p:nvGrpSpPr>
        <p:grpSpPr>
          <a:xfrm>
            <a:off x="9478739" y="575192"/>
            <a:ext cx="698619" cy="708361"/>
            <a:chOff x="1951075" y="2333250"/>
            <a:chExt cx="381200" cy="381175"/>
          </a:xfrm>
        </p:grpSpPr>
        <p:sp>
          <p:nvSpPr>
            <p:cNvPr id="26" name="Google Shape;572;p39">
              <a:extLst>
                <a:ext uri="{FF2B5EF4-FFF2-40B4-BE49-F238E27FC236}">
                  <a16:creationId xmlns:a16="http://schemas.microsoft.com/office/drawing/2014/main" id="{B9EA44CE-B2CD-4B2D-906D-33D736990F72}"/>
                </a:ext>
              </a:extLst>
            </p:cNvPr>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3;p39">
              <a:extLst>
                <a:ext uri="{FF2B5EF4-FFF2-40B4-BE49-F238E27FC236}">
                  <a16:creationId xmlns:a16="http://schemas.microsoft.com/office/drawing/2014/main" id="{8159DC86-B035-486F-9E6D-D44E881770A8}"/>
                </a:ext>
              </a:extLst>
            </p:cNvPr>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4;p39">
              <a:extLst>
                <a:ext uri="{FF2B5EF4-FFF2-40B4-BE49-F238E27FC236}">
                  <a16:creationId xmlns:a16="http://schemas.microsoft.com/office/drawing/2014/main" id="{3D293D6D-FCD6-490B-98FF-E4901F1959C4}"/>
                </a:ext>
              </a:extLst>
            </p:cNvPr>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5;p39">
              <a:extLst>
                <a:ext uri="{FF2B5EF4-FFF2-40B4-BE49-F238E27FC236}">
                  <a16:creationId xmlns:a16="http://schemas.microsoft.com/office/drawing/2014/main" id="{A0FD3EE2-1F98-49EC-B3BC-51CEA2F6005D}"/>
                </a:ext>
              </a:extLst>
            </p:cNvPr>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566;p39">
            <a:extLst>
              <a:ext uri="{FF2B5EF4-FFF2-40B4-BE49-F238E27FC236}">
                <a16:creationId xmlns:a16="http://schemas.microsoft.com/office/drawing/2014/main" id="{7522BF50-2470-485E-9EEB-F0DCE1761918}"/>
              </a:ext>
            </a:extLst>
          </p:cNvPr>
          <p:cNvGrpSpPr/>
          <p:nvPr/>
        </p:nvGrpSpPr>
        <p:grpSpPr>
          <a:xfrm>
            <a:off x="10429163" y="3964663"/>
            <a:ext cx="698619" cy="681259"/>
            <a:chOff x="1278900" y="2333250"/>
            <a:chExt cx="381175" cy="381175"/>
          </a:xfrm>
        </p:grpSpPr>
        <p:sp>
          <p:nvSpPr>
            <p:cNvPr id="31" name="Google Shape;567;p39">
              <a:extLst>
                <a:ext uri="{FF2B5EF4-FFF2-40B4-BE49-F238E27FC236}">
                  <a16:creationId xmlns:a16="http://schemas.microsoft.com/office/drawing/2014/main" id="{78E3D0E7-CDF9-4FDA-B789-15538F970E6A}"/>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68;p39">
              <a:extLst>
                <a:ext uri="{FF2B5EF4-FFF2-40B4-BE49-F238E27FC236}">
                  <a16:creationId xmlns:a16="http://schemas.microsoft.com/office/drawing/2014/main" id="{AB2980BA-6FE6-4F05-8602-91B618F776DD}"/>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69;p39">
              <a:extLst>
                <a:ext uri="{FF2B5EF4-FFF2-40B4-BE49-F238E27FC236}">
                  <a16:creationId xmlns:a16="http://schemas.microsoft.com/office/drawing/2014/main" id="{F04ED8F9-9D31-440C-8FCD-0F9EB4B49A77}"/>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0;p39">
              <a:extLst>
                <a:ext uri="{FF2B5EF4-FFF2-40B4-BE49-F238E27FC236}">
                  <a16:creationId xmlns:a16="http://schemas.microsoft.com/office/drawing/2014/main" id="{F038BF80-05ED-4776-BD58-069A25ECBDF8}"/>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4656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3325736" y="451457"/>
            <a:ext cx="5886774" cy="633215"/>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1188A3"/>
                </a:solidFill>
              </a:rPr>
              <a:t>COMMUNITY MAPPED. WHAT NOW?</a:t>
            </a:r>
          </a:p>
        </p:txBody>
      </p:sp>
      <p:sp>
        <p:nvSpPr>
          <p:cNvPr id="14" name="TextBox 13">
            <a:extLst>
              <a:ext uri="{FF2B5EF4-FFF2-40B4-BE49-F238E27FC236}">
                <a16:creationId xmlns:a16="http://schemas.microsoft.com/office/drawing/2014/main" id="{8EC6618B-7F3F-46FC-9315-7AD513DF5C19}"/>
              </a:ext>
            </a:extLst>
          </p:cNvPr>
          <p:cNvSpPr txBox="1"/>
          <p:nvPr/>
        </p:nvSpPr>
        <p:spPr>
          <a:xfrm>
            <a:off x="252762" y="1311356"/>
            <a:ext cx="5631365" cy="4524315"/>
          </a:xfrm>
          <a:prstGeom prst="rect">
            <a:avLst/>
          </a:prstGeom>
          <a:noFill/>
        </p:spPr>
        <p:txBody>
          <a:bodyPr wrap="square">
            <a:spAutoFit/>
          </a:bodyPr>
          <a:lstStyle/>
          <a:p>
            <a:r>
              <a:rPr lang="en-GB" sz="2400" i="0" dirty="0">
                <a:solidFill>
                  <a:srgbClr val="7F7F7F"/>
                </a:solidFill>
                <a:effectLst/>
              </a:rPr>
              <a:t>Community mapping can encourage people become powerful advocates for the transformation of the communities in which they live</a:t>
            </a:r>
            <a:r>
              <a:rPr lang="en-GB" sz="2400" dirty="0">
                <a:solidFill>
                  <a:srgbClr val="7F7F7F"/>
                </a:solidFill>
              </a:rPr>
              <a:t>. Involving new communities in such exercises can show what is like to be a migrant in that community, the issues faced and the supports that are needed. Once you’ve done your initial mapping, and drawn from it,  the needs and gaps of that community; keeping local agencies informed will help you keep the agreed priorities at the front of everyone’s mind.</a:t>
            </a:r>
          </a:p>
        </p:txBody>
      </p:sp>
      <p:sp>
        <p:nvSpPr>
          <p:cNvPr id="39" name="TextBox 38">
            <a:extLst>
              <a:ext uri="{FF2B5EF4-FFF2-40B4-BE49-F238E27FC236}">
                <a16:creationId xmlns:a16="http://schemas.microsoft.com/office/drawing/2014/main" id="{F4CD96E3-5F40-1399-240E-725C90C2473E}"/>
              </a:ext>
            </a:extLst>
          </p:cNvPr>
          <p:cNvSpPr txBox="1"/>
          <p:nvPr/>
        </p:nvSpPr>
        <p:spPr>
          <a:xfrm>
            <a:off x="6391787" y="1252268"/>
            <a:ext cx="5458242" cy="4770537"/>
          </a:xfrm>
          <a:prstGeom prst="rect">
            <a:avLst/>
          </a:prstGeom>
          <a:noFill/>
        </p:spPr>
        <p:txBody>
          <a:bodyPr wrap="square">
            <a:spAutoFit/>
          </a:bodyPr>
          <a:lstStyle/>
          <a:p>
            <a:r>
              <a:rPr lang="en-GB" sz="2400" b="1" i="0" dirty="0">
                <a:solidFill>
                  <a:srgbClr val="1188A3"/>
                </a:solidFill>
                <a:effectLst/>
              </a:rPr>
              <a:t>EXAMPLE</a:t>
            </a:r>
          </a:p>
          <a:p>
            <a:r>
              <a:rPr lang="en-GB" sz="2000" b="0" i="0" dirty="0">
                <a:solidFill>
                  <a:srgbClr val="7F7F7F"/>
                </a:solidFill>
                <a:effectLst/>
              </a:rPr>
              <a:t>The City of Leeds, UK  has harnessed the strengths of migrant communities to help growing numbers of new arrivals, fleeing war or looking for a better life, settle into the city. The city’s belief is that a citizen-led approach would enable communities, </a:t>
            </a:r>
            <a:r>
              <a:rPr lang="en-GB" sz="2000" b="1" i="0" dirty="0">
                <a:solidFill>
                  <a:srgbClr val="7F7F7F"/>
                </a:solidFill>
                <a:effectLst/>
              </a:rPr>
              <a:t>in the first instance, to identify their unique needs, and to develop and implement their own solutions to address those needs. </a:t>
            </a:r>
            <a:r>
              <a:rPr lang="en-GB" sz="2000" b="0" i="0" dirty="0">
                <a:solidFill>
                  <a:srgbClr val="7F7F7F"/>
                </a:solidFill>
                <a:effectLst/>
              </a:rPr>
              <a:t>This approach  also means the city itself could benefit from the more appropriate use of existing services, the creation of additional and more relevant services, better-informed and more employable new citizens and the establishment of more cohesive and productive communities.</a:t>
            </a:r>
            <a:endParaRPr lang="en-IE" sz="2000" dirty="0">
              <a:solidFill>
                <a:srgbClr val="7F7F7F"/>
              </a:solidFill>
            </a:endParaRPr>
          </a:p>
        </p:txBody>
      </p:sp>
      <p:cxnSp>
        <p:nvCxnSpPr>
          <p:cNvPr id="20" name="Straight Connector 19">
            <a:extLst>
              <a:ext uri="{FF2B5EF4-FFF2-40B4-BE49-F238E27FC236}">
                <a16:creationId xmlns:a16="http://schemas.microsoft.com/office/drawing/2014/main" id="{377ED32B-88D0-44EC-10D5-A778272E9E53}"/>
              </a:ext>
            </a:extLst>
          </p:cNvPr>
          <p:cNvCxnSpPr/>
          <p:nvPr/>
        </p:nvCxnSpPr>
        <p:spPr>
          <a:xfrm>
            <a:off x="6096000" y="1438507"/>
            <a:ext cx="0" cy="45162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337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3325736" y="451457"/>
            <a:ext cx="5886774" cy="633215"/>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1188A3"/>
                </a:solidFill>
              </a:rPr>
              <a:t>COMMUNITY MAPPED. WHAT NOW?</a:t>
            </a:r>
          </a:p>
        </p:txBody>
      </p:sp>
      <p:sp>
        <p:nvSpPr>
          <p:cNvPr id="39" name="TextBox 38">
            <a:extLst>
              <a:ext uri="{FF2B5EF4-FFF2-40B4-BE49-F238E27FC236}">
                <a16:creationId xmlns:a16="http://schemas.microsoft.com/office/drawing/2014/main" id="{F4CD96E3-5F40-1399-240E-725C90C2473E}"/>
              </a:ext>
            </a:extLst>
          </p:cNvPr>
          <p:cNvSpPr txBox="1"/>
          <p:nvPr/>
        </p:nvSpPr>
        <p:spPr>
          <a:xfrm>
            <a:off x="492791" y="1296873"/>
            <a:ext cx="5776332" cy="5078313"/>
          </a:xfrm>
          <a:prstGeom prst="rect">
            <a:avLst/>
          </a:prstGeom>
          <a:noFill/>
        </p:spPr>
        <p:txBody>
          <a:bodyPr wrap="square">
            <a:spAutoFit/>
          </a:bodyPr>
          <a:lstStyle/>
          <a:p>
            <a:r>
              <a:rPr lang="en-GB" sz="2400" b="1" i="0" dirty="0">
                <a:solidFill>
                  <a:srgbClr val="1188A3"/>
                </a:solidFill>
                <a:effectLst/>
              </a:rPr>
              <a:t>MORE ABOUT LEEDS</a:t>
            </a:r>
          </a:p>
          <a:p>
            <a:r>
              <a:rPr lang="en-GB" sz="2000" b="0" i="0" dirty="0">
                <a:solidFill>
                  <a:srgbClr val="7F7F7F"/>
                </a:solidFill>
                <a:effectLst/>
                <a:latin typeface="MuseoSans"/>
              </a:rPr>
              <a:t>Leeds has a long-held commitment to support asylum seekers and refugees and is dedicated to being a city of sanctuary. The </a:t>
            </a:r>
            <a:r>
              <a:rPr lang="en-GB" sz="2000" dirty="0">
                <a:hlinkClick r:id="rId2"/>
              </a:rPr>
              <a:t>Leeds Migrant Access Programme Training Programme | Migration Partnership</a:t>
            </a:r>
            <a:r>
              <a:rPr lang="en-GB" sz="2000" dirty="0"/>
              <a:t> </a:t>
            </a:r>
            <a:r>
              <a:rPr lang="en-GB" sz="2000" b="0" i="0" dirty="0">
                <a:solidFill>
                  <a:srgbClr val="7F7F7F"/>
                </a:solidFill>
                <a:effectLst/>
                <a:latin typeface="MuseoSans"/>
              </a:rPr>
              <a:t>is a way for those who have already made links in Leeds to help others. </a:t>
            </a:r>
            <a:r>
              <a:rPr lang="en-GB" sz="2000" dirty="0">
                <a:solidFill>
                  <a:srgbClr val="7F7F7F"/>
                </a:solidFill>
                <a:latin typeface="MuseoSans"/>
              </a:rPr>
              <a:t>It was developed </a:t>
            </a:r>
            <a:r>
              <a:rPr lang="en-GB" sz="2000" dirty="0">
                <a:solidFill>
                  <a:srgbClr val="7F7F7F"/>
                </a:solidFill>
              </a:rPr>
              <a:t>by </a:t>
            </a:r>
            <a:r>
              <a:rPr lang="en-GB" sz="2000" dirty="0">
                <a:solidFill>
                  <a:srgbClr val="7F7F7F"/>
                </a:solidFill>
                <a:hlinkClick r:id="rId3"/>
              </a:rPr>
              <a:t>Leeds City Council </a:t>
            </a:r>
            <a:r>
              <a:rPr lang="en-GB" sz="2000" dirty="0">
                <a:solidFill>
                  <a:srgbClr val="7F7F7F"/>
                </a:solidFill>
              </a:rPr>
              <a:t>and two local not-for-profit community service providers, </a:t>
            </a:r>
            <a:r>
              <a:rPr lang="en-GB" sz="2000" dirty="0">
                <a:solidFill>
                  <a:srgbClr val="7F7F7F"/>
                </a:solidFill>
                <a:hlinkClick r:id="rId4"/>
              </a:rPr>
              <a:t>Touchstone</a:t>
            </a:r>
            <a:r>
              <a:rPr lang="en-GB" sz="2000" dirty="0">
                <a:solidFill>
                  <a:srgbClr val="7F7F7F"/>
                </a:solidFill>
              </a:rPr>
              <a:t> and </a:t>
            </a:r>
            <a:r>
              <a:rPr lang="en-GB" sz="2000" dirty="0">
                <a:solidFill>
                  <a:srgbClr val="7F7F7F"/>
                </a:solidFill>
                <a:hlinkClick r:id="rId5"/>
              </a:rPr>
              <a:t>Feel Good Factor</a:t>
            </a:r>
            <a:r>
              <a:rPr lang="en-GB" sz="2000" dirty="0">
                <a:solidFill>
                  <a:srgbClr val="7F7F7F"/>
                </a:solidFill>
              </a:rPr>
              <a:t>.</a:t>
            </a:r>
            <a:endParaRPr lang="en-IE" sz="2000" dirty="0">
              <a:solidFill>
                <a:srgbClr val="7F7F7F"/>
              </a:solidFill>
            </a:endParaRPr>
          </a:p>
          <a:p>
            <a:endParaRPr lang="en-GB" sz="2000" b="0" i="0" dirty="0">
              <a:solidFill>
                <a:srgbClr val="7F7F7F"/>
              </a:solidFill>
              <a:effectLst/>
              <a:latin typeface="MuseoSans"/>
            </a:endParaRPr>
          </a:p>
          <a:p>
            <a:r>
              <a:rPr lang="en-GB" sz="2000" b="0" i="0" dirty="0">
                <a:solidFill>
                  <a:srgbClr val="7F7F7F"/>
                </a:solidFill>
                <a:effectLst/>
                <a:latin typeface="MuseoSans"/>
              </a:rPr>
              <a:t>The </a:t>
            </a:r>
            <a:r>
              <a:rPr lang="en-GB" sz="2000" b="0" i="0" dirty="0" err="1">
                <a:solidFill>
                  <a:srgbClr val="7F7F7F"/>
                </a:solidFill>
                <a:effectLst/>
                <a:latin typeface="MuseoSans"/>
              </a:rPr>
              <a:t>prorgramme</a:t>
            </a:r>
            <a:r>
              <a:rPr lang="en-GB" sz="2000" b="0" i="0" dirty="0">
                <a:solidFill>
                  <a:srgbClr val="7F7F7F"/>
                </a:solidFill>
                <a:effectLst/>
                <a:latin typeface="MuseoSans"/>
              </a:rPr>
              <a:t> aims to reduce pressure on highly impacted services. It does so by raising awareness among new arrivals of how the system works, and by helping them put down roots through strengthened relations with existing settled communities. </a:t>
            </a:r>
          </a:p>
          <a:p>
            <a:endParaRPr lang="en-GB" sz="2000" dirty="0">
              <a:solidFill>
                <a:srgbClr val="5E5E5E"/>
              </a:solidFill>
              <a:latin typeface="MuseoSans"/>
            </a:endParaRPr>
          </a:p>
        </p:txBody>
      </p:sp>
      <p:pic>
        <p:nvPicPr>
          <p:cNvPr id="3" name="Picture 2">
            <a:extLst>
              <a:ext uri="{FF2B5EF4-FFF2-40B4-BE49-F238E27FC236}">
                <a16:creationId xmlns:a16="http://schemas.microsoft.com/office/drawing/2014/main" id="{87D42872-E7A8-2047-39D5-199DFD750387}"/>
              </a:ext>
            </a:extLst>
          </p:cNvPr>
          <p:cNvPicPr>
            <a:picLocks noChangeAspect="1"/>
          </p:cNvPicPr>
          <p:nvPr/>
        </p:nvPicPr>
        <p:blipFill>
          <a:blip r:embed="rId6"/>
          <a:stretch>
            <a:fillRect/>
          </a:stretch>
        </p:blipFill>
        <p:spPr>
          <a:xfrm>
            <a:off x="6629144" y="1393565"/>
            <a:ext cx="5166732" cy="3067259"/>
          </a:xfrm>
          <a:prstGeom prst="rect">
            <a:avLst/>
          </a:prstGeom>
        </p:spPr>
      </p:pic>
      <p:sp>
        <p:nvSpPr>
          <p:cNvPr id="9" name="TextBox 8">
            <a:extLst>
              <a:ext uri="{FF2B5EF4-FFF2-40B4-BE49-F238E27FC236}">
                <a16:creationId xmlns:a16="http://schemas.microsoft.com/office/drawing/2014/main" id="{CC68C926-D797-2C7A-5F72-8BAD1E5C87D8}"/>
              </a:ext>
            </a:extLst>
          </p:cNvPr>
          <p:cNvSpPr txBox="1"/>
          <p:nvPr/>
        </p:nvSpPr>
        <p:spPr>
          <a:xfrm>
            <a:off x="6442825" y="4848349"/>
            <a:ext cx="5539369" cy="1754326"/>
          </a:xfrm>
          <a:prstGeom prst="rect">
            <a:avLst/>
          </a:prstGeom>
          <a:noFill/>
        </p:spPr>
        <p:txBody>
          <a:bodyPr wrap="square">
            <a:spAutoFit/>
          </a:bodyPr>
          <a:lstStyle/>
          <a:p>
            <a:r>
              <a:rPr lang="en-GB" sz="1800" b="1" i="0" dirty="0">
                <a:solidFill>
                  <a:srgbClr val="1188A3"/>
                </a:solidFill>
                <a:effectLst/>
                <a:latin typeface="MuseoSans"/>
              </a:rPr>
              <a:t>READ THE FULL STORY</a:t>
            </a:r>
          </a:p>
          <a:p>
            <a:r>
              <a:rPr lang="en-GB" dirty="0">
                <a:hlinkClick r:id="rId7"/>
              </a:rPr>
              <a:t>2016 </a:t>
            </a:r>
            <a:r>
              <a:rPr lang="en-GB" dirty="0" err="1">
                <a:hlinkClick r:id="rId7"/>
              </a:rPr>
              <a:t>Awards_Cities</a:t>
            </a:r>
            <a:r>
              <a:rPr lang="en-GB" dirty="0">
                <a:hlinkClick r:id="rId7"/>
              </a:rPr>
              <a:t> in action_Leeds.pdf (eurocities.eu)</a:t>
            </a:r>
            <a:endParaRPr lang="en-GB" dirty="0"/>
          </a:p>
          <a:p>
            <a:endParaRPr lang="en-GB" dirty="0"/>
          </a:p>
          <a:p>
            <a:r>
              <a:rPr lang="en-GB" sz="1800" b="1" i="0" dirty="0">
                <a:solidFill>
                  <a:srgbClr val="1188A3"/>
                </a:solidFill>
                <a:effectLst/>
                <a:latin typeface="MuseoSans"/>
              </a:rPr>
              <a:t>ADDITIONAL READING</a:t>
            </a:r>
          </a:p>
          <a:p>
            <a:r>
              <a:rPr lang="en-IE" dirty="0">
                <a:hlinkClick r:id="rId8"/>
              </a:rPr>
              <a:t>Migration in Leeds Strategy.pdf</a:t>
            </a:r>
            <a:r>
              <a:rPr lang="en-IE" dirty="0"/>
              <a:t> – </a:t>
            </a:r>
            <a:r>
              <a:rPr lang="en-IE" b="1" dirty="0">
                <a:solidFill>
                  <a:srgbClr val="7F7F7F"/>
                </a:solidFill>
              </a:rPr>
              <a:t>SEE MAPPING ON NEXT SLIDE FOR THE CULMINATION OF THEIR WORK …..</a:t>
            </a:r>
          </a:p>
        </p:txBody>
      </p:sp>
    </p:spTree>
    <p:extLst>
      <p:ext uri="{BB962C8B-B14F-4D97-AF65-F5344CB8AC3E}">
        <p14:creationId xmlns:p14="http://schemas.microsoft.com/office/powerpoint/2010/main" val="288429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A group of women posing for a photo&#10;&#10;Description automatically generated with medium confidence">
            <a:extLst>
              <a:ext uri="{FF2B5EF4-FFF2-40B4-BE49-F238E27FC236}">
                <a16:creationId xmlns:a16="http://schemas.microsoft.com/office/drawing/2014/main" id="{64D5D894-572A-4F4D-A1DF-29682D009AE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0" y="2138361"/>
            <a:ext cx="12191999" cy="3387725"/>
          </a:xfrm>
        </p:spPr>
      </p:pic>
      <p:sp>
        <p:nvSpPr>
          <p:cNvPr id="2" name="Rectangle 1">
            <a:extLst>
              <a:ext uri="{FF2B5EF4-FFF2-40B4-BE49-F238E27FC236}">
                <a16:creationId xmlns:a16="http://schemas.microsoft.com/office/drawing/2014/main" id="{5F39EE38-11B7-4D57-8213-3726616444F6}"/>
              </a:ext>
            </a:extLst>
          </p:cNvPr>
          <p:cNvSpPr/>
          <p:nvPr/>
        </p:nvSpPr>
        <p:spPr>
          <a:xfrm>
            <a:off x="3028336" y="3981751"/>
            <a:ext cx="6105832" cy="775681"/>
          </a:xfrm>
          <a:prstGeom prst="rect">
            <a:avLst/>
          </a:prstGeom>
          <a:solidFill>
            <a:srgbClr val="28AF95">
              <a:alpha val="86000"/>
            </a:srgbClr>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CA8A15C9-08BC-BF41-B446-844E297D470C}"/>
              </a:ext>
            </a:extLst>
          </p:cNvPr>
          <p:cNvSpPr>
            <a:spLocks noGrp="1"/>
          </p:cNvSpPr>
          <p:nvPr>
            <p:ph type="body" sz="quarter" idx="15"/>
          </p:nvPr>
        </p:nvSpPr>
        <p:spPr>
          <a:xfrm>
            <a:off x="1730783" y="4023631"/>
            <a:ext cx="8839202" cy="775681"/>
          </a:xfrm>
        </p:spPr>
        <p:txBody>
          <a:bodyPr/>
          <a:lstStyle/>
          <a:p>
            <a:r>
              <a:rPr lang="en-US" sz="4000"/>
              <a:t>Open Education Resources</a:t>
            </a:r>
          </a:p>
        </p:txBody>
      </p:sp>
      <p:sp>
        <p:nvSpPr>
          <p:cNvPr id="4" name="Rectangle 3">
            <a:extLst>
              <a:ext uri="{FF2B5EF4-FFF2-40B4-BE49-F238E27FC236}">
                <a16:creationId xmlns:a16="http://schemas.microsoft.com/office/drawing/2014/main" id="{83785593-4CD6-4DA3-BCCB-425D11255878}"/>
              </a:ext>
            </a:extLst>
          </p:cNvPr>
          <p:cNvSpPr/>
          <p:nvPr/>
        </p:nvSpPr>
        <p:spPr>
          <a:xfrm>
            <a:off x="2133906" y="4841193"/>
            <a:ext cx="7983488" cy="2016808"/>
          </a:xfrm>
          <a:prstGeom prst="rect">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0A0BD539-FB71-A342-90B5-30F27290639E}"/>
              </a:ext>
            </a:extLst>
          </p:cNvPr>
          <p:cNvSpPr>
            <a:spLocks noGrp="1"/>
          </p:cNvSpPr>
          <p:nvPr>
            <p:ph type="body" sz="quarter" idx="16"/>
          </p:nvPr>
        </p:nvSpPr>
        <p:spPr>
          <a:xfrm>
            <a:off x="2502616" y="5223560"/>
            <a:ext cx="7295535" cy="1252074"/>
          </a:xfrm>
        </p:spPr>
        <p:txBody>
          <a:bodyPr>
            <a:normAutofit fontScale="92500" lnSpcReduction="20000"/>
          </a:bodyPr>
          <a:lstStyle/>
          <a:p>
            <a:r>
              <a:rPr lang="hr-BA" sz="2800" dirty="0"/>
              <a:t>A unique approach to </a:t>
            </a:r>
            <a:r>
              <a:rPr lang="en-US" sz="2800" i="0" u="none" strike="noStrike" baseline="0" dirty="0"/>
              <a:t>deliver mediation skills training to</a:t>
            </a:r>
            <a:r>
              <a:rPr lang="hr-BA" sz="2800" i="0" u="none" strike="noStrike" baseline="0" dirty="0"/>
              <a:t> adult</a:t>
            </a:r>
            <a:r>
              <a:rPr lang="en-US" sz="2800" i="0" u="none" strike="noStrike" baseline="0" dirty="0"/>
              <a:t> learners in creative, dynamic ways</a:t>
            </a:r>
            <a:r>
              <a:rPr lang="hr-BA" sz="2800" i="0" u="none" strike="noStrike" baseline="0" dirty="0"/>
              <a:t>,</a:t>
            </a:r>
            <a:r>
              <a:rPr lang="en-US" sz="2800" i="0" u="none" strike="noStrike" baseline="0" dirty="0"/>
              <a:t> allowing them to maximise inclusion</a:t>
            </a:r>
            <a:r>
              <a:rPr lang="hr-BA" sz="2800" i="0" u="none" strike="noStrike" baseline="0" dirty="0"/>
              <a:t> </a:t>
            </a:r>
            <a:r>
              <a:rPr lang="en-US" sz="2800" i="0" u="none" strike="noStrike" baseline="0" dirty="0"/>
              <a:t>through mediation.</a:t>
            </a:r>
            <a:endParaRPr lang="en-US" sz="2800" dirty="0"/>
          </a:p>
        </p:txBody>
      </p:sp>
      <p:sp>
        <p:nvSpPr>
          <p:cNvPr id="3" name="TextBox 2">
            <a:extLst>
              <a:ext uri="{FF2B5EF4-FFF2-40B4-BE49-F238E27FC236}">
                <a16:creationId xmlns:a16="http://schemas.microsoft.com/office/drawing/2014/main" id="{E7FC33C2-57AC-4925-A175-5DDD2D885DDD}"/>
              </a:ext>
            </a:extLst>
          </p:cNvPr>
          <p:cNvSpPr txBox="1"/>
          <p:nvPr/>
        </p:nvSpPr>
        <p:spPr>
          <a:xfrm>
            <a:off x="2133906" y="1116180"/>
            <a:ext cx="4244560" cy="830997"/>
          </a:xfrm>
          <a:prstGeom prst="rect">
            <a:avLst/>
          </a:prstGeom>
          <a:noFill/>
        </p:spPr>
        <p:txBody>
          <a:bodyPr wrap="none" rtlCol="0">
            <a:spAutoFit/>
          </a:bodyPr>
          <a:lstStyle/>
          <a:p>
            <a:r>
              <a:rPr lang="hr-BA" sz="4800" b="1">
                <a:solidFill>
                  <a:srgbClr val="28AF95"/>
                </a:solidFill>
              </a:rPr>
              <a:t>Welcome to</a:t>
            </a:r>
            <a:r>
              <a:rPr lang="en-IE" sz="4800" b="1">
                <a:solidFill>
                  <a:srgbClr val="28AF95"/>
                </a:solidFill>
              </a:rPr>
              <a:t> the</a:t>
            </a:r>
            <a:endParaRPr lang="en-US" sz="4800" b="1">
              <a:solidFill>
                <a:srgbClr val="28AF95"/>
              </a:solidFill>
            </a:endParaRPr>
          </a:p>
        </p:txBody>
      </p:sp>
    </p:spTree>
    <p:extLst>
      <p:ext uri="{BB962C8B-B14F-4D97-AF65-F5344CB8AC3E}">
        <p14:creationId xmlns:p14="http://schemas.microsoft.com/office/powerpoint/2010/main" val="1495015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CE11C9-2229-0908-6C0E-34772077FC8F}"/>
              </a:ext>
            </a:extLst>
          </p:cNvPr>
          <p:cNvPicPr>
            <a:picLocks noChangeAspect="1"/>
          </p:cNvPicPr>
          <p:nvPr/>
        </p:nvPicPr>
        <p:blipFill>
          <a:blip r:embed="rId2"/>
          <a:stretch>
            <a:fillRect/>
          </a:stretch>
        </p:blipFill>
        <p:spPr>
          <a:xfrm>
            <a:off x="1155386" y="0"/>
            <a:ext cx="9881228" cy="6858000"/>
          </a:xfrm>
          <a:prstGeom prst="rect">
            <a:avLst/>
          </a:prstGeom>
        </p:spPr>
      </p:pic>
    </p:spTree>
    <p:extLst>
      <p:ext uri="{BB962C8B-B14F-4D97-AF65-F5344CB8AC3E}">
        <p14:creationId xmlns:p14="http://schemas.microsoft.com/office/powerpoint/2010/main" val="394721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3161FB-142E-DC49-AB83-0215815D741B}"/>
              </a:ext>
            </a:extLst>
          </p:cNvPr>
          <p:cNvSpPr>
            <a:spLocks noGrp="1"/>
          </p:cNvSpPr>
          <p:nvPr>
            <p:ph type="body" sz="quarter" idx="16"/>
          </p:nvPr>
        </p:nvSpPr>
        <p:spPr>
          <a:xfrm>
            <a:off x="2149153" y="934084"/>
            <a:ext cx="4832671" cy="1799591"/>
          </a:xfrm>
        </p:spPr>
        <p:txBody>
          <a:bodyPr>
            <a:normAutofit fontScale="92500" lnSpcReduction="10000"/>
          </a:bodyPr>
          <a:lstStyle/>
          <a:p>
            <a:r>
              <a:rPr lang="en-US" dirty="0"/>
              <a:t>Barriers coming from the community</a:t>
            </a:r>
          </a:p>
          <a:p>
            <a:endParaRPr lang="en-US" dirty="0"/>
          </a:p>
        </p:txBody>
      </p:sp>
      <p:sp>
        <p:nvSpPr>
          <p:cNvPr id="3" name="Text Placeholder 2">
            <a:extLst>
              <a:ext uri="{FF2B5EF4-FFF2-40B4-BE49-F238E27FC236}">
                <a16:creationId xmlns:a16="http://schemas.microsoft.com/office/drawing/2014/main" id="{1EB8E895-C3CD-5C4C-8D8F-0299362AAD94}"/>
              </a:ext>
            </a:extLst>
          </p:cNvPr>
          <p:cNvSpPr>
            <a:spLocks noGrp="1"/>
          </p:cNvSpPr>
          <p:nvPr>
            <p:ph type="body" sz="quarter" idx="17"/>
          </p:nvPr>
        </p:nvSpPr>
        <p:spPr/>
        <p:txBody>
          <a:bodyPr>
            <a:normAutofit fontScale="85000" lnSpcReduction="20000"/>
          </a:bodyPr>
          <a:lstStyle/>
          <a:p>
            <a:r>
              <a:rPr lang="hr-BA"/>
              <a:t>3</a:t>
            </a:r>
            <a:endParaRPr lang="en-US"/>
          </a:p>
        </p:txBody>
      </p:sp>
    </p:spTree>
    <p:extLst>
      <p:ext uri="{BB962C8B-B14F-4D97-AF65-F5344CB8AC3E}">
        <p14:creationId xmlns:p14="http://schemas.microsoft.com/office/powerpoint/2010/main" val="945518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B7C5D0-68B0-6C89-46F5-8D8DCF2FD052}"/>
              </a:ext>
            </a:extLst>
          </p:cNvPr>
          <p:cNvSpPr>
            <a:spLocks noGrp="1"/>
          </p:cNvSpPr>
          <p:nvPr>
            <p:ph type="body" sz="quarter" idx="20"/>
          </p:nvPr>
        </p:nvSpPr>
        <p:spPr>
          <a:xfrm>
            <a:off x="6215428" y="1732007"/>
            <a:ext cx="5132263" cy="3722513"/>
          </a:xfrm>
        </p:spPr>
        <p:txBody>
          <a:bodyPr/>
          <a:lstStyle/>
          <a:p>
            <a:r>
              <a:rPr lang="en-US" dirty="0"/>
              <a:t>Barriers to access come in all shapes and sizes. The essential differences among them depend on who creates them – the society, particular institutions or organizations (including government), or those who need access themselves.</a:t>
            </a:r>
          </a:p>
          <a:p>
            <a:endParaRPr lang="en-US" dirty="0"/>
          </a:p>
          <a:p>
            <a:r>
              <a:rPr lang="en-US" dirty="0"/>
              <a:t>The barriers specific to this course  are the conditions, policies, or attitudes that prevent or make difficult the </a:t>
            </a:r>
            <a:r>
              <a:rPr lang="hr-BA" dirty="0"/>
              <a:t>mediation work</a:t>
            </a:r>
            <a:r>
              <a:rPr lang="en-IE" dirty="0"/>
              <a:t>.</a:t>
            </a:r>
            <a:endParaRPr lang="en-US" dirty="0"/>
          </a:p>
          <a:p>
            <a:endParaRPr lang="en-US" dirty="0"/>
          </a:p>
        </p:txBody>
      </p:sp>
      <p:sp>
        <p:nvSpPr>
          <p:cNvPr id="3" name="Text Placeholder 2">
            <a:extLst>
              <a:ext uri="{FF2B5EF4-FFF2-40B4-BE49-F238E27FC236}">
                <a16:creationId xmlns:a16="http://schemas.microsoft.com/office/drawing/2014/main" id="{59C748A8-9217-B870-5CE0-334A60D688D0}"/>
              </a:ext>
            </a:extLst>
          </p:cNvPr>
          <p:cNvSpPr>
            <a:spLocks noGrp="1"/>
          </p:cNvSpPr>
          <p:nvPr>
            <p:ph type="body" sz="quarter" idx="22"/>
          </p:nvPr>
        </p:nvSpPr>
        <p:spPr>
          <a:xfrm>
            <a:off x="85156" y="674641"/>
            <a:ext cx="5158622" cy="857158"/>
          </a:xfrm>
        </p:spPr>
        <p:txBody>
          <a:bodyPr/>
          <a:lstStyle/>
          <a:p>
            <a:r>
              <a:rPr lang="hr-BA" dirty="0"/>
              <a:t>Understanding barriers</a:t>
            </a:r>
            <a:endParaRPr lang="en-US" dirty="0"/>
          </a:p>
        </p:txBody>
      </p:sp>
      <p:sp>
        <p:nvSpPr>
          <p:cNvPr id="6" name="TextBox 5">
            <a:extLst>
              <a:ext uri="{FF2B5EF4-FFF2-40B4-BE49-F238E27FC236}">
                <a16:creationId xmlns:a16="http://schemas.microsoft.com/office/drawing/2014/main" id="{F63EA1B6-4B19-8EC5-CDD9-66DF13FE185C}"/>
              </a:ext>
            </a:extLst>
          </p:cNvPr>
          <p:cNvSpPr txBox="1"/>
          <p:nvPr/>
        </p:nvSpPr>
        <p:spPr>
          <a:xfrm>
            <a:off x="5718519" y="6496968"/>
            <a:ext cx="6375463" cy="261610"/>
          </a:xfrm>
          <a:prstGeom prst="rect">
            <a:avLst/>
          </a:prstGeom>
          <a:noFill/>
        </p:spPr>
        <p:txBody>
          <a:bodyPr wrap="none" rtlCol="0">
            <a:spAutoFit/>
          </a:bodyPr>
          <a:lstStyle/>
          <a:p>
            <a:r>
              <a:rPr lang="hr-BA" sz="1100" dirty="0">
                <a:solidFill>
                  <a:srgbClr val="7F7F7F"/>
                </a:solidFill>
              </a:rPr>
              <a:t>SOURCE: </a:t>
            </a:r>
            <a:r>
              <a:rPr lang="hr-BA" sz="1100" dirty="0">
                <a:solidFill>
                  <a:srgbClr val="7F7F7F"/>
                </a:solidFill>
                <a:hlinkClick r:id="rId2">
                  <a:extLst>
                    <a:ext uri="{A12FA001-AC4F-418D-AE19-62706E023703}">
                      <ahyp:hlinkClr xmlns:ahyp="http://schemas.microsoft.com/office/drawing/2018/hyperlinkcolor" val="tx"/>
                    </a:ext>
                  </a:extLst>
                </a:hlinkClick>
              </a:rPr>
              <a:t>https://ctb.ku.edu/en/table-of-contents/implement/access-barriers-opportunities/overview/main</a:t>
            </a:r>
            <a:r>
              <a:rPr lang="hr-BA" sz="1100" dirty="0">
                <a:solidFill>
                  <a:srgbClr val="7F7F7F"/>
                </a:solidFill>
              </a:rPr>
              <a:t> </a:t>
            </a:r>
            <a:endParaRPr lang="en-US" sz="1100" dirty="0">
              <a:solidFill>
                <a:srgbClr val="7F7F7F"/>
              </a:solidFill>
            </a:endParaRPr>
          </a:p>
        </p:txBody>
      </p:sp>
      <p:pic>
        <p:nvPicPr>
          <p:cNvPr id="11" name="Picture 10" descr="A picture containing text, red, orange&#10;&#10;Description automatically generated">
            <a:extLst>
              <a:ext uri="{FF2B5EF4-FFF2-40B4-BE49-F238E27FC236}">
                <a16:creationId xmlns:a16="http://schemas.microsoft.com/office/drawing/2014/main" id="{EA4C2E69-98D6-AB09-C263-872B5E7CE366}"/>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11514" y="2289267"/>
            <a:ext cx="5132264" cy="4083940"/>
          </a:xfrm>
          <a:prstGeom prst="rect">
            <a:avLst/>
          </a:prstGeom>
        </p:spPr>
      </p:pic>
    </p:spTree>
    <p:extLst>
      <p:ext uri="{BB962C8B-B14F-4D97-AF65-F5344CB8AC3E}">
        <p14:creationId xmlns:p14="http://schemas.microsoft.com/office/powerpoint/2010/main" val="1656991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DD037C-DFBA-0798-DEBA-8AE37F77DCA9}"/>
              </a:ext>
            </a:extLst>
          </p:cNvPr>
          <p:cNvSpPr>
            <a:spLocks noGrp="1"/>
          </p:cNvSpPr>
          <p:nvPr>
            <p:ph type="body" sz="quarter" idx="18"/>
          </p:nvPr>
        </p:nvSpPr>
        <p:spPr/>
        <p:txBody>
          <a:bodyPr>
            <a:normAutofit lnSpcReduction="10000"/>
          </a:bodyPr>
          <a:lstStyle/>
          <a:p>
            <a:pPr marL="0" indent="0"/>
            <a:r>
              <a:rPr lang="en-US" dirty="0"/>
              <a:t>These are barriers that exist because of “the way things are,” and because of the assumptions that a majority of people in a community or a country make about the nature of the world</a:t>
            </a:r>
          </a:p>
        </p:txBody>
      </p:sp>
      <p:sp>
        <p:nvSpPr>
          <p:cNvPr id="3" name="Text Placeholder 2">
            <a:extLst>
              <a:ext uri="{FF2B5EF4-FFF2-40B4-BE49-F238E27FC236}">
                <a16:creationId xmlns:a16="http://schemas.microsoft.com/office/drawing/2014/main" id="{2242039B-3C39-33F1-9A9D-28740E870981}"/>
              </a:ext>
            </a:extLst>
          </p:cNvPr>
          <p:cNvSpPr>
            <a:spLocks noGrp="1"/>
          </p:cNvSpPr>
          <p:nvPr>
            <p:ph type="body" sz="quarter" idx="16"/>
          </p:nvPr>
        </p:nvSpPr>
        <p:spPr/>
        <p:txBody>
          <a:bodyPr>
            <a:normAutofit lnSpcReduction="10000"/>
          </a:bodyPr>
          <a:lstStyle/>
          <a:p>
            <a:r>
              <a:rPr lang="en-US" dirty="0"/>
              <a:t>Societal barriers</a:t>
            </a:r>
          </a:p>
        </p:txBody>
      </p:sp>
      <p:sp>
        <p:nvSpPr>
          <p:cNvPr id="4" name="Text Placeholder 3">
            <a:extLst>
              <a:ext uri="{FF2B5EF4-FFF2-40B4-BE49-F238E27FC236}">
                <a16:creationId xmlns:a16="http://schemas.microsoft.com/office/drawing/2014/main" id="{8EEE0E2E-DD13-2955-D3ED-E1FD66D656FD}"/>
              </a:ext>
            </a:extLst>
          </p:cNvPr>
          <p:cNvSpPr>
            <a:spLocks noGrp="1"/>
          </p:cNvSpPr>
          <p:nvPr>
            <p:ph type="body" sz="quarter" idx="19"/>
          </p:nvPr>
        </p:nvSpPr>
        <p:spPr>
          <a:xfrm>
            <a:off x="6420771" y="3546089"/>
            <a:ext cx="5600244" cy="2806908"/>
          </a:xfrm>
        </p:spPr>
        <p:txBody>
          <a:bodyPr>
            <a:normAutofit/>
          </a:bodyPr>
          <a:lstStyle/>
          <a:p>
            <a:pPr marL="0" indent="0"/>
            <a:r>
              <a:rPr lang="en-US" dirty="0"/>
              <a:t>Institutions – schools and colleges, government bodies, hospitals,</a:t>
            </a:r>
            <a:r>
              <a:rPr lang="hr-BA" dirty="0"/>
              <a:t> </a:t>
            </a:r>
            <a:r>
              <a:rPr lang="en-US" dirty="0"/>
              <a:t>organizations, workplaces, businesses, etc. – often intentionally or</a:t>
            </a:r>
            <a:r>
              <a:rPr lang="hr-BA" dirty="0"/>
              <a:t> </a:t>
            </a:r>
            <a:r>
              <a:rPr lang="en-US" dirty="0"/>
              <a:t>unintentionally make it difficult for particular individuals or groups (sometimes not only migrants, but  anyone) to take advantage of what they have to offer. </a:t>
            </a:r>
          </a:p>
        </p:txBody>
      </p:sp>
      <p:sp>
        <p:nvSpPr>
          <p:cNvPr id="5" name="Text Placeholder 4">
            <a:extLst>
              <a:ext uri="{FF2B5EF4-FFF2-40B4-BE49-F238E27FC236}">
                <a16:creationId xmlns:a16="http://schemas.microsoft.com/office/drawing/2014/main" id="{830EF110-A2DC-6D00-FB12-70EE22F18CD7}"/>
              </a:ext>
            </a:extLst>
          </p:cNvPr>
          <p:cNvSpPr>
            <a:spLocks noGrp="1"/>
          </p:cNvSpPr>
          <p:nvPr>
            <p:ph type="body" sz="quarter" idx="20"/>
          </p:nvPr>
        </p:nvSpPr>
        <p:spPr/>
        <p:txBody>
          <a:bodyPr>
            <a:normAutofit lnSpcReduction="10000"/>
          </a:bodyPr>
          <a:lstStyle/>
          <a:p>
            <a:r>
              <a:rPr lang="en-US" dirty="0"/>
              <a:t>Institutional barriers</a:t>
            </a:r>
          </a:p>
        </p:txBody>
      </p:sp>
      <p:sp>
        <p:nvSpPr>
          <p:cNvPr id="6" name="TextBox 5">
            <a:extLst>
              <a:ext uri="{FF2B5EF4-FFF2-40B4-BE49-F238E27FC236}">
                <a16:creationId xmlns:a16="http://schemas.microsoft.com/office/drawing/2014/main" id="{3E5BC6CC-D6E8-53D0-43D8-E9E44701BD23}"/>
              </a:ext>
            </a:extLst>
          </p:cNvPr>
          <p:cNvSpPr txBox="1"/>
          <p:nvPr/>
        </p:nvSpPr>
        <p:spPr>
          <a:xfrm>
            <a:off x="154652" y="6486919"/>
            <a:ext cx="6375463" cy="261610"/>
          </a:xfrm>
          <a:prstGeom prst="rect">
            <a:avLst/>
          </a:prstGeom>
          <a:noFill/>
        </p:spPr>
        <p:txBody>
          <a:bodyPr wrap="none" rtlCol="0">
            <a:spAutoFit/>
          </a:bodyPr>
          <a:lstStyle/>
          <a:p>
            <a:r>
              <a:rPr lang="hr-BA" sz="1100" dirty="0">
                <a:solidFill>
                  <a:srgbClr val="7F7F7F"/>
                </a:solidFill>
              </a:rPr>
              <a:t>SOURCE: </a:t>
            </a:r>
            <a:r>
              <a:rPr lang="hr-BA" sz="1100" dirty="0">
                <a:solidFill>
                  <a:srgbClr val="7F7F7F"/>
                </a:solidFill>
                <a:hlinkClick r:id="rId2">
                  <a:extLst>
                    <a:ext uri="{A12FA001-AC4F-418D-AE19-62706E023703}">
                      <ahyp:hlinkClr xmlns:ahyp="http://schemas.microsoft.com/office/drawing/2018/hyperlinkcolor" val="tx"/>
                    </a:ext>
                  </a:extLst>
                </a:hlinkClick>
              </a:rPr>
              <a:t>https://ctb.ku.edu/en/table-of-contents/implement/access-barriers-opportunities/overview/main</a:t>
            </a:r>
            <a:r>
              <a:rPr lang="hr-BA" sz="1100" dirty="0">
                <a:solidFill>
                  <a:srgbClr val="7F7F7F"/>
                </a:solidFill>
              </a:rPr>
              <a:t> </a:t>
            </a:r>
            <a:endParaRPr lang="en-US" sz="1100" dirty="0">
              <a:solidFill>
                <a:srgbClr val="7F7F7F"/>
              </a:solidFill>
            </a:endParaRPr>
          </a:p>
        </p:txBody>
      </p:sp>
    </p:spTree>
    <p:extLst>
      <p:ext uri="{BB962C8B-B14F-4D97-AF65-F5344CB8AC3E}">
        <p14:creationId xmlns:p14="http://schemas.microsoft.com/office/powerpoint/2010/main" val="1584048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7BCF4B-0DD1-C823-E106-0A25C3CE1B7B}"/>
              </a:ext>
            </a:extLst>
          </p:cNvPr>
          <p:cNvSpPr>
            <a:spLocks noGrp="1"/>
          </p:cNvSpPr>
          <p:nvPr>
            <p:ph type="body" sz="quarter" idx="18"/>
          </p:nvPr>
        </p:nvSpPr>
        <p:spPr>
          <a:xfrm>
            <a:off x="734714" y="1843874"/>
            <a:ext cx="10808102" cy="4064558"/>
          </a:xfrm>
        </p:spPr>
        <p:txBody>
          <a:bodyPr>
            <a:normAutofit/>
          </a:bodyPr>
          <a:lstStyle/>
          <a:p>
            <a:pPr marL="342900" indent="-342900">
              <a:buFont typeface="Arial" panose="020B0604020202020204" pitchFamily="34" charset="0"/>
              <a:buChar char="•"/>
            </a:pPr>
            <a:r>
              <a:rPr lang="en-US" b="1" dirty="0"/>
              <a:t>Psychological barriers. </a:t>
            </a:r>
            <a:r>
              <a:rPr lang="en-US" dirty="0"/>
              <a:t>Shame or embarrassment about what they need (basic skills such as reading or writing) or fear of failure,  keep many people from seeking services, from using such public amenities such as libraries, or even from registering to vote.</a:t>
            </a:r>
          </a:p>
          <a:p>
            <a:pPr marL="342900" indent="-342900">
              <a:buFont typeface="Arial" panose="020B0604020202020204" pitchFamily="34" charset="0"/>
              <a:buChar char="•"/>
            </a:pPr>
            <a:r>
              <a:rPr lang="en-US" b="1" dirty="0"/>
              <a:t>The uncertainty of poverty. </a:t>
            </a:r>
            <a:r>
              <a:rPr lang="en-US" dirty="0"/>
              <a:t>Disadvantaged individuals in our migrant communities can have a greater incidence of financial uncertainty in their lives.</a:t>
            </a:r>
          </a:p>
          <a:p>
            <a:pPr marL="342900" indent="-342900">
              <a:buFont typeface="Arial" panose="020B0604020202020204" pitchFamily="34" charset="0"/>
              <a:buChar char="•"/>
            </a:pPr>
            <a:r>
              <a:rPr lang="en-US" b="1" dirty="0"/>
              <a:t>Cultural or religious issues</a:t>
            </a:r>
            <a:r>
              <a:rPr lang="en-US" dirty="0"/>
              <a:t>. Some cultures object to the education or employment of women. Some cultures or religions have restrictions against or ethical concerns about some or all medical care, borrowing money, allowing children to participate in after-school or recreational activities, eating particular foods, etc. These cultural standards may conflict with various services in the community.</a:t>
            </a:r>
          </a:p>
          <a:p>
            <a:pPr marL="0" indent="0"/>
            <a:endParaRPr lang="en-US" sz="1800" dirty="0"/>
          </a:p>
        </p:txBody>
      </p:sp>
      <p:sp>
        <p:nvSpPr>
          <p:cNvPr id="3" name="Text Placeholder 2">
            <a:extLst>
              <a:ext uri="{FF2B5EF4-FFF2-40B4-BE49-F238E27FC236}">
                <a16:creationId xmlns:a16="http://schemas.microsoft.com/office/drawing/2014/main" id="{DE01873E-14EC-2895-3148-9A2FAAD82464}"/>
              </a:ext>
            </a:extLst>
          </p:cNvPr>
          <p:cNvSpPr>
            <a:spLocks noGrp="1"/>
          </p:cNvSpPr>
          <p:nvPr>
            <p:ph type="body" sz="quarter" idx="16"/>
          </p:nvPr>
        </p:nvSpPr>
        <p:spPr/>
        <p:txBody>
          <a:bodyPr>
            <a:normAutofit lnSpcReduction="10000"/>
          </a:bodyPr>
          <a:lstStyle/>
          <a:p>
            <a:r>
              <a:rPr lang="en-US" dirty="0"/>
              <a:t>Personal barriers</a:t>
            </a:r>
          </a:p>
        </p:txBody>
      </p:sp>
      <p:sp>
        <p:nvSpPr>
          <p:cNvPr id="4" name="TextBox 3">
            <a:extLst>
              <a:ext uri="{FF2B5EF4-FFF2-40B4-BE49-F238E27FC236}">
                <a16:creationId xmlns:a16="http://schemas.microsoft.com/office/drawing/2014/main" id="{18276145-4887-5071-C707-358E99862BA2}"/>
              </a:ext>
            </a:extLst>
          </p:cNvPr>
          <p:cNvSpPr txBox="1"/>
          <p:nvPr/>
        </p:nvSpPr>
        <p:spPr>
          <a:xfrm>
            <a:off x="5912358" y="6527113"/>
            <a:ext cx="6375463" cy="261610"/>
          </a:xfrm>
          <a:prstGeom prst="rect">
            <a:avLst/>
          </a:prstGeom>
          <a:noFill/>
        </p:spPr>
        <p:txBody>
          <a:bodyPr wrap="none" rtlCol="0">
            <a:spAutoFit/>
          </a:bodyPr>
          <a:lstStyle/>
          <a:p>
            <a:r>
              <a:rPr lang="hr-BA" sz="1100" dirty="0">
                <a:solidFill>
                  <a:srgbClr val="7F7F7F"/>
                </a:solidFill>
              </a:rPr>
              <a:t>SOURCE: </a:t>
            </a:r>
            <a:r>
              <a:rPr lang="hr-BA" sz="1100" dirty="0">
                <a:solidFill>
                  <a:srgbClr val="7F7F7F"/>
                </a:solidFill>
                <a:hlinkClick r:id="rId2">
                  <a:extLst>
                    <a:ext uri="{A12FA001-AC4F-418D-AE19-62706E023703}">
                      <ahyp:hlinkClr xmlns:ahyp="http://schemas.microsoft.com/office/drawing/2018/hyperlinkcolor" val="tx"/>
                    </a:ext>
                  </a:extLst>
                </a:hlinkClick>
              </a:rPr>
              <a:t>https://ctb.ku.edu/en/table-of-contents/implement/access-barriers-opportunities/overview/main</a:t>
            </a:r>
            <a:r>
              <a:rPr lang="hr-BA" sz="1100" dirty="0">
                <a:solidFill>
                  <a:srgbClr val="7F7F7F"/>
                </a:solidFill>
              </a:rPr>
              <a:t> </a:t>
            </a:r>
            <a:endParaRPr lang="en-US" sz="1100" dirty="0">
              <a:solidFill>
                <a:srgbClr val="7F7F7F"/>
              </a:solidFill>
            </a:endParaRPr>
          </a:p>
        </p:txBody>
      </p:sp>
    </p:spTree>
    <p:extLst>
      <p:ext uri="{BB962C8B-B14F-4D97-AF65-F5344CB8AC3E}">
        <p14:creationId xmlns:p14="http://schemas.microsoft.com/office/powerpoint/2010/main" val="377416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7BCF4B-0DD1-C823-E106-0A25C3CE1B7B}"/>
              </a:ext>
            </a:extLst>
          </p:cNvPr>
          <p:cNvSpPr>
            <a:spLocks noGrp="1"/>
          </p:cNvSpPr>
          <p:nvPr>
            <p:ph type="body" sz="quarter" idx="18"/>
          </p:nvPr>
        </p:nvSpPr>
        <p:spPr>
          <a:xfrm>
            <a:off x="734714" y="1446963"/>
            <a:ext cx="10808102" cy="5014127"/>
          </a:xfrm>
        </p:spPr>
        <p:txBody>
          <a:bodyPr>
            <a:normAutofit/>
          </a:bodyPr>
          <a:lstStyle/>
          <a:p>
            <a:pPr marL="342900" indent="-342900">
              <a:buFont typeface="Arial" panose="020B0604020202020204" pitchFamily="34" charset="0"/>
              <a:buChar char="•"/>
            </a:pPr>
            <a:r>
              <a:rPr lang="en-US" b="1" dirty="0"/>
              <a:t>Family concerns. </a:t>
            </a:r>
            <a:r>
              <a:rPr lang="en-US" dirty="0"/>
              <a:t>In addition to the ever-present need for childcare, many potential users of community services and amenities hesitate or refuse because of other family issues. Spouses or other family members – or the individual themselves – may object to the time an individual spends in receiving services, or to the resulting changes in the family routine. </a:t>
            </a:r>
            <a:endParaRPr lang="hr-BA" dirty="0"/>
          </a:p>
          <a:p>
            <a:pPr marL="342900" indent="-342900">
              <a:buFont typeface="Arial" panose="020B0604020202020204" pitchFamily="34" charset="0"/>
              <a:buChar char="•"/>
            </a:pPr>
            <a:r>
              <a:rPr lang="en-US" b="1" dirty="0"/>
              <a:t>Lack of basic skills or education. </a:t>
            </a:r>
            <a:r>
              <a:rPr lang="en-US" dirty="0"/>
              <a:t>The inability to read and write the majority language, or to do at least basic </a:t>
            </a:r>
            <a:r>
              <a:rPr lang="en-US" dirty="0" err="1"/>
              <a:t>maths</a:t>
            </a:r>
            <a:r>
              <a:rPr lang="en-US" dirty="0"/>
              <a:t>, is likely to keep people from accessing needed services.</a:t>
            </a:r>
          </a:p>
          <a:p>
            <a:pPr marL="342900" indent="-342900">
              <a:buFont typeface="Arial" panose="020B0604020202020204" pitchFamily="34" charset="0"/>
              <a:buChar char="•"/>
            </a:pPr>
            <a:r>
              <a:rPr lang="en-US" b="1" dirty="0"/>
              <a:t>Lack of job and personal skills. </a:t>
            </a:r>
            <a:r>
              <a:rPr lang="en-US" dirty="0"/>
              <a:t>In addition to educational gaps, some migrants find themselves with few skills required to get and keep a job –– and thus reduce their chances of gaining income or forming personal networks.</a:t>
            </a:r>
          </a:p>
          <a:p>
            <a:pPr marL="285750" indent="-285750">
              <a:buFont typeface="Arial" panose="020B0604020202020204" pitchFamily="34" charset="0"/>
              <a:buChar char="•"/>
            </a:pPr>
            <a:endParaRPr lang="en-US" sz="1800" dirty="0"/>
          </a:p>
        </p:txBody>
      </p:sp>
      <p:sp>
        <p:nvSpPr>
          <p:cNvPr id="3" name="Text Placeholder 2">
            <a:extLst>
              <a:ext uri="{FF2B5EF4-FFF2-40B4-BE49-F238E27FC236}">
                <a16:creationId xmlns:a16="http://schemas.microsoft.com/office/drawing/2014/main" id="{DE01873E-14EC-2895-3148-9A2FAAD82464}"/>
              </a:ext>
            </a:extLst>
          </p:cNvPr>
          <p:cNvSpPr>
            <a:spLocks noGrp="1"/>
          </p:cNvSpPr>
          <p:nvPr>
            <p:ph type="body" sz="quarter" idx="16"/>
          </p:nvPr>
        </p:nvSpPr>
        <p:spPr/>
        <p:txBody>
          <a:bodyPr>
            <a:normAutofit lnSpcReduction="10000"/>
          </a:bodyPr>
          <a:lstStyle/>
          <a:p>
            <a:r>
              <a:rPr lang="en-US" dirty="0"/>
              <a:t>Personal barriers</a:t>
            </a:r>
          </a:p>
        </p:txBody>
      </p:sp>
      <p:sp>
        <p:nvSpPr>
          <p:cNvPr id="4" name="TextBox 3">
            <a:extLst>
              <a:ext uri="{FF2B5EF4-FFF2-40B4-BE49-F238E27FC236}">
                <a16:creationId xmlns:a16="http://schemas.microsoft.com/office/drawing/2014/main" id="{A23BD40F-7BBA-018B-1FA1-5BCE51C655FF}"/>
              </a:ext>
            </a:extLst>
          </p:cNvPr>
          <p:cNvSpPr txBox="1"/>
          <p:nvPr/>
        </p:nvSpPr>
        <p:spPr>
          <a:xfrm>
            <a:off x="5671198" y="6461090"/>
            <a:ext cx="6375463" cy="261610"/>
          </a:xfrm>
          <a:prstGeom prst="rect">
            <a:avLst/>
          </a:prstGeom>
          <a:noFill/>
        </p:spPr>
        <p:txBody>
          <a:bodyPr wrap="none" rtlCol="0">
            <a:spAutoFit/>
          </a:bodyPr>
          <a:lstStyle/>
          <a:p>
            <a:r>
              <a:rPr lang="hr-BA" sz="1100" dirty="0">
                <a:solidFill>
                  <a:srgbClr val="7F7F7F"/>
                </a:solidFill>
              </a:rPr>
              <a:t>SOURCE: </a:t>
            </a:r>
            <a:r>
              <a:rPr lang="hr-BA" sz="1100" dirty="0">
                <a:solidFill>
                  <a:srgbClr val="7F7F7F"/>
                </a:solidFill>
                <a:hlinkClick r:id="rId2">
                  <a:extLst>
                    <a:ext uri="{A12FA001-AC4F-418D-AE19-62706E023703}">
                      <ahyp:hlinkClr xmlns:ahyp="http://schemas.microsoft.com/office/drawing/2018/hyperlinkcolor" val="tx"/>
                    </a:ext>
                  </a:extLst>
                </a:hlinkClick>
              </a:rPr>
              <a:t>https://ctb.ku.edu/en/table-of-contents/implement/access-barriers-opportunities/overview/main</a:t>
            </a:r>
            <a:r>
              <a:rPr lang="hr-BA" sz="1100" dirty="0">
                <a:solidFill>
                  <a:srgbClr val="7F7F7F"/>
                </a:solidFill>
              </a:rPr>
              <a:t> </a:t>
            </a:r>
            <a:endParaRPr lang="en-US" sz="1100" dirty="0">
              <a:solidFill>
                <a:srgbClr val="7F7F7F"/>
              </a:solidFill>
            </a:endParaRPr>
          </a:p>
        </p:txBody>
      </p:sp>
    </p:spTree>
    <p:extLst>
      <p:ext uri="{BB962C8B-B14F-4D97-AF65-F5344CB8AC3E}">
        <p14:creationId xmlns:p14="http://schemas.microsoft.com/office/powerpoint/2010/main" val="2290202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A579CF2C-5ADD-4FB7-8101-1E2F1619DED3}"/>
              </a:ext>
            </a:extLst>
          </p:cNvPr>
          <p:cNvSpPr>
            <a:spLocks noGrp="1"/>
          </p:cNvSpPr>
          <p:nvPr>
            <p:ph type="body" sz="quarter" idx="4294967295"/>
          </p:nvPr>
        </p:nvSpPr>
        <p:spPr>
          <a:xfrm>
            <a:off x="1906359" y="4120945"/>
            <a:ext cx="2309179" cy="1249218"/>
          </a:xfrm>
          <a:prstGeom prst="rect">
            <a:avLst/>
          </a:prstGeom>
        </p:spPr>
        <p:txBody>
          <a:bodyPr>
            <a:noAutofit/>
          </a:bodyPr>
          <a:lstStyle/>
          <a:p>
            <a:pPr marL="0" indent="0" algn="ctr">
              <a:buNone/>
            </a:pPr>
            <a:r>
              <a:rPr lang="en-GB" sz="2400" dirty="0">
                <a:solidFill>
                  <a:srgbClr val="7F7F7F"/>
                </a:solidFill>
                <a:latin typeface="Calibri" panose="020F0502020204030204" pitchFamily="34" charset="0"/>
                <a:ea typeface="Calibri" panose="020F0502020204030204" pitchFamily="34" charset="0"/>
                <a:cs typeface="Times New Roman" panose="02020603050405020304" pitchFamily="18" charset="0"/>
              </a:rPr>
              <a:t>Re-evaluate the held beliefs and attitudes</a:t>
            </a:r>
            <a:endParaRPr lang="en-GB" sz="2400" dirty="0">
              <a:solidFill>
                <a:srgbClr val="7F7F7F"/>
              </a:solidFill>
            </a:endParaRPr>
          </a:p>
        </p:txBody>
      </p:sp>
      <p:sp>
        <p:nvSpPr>
          <p:cNvPr id="16" name="Rectangle 15"/>
          <p:cNvSpPr/>
          <p:nvPr/>
        </p:nvSpPr>
        <p:spPr>
          <a:xfrm>
            <a:off x="5072036" y="4080915"/>
            <a:ext cx="2058692" cy="1569660"/>
          </a:xfrm>
          <a:prstGeom prst="rect">
            <a:avLst/>
          </a:prstGeom>
        </p:spPr>
        <p:txBody>
          <a:bodyPr wrap="square">
            <a:spAutoFit/>
          </a:bodyPr>
          <a:lstStyle/>
          <a:p>
            <a:pPr algn="ctr"/>
            <a:r>
              <a:rPr lang="en-GB" sz="2400" dirty="0">
                <a:solidFill>
                  <a:srgbClr val="7F7F7F"/>
                </a:solidFill>
                <a:latin typeface="Calibri" panose="020F0502020204030204" pitchFamily="34" charset="0"/>
                <a:cs typeface="Times New Roman" panose="02020603050405020304" pitchFamily="18" charset="0"/>
              </a:rPr>
              <a:t>Search for new information and ideas</a:t>
            </a:r>
          </a:p>
          <a:p>
            <a:pPr algn="ctr"/>
            <a:endParaRPr lang="en-US" sz="2400" dirty="0">
              <a:solidFill>
                <a:srgbClr val="7F7F7F"/>
              </a:solidFill>
            </a:endParaRPr>
          </a:p>
        </p:txBody>
      </p:sp>
      <p:sp>
        <p:nvSpPr>
          <p:cNvPr id="17" name="Rectangle 16"/>
          <p:cNvSpPr/>
          <p:nvPr/>
        </p:nvSpPr>
        <p:spPr>
          <a:xfrm>
            <a:off x="8420928" y="4093525"/>
            <a:ext cx="2229173" cy="1938992"/>
          </a:xfrm>
          <a:prstGeom prst="rect">
            <a:avLst/>
          </a:prstGeom>
        </p:spPr>
        <p:txBody>
          <a:bodyPr wrap="square">
            <a:spAutoFit/>
          </a:bodyPr>
          <a:lstStyle/>
          <a:p>
            <a:pPr algn="ctr"/>
            <a:r>
              <a:rPr lang="en-GB" sz="2400" dirty="0">
                <a:solidFill>
                  <a:srgbClr val="7F7F7F"/>
                </a:solidFill>
                <a:latin typeface="Calibri" panose="020F0502020204030204" pitchFamily="34" charset="0"/>
                <a:cs typeface="Times New Roman" panose="02020603050405020304" pitchFamily="18" charset="0"/>
              </a:rPr>
              <a:t>Advocate acceptance of the new alternatives</a:t>
            </a:r>
          </a:p>
          <a:p>
            <a:pPr algn="ctr"/>
            <a:endParaRPr lang="en-US" sz="2400" dirty="0">
              <a:solidFill>
                <a:srgbClr val="7F7F7F"/>
              </a:solidFill>
            </a:endParaRPr>
          </a:p>
        </p:txBody>
      </p:sp>
      <p:sp>
        <p:nvSpPr>
          <p:cNvPr id="3" name="Rectangle 2"/>
          <p:cNvSpPr/>
          <p:nvPr/>
        </p:nvSpPr>
        <p:spPr>
          <a:xfrm>
            <a:off x="600027" y="303131"/>
            <a:ext cx="10071540" cy="461665"/>
          </a:xfrm>
          <a:prstGeom prst="rect">
            <a:avLst/>
          </a:prstGeom>
        </p:spPr>
        <p:txBody>
          <a:bodyPr wrap="none">
            <a:spAutoFit/>
          </a:bodyPr>
          <a:lstStyle/>
          <a:p>
            <a:r>
              <a:rPr lang="hr-BA" sz="2400" b="1" dirty="0">
                <a:solidFill>
                  <a:srgbClr val="1188A3"/>
                </a:solidFill>
              </a:rPr>
              <a:t>OVERCOMING BARRIERS</a:t>
            </a:r>
            <a:r>
              <a:rPr lang="en-GB" sz="2400" b="1" dirty="0">
                <a:solidFill>
                  <a:srgbClr val="1188A3"/>
                </a:solidFill>
              </a:rPr>
              <a:t>: </a:t>
            </a:r>
            <a:r>
              <a:rPr lang="en-GB" sz="2400" dirty="0">
                <a:solidFill>
                  <a:srgbClr val="7F7F7F"/>
                </a:solidFill>
              </a:rPr>
              <a:t>How can a mediator take steps to maximise inclusion</a:t>
            </a:r>
          </a:p>
        </p:txBody>
      </p:sp>
      <p:sp>
        <p:nvSpPr>
          <p:cNvPr id="14" name="Text Placeholder 1"/>
          <p:cNvSpPr>
            <a:spLocks noGrp="1"/>
          </p:cNvSpPr>
          <p:nvPr>
            <p:ph type="body" sz="quarter" idx="4294967295"/>
          </p:nvPr>
        </p:nvSpPr>
        <p:spPr>
          <a:xfrm>
            <a:off x="9279975" y="2332773"/>
            <a:ext cx="511077" cy="635000"/>
          </a:xfrm>
          <a:prstGeom prst="rect">
            <a:avLst/>
          </a:prstGeom>
        </p:spPr>
        <p:txBody>
          <a:bodyPr>
            <a:normAutofit fontScale="92500" lnSpcReduction="20000"/>
          </a:bodyPr>
          <a:lstStyle/>
          <a:p>
            <a:pPr marL="0" indent="0">
              <a:buNone/>
            </a:pPr>
            <a:r>
              <a:rPr lang="bs-Latn-BA" sz="4800">
                <a:solidFill>
                  <a:schemeClr val="bg1"/>
                </a:solidFill>
              </a:rPr>
              <a:t>3</a:t>
            </a:r>
            <a:endParaRPr lang="en-US" sz="4800">
              <a:solidFill>
                <a:schemeClr val="bg1"/>
              </a:solidFill>
            </a:endParaRPr>
          </a:p>
        </p:txBody>
      </p:sp>
      <p:sp>
        <p:nvSpPr>
          <p:cNvPr id="15" name="Text Placeholder 1"/>
          <p:cNvSpPr>
            <a:spLocks noGrp="1"/>
          </p:cNvSpPr>
          <p:nvPr>
            <p:ph type="body" sz="quarter" idx="4294967295"/>
          </p:nvPr>
        </p:nvSpPr>
        <p:spPr>
          <a:xfrm>
            <a:off x="2716296" y="2138766"/>
            <a:ext cx="949054" cy="1023015"/>
          </a:xfrm>
          <a:prstGeom prst="rect">
            <a:avLst/>
          </a:prstGeom>
        </p:spPr>
        <p:txBody>
          <a:bodyPr>
            <a:normAutofit/>
          </a:bodyPr>
          <a:lstStyle/>
          <a:p>
            <a:pPr marL="0" indent="0">
              <a:buNone/>
            </a:pPr>
            <a:r>
              <a:rPr lang="bs-Latn-BA" sz="4800">
                <a:solidFill>
                  <a:schemeClr val="bg1"/>
                </a:solidFill>
              </a:rPr>
              <a:t>1</a:t>
            </a:r>
            <a:endParaRPr lang="en-US" sz="4800">
              <a:solidFill>
                <a:schemeClr val="bg1"/>
              </a:solidFill>
            </a:endParaRPr>
          </a:p>
        </p:txBody>
      </p:sp>
      <p:sp>
        <p:nvSpPr>
          <p:cNvPr id="19" name="Text Placeholder 1"/>
          <p:cNvSpPr>
            <a:spLocks noGrp="1"/>
          </p:cNvSpPr>
          <p:nvPr>
            <p:ph type="body" sz="quarter" idx="4294967295"/>
          </p:nvPr>
        </p:nvSpPr>
        <p:spPr>
          <a:xfrm>
            <a:off x="5874418" y="2157816"/>
            <a:ext cx="511077" cy="635000"/>
          </a:xfrm>
          <a:prstGeom prst="rect">
            <a:avLst/>
          </a:prstGeom>
        </p:spPr>
        <p:txBody>
          <a:bodyPr>
            <a:noAutofit/>
          </a:bodyPr>
          <a:lstStyle/>
          <a:p>
            <a:pPr marL="0" indent="0">
              <a:buNone/>
            </a:pPr>
            <a:r>
              <a:rPr lang="bs-Latn-BA" sz="4800">
                <a:solidFill>
                  <a:schemeClr val="bg1"/>
                </a:solidFill>
              </a:rPr>
              <a:t>2</a:t>
            </a:r>
            <a:endParaRPr lang="en-US" sz="4800">
              <a:solidFill>
                <a:schemeClr val="bg1"/>
              </a:solidFill>
            </a:endParaRPr>
          </a:p>
        </p:txBody>
      </p:sp>
    </p:spTree>
    <p:extLst>
      <p:ext uri="{BB962C8B-B14F-4D97-AF65-F5344CB8AC3E}">
        <p14:creationId xmlns:p14="http://schemas.microsoft.com/office/powerpoint/2010/main" val="3475905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B1DEF3-BCB1-4FE8-8EBF-B85F73F7CB38}"/>
              </a:ext>
            </a:extLst>
          </p:cNvPr>
          <p:cNvSpPr>
            <a:spLocks noGrp="1"/>
          </p:cNvSpPr>
          <p:nvPr>
            <p:ph type="body" sz="quarter" idx="18"/>
          </p:nvPr>
        </p:nvSpPr>
        <p:spPr>
          <a:xfrm>
            <a:off x="539035" y="1495148"/>
            <a:ext cx="5739102" cy="3867704"/>
          </a:xfrm>
        </p:spPr>
        <p:txBody>
          <a:bodyPr>
            <a:noAutofit/>
          </a:bodyPr>
          <a:lstStyle/>
          <a:p>
            <a:pPr marL="0" indent="0">
              <a:lnSpc>
                <a:spcPct val="100000"/>
              </a:lnSpc>
            </a:pPr>
            <a:r>
              <a:rPr lang="en-US" sz="2200" dirty="0"/>
              <a:t>Empathy is the ability to understand and share another person’s feelings and emotions. It is essential to building good relationships.</a:t>
            </a:r>
            <a:r>
              <a:rPr lang="en-IE" sz="2200" dirty="0"/>
              <a:t> </a:t>
            </a:r>
            <a:r>
              <a:rPr lang="en-US" sz="2200" dirty="0"/>
              <a:t>Research shows that empathy is partly innate and partly learned. </a:t>
            </a:r>
          </a:p>
          <a:p>
            <a:pPr marL="0" indent="0">
              <a:lnSpc>
                <a:spcPct val="100000"/>
              </a:lnSpc>
            </a:pPr>
            <a:r>
              <a:rPr lang="en-US" sz="2200" dirty="0"/>
              <a:t>Interesting work is bring done in terms of </a:t>
            </a:r>
            <a:r>
              <a:rPr lang="en-GB" sz="2200" b="1" dirty="0"/>
              <a:t>Migration: An Empathy Exercise</a:t>
            </a:r>
            <a:r>
              <a:rPr lang="en-GB" sz="2200" dirty="0"/>
              <a:t>. This is a multi-step reflective exercise designed to build empathy and personal insight into processes of loss, change, and reconnection associated with the disruption of personal and cultural connections to landscape.</a:t>
            </a:r>
          </a:p>
          <a:p>
            <a:pPr marL="0" indent="0">
              <a:lnSpc>
                <a:spcPct val="100000"/>
              </a:lnSpc>
            </a:pPr>
            <a:endParaRPr lang="en-GB" sz="400" dirty="0">
              <a:hlinkClick r:id="rId2"/>
            </a:endParaRPr>
          </a:p>
          <a:p>
            <a:pPr marL="0" indent="0">
              <a:lnSpc>
                <a:spcPct val="100000"/>
              </a:lnSpc>
            </a:pPr>
            <a:r>
              <a:rPr lang="fr-FR" sz="2200" dirty="0">
                <a:hlinkClick r:id="rId2"/>
              </a:rPr>
              <a:t>Migration: An </a:t>
            </a:r>
            <a:r>
              <a:rPr lang="fr-FR" sz="2200" dirty="0" err="1">
                <a:hlinkClick r:id="rId2"/>
              </a:rPr>
              <a:t>Empathy</a:t>
            </a:r>
            <a:r>
              <a:rPr lang="fr-FR" sz="2200" dirty="0">
                <a:hlinkClick r:id="rId2"/>
              </a:rPr>
              <a:t> </a:t>
            </a:r>
            <a:r>
              <a:rPr lang="fr-FR" sz="2200" dirty="0" err="1">
                <a:hlinkClick r:id="rId2"/>
              </a:rPr>
              <a:t>Exercise</a:t>
            </a:r>
            <a:r>
              <a:rPr lang="fr-FR" sz="2200" dirty="0">
                <a:hlinkClick r:id="rId2"/>
              </a:rPr>
              <a:t> (carleton.edu)</a:t>
            </a:r>
            <a:endParaRPr lang="en-US" sz="2200" dirty="0"/>
          </a:p>
        </p:txBody>
      </p:sp>
      <p:sp>
        <p:nvSpPr>
          <p:cNvPr id="3" name="Text Placeholder 2">
            <a:extLst>
              <a:ext uri="{FF2B5EF4-FFF2-40B4-BE49-F238E27FC236}">
                <a16:creationId xmlns:a16="http://schemas.microsoft.com/office/drawing/2014/main" id="{3C3285E9-F524-4CD5-B037-29F7D57692A9}"/>
              </a:ext>
            </a:extLst>
          </p:cNvPr>
          <p:cNvSpPr>
            <a:spLocks noGrp="1"/>
          </p:cNvSpPr>
          <p:nvPr>
            <p:ph type="body" sz="quarter" idx="16"/>
          </p:nvPr>
        </p:nvSpPr>
        <p:spPr/>
        <p:txBody>
          <a:bodyPr>
            <a:normAutofit lnSpcReduction="10000"/>
          </a:bodyPr>
          <a:lstStyle/>
          <a:p>
            <a:r>
              <a:rPr lang="hr-BA" dirty="0"/>
              <a:t>Understanding </a:t>
            </a:r>
            <a:r>
              <a:rPr lang="en-IE" dirty="0"/>
              <a:t>E</a:t>
            </a:r>
            <a:r>
              <a:rPr lang="hr-BA" dirty="0"/>
              <a:t>mpathy</a:t>
            </a:r>
            <a:endParaRPr lang="en-US" dirty="0"/>
          </a:p>
        </p:txBody>
      </p:sp>
      <p:pic>
        <p:nvPicPr>
          <p:cNvPr id="6" name="Picture Placeholder 5" descr="Women hanging out">
            <a:extLst>
              <a:ext uri="{FF2B5EF4-FFF2-40B4-BE49-F238E27FC236}">
                <a16:creationId xmlns:a16="http://schemas.microsoft.com/office/drawing/2014/main" id="{026A607D-0022-46CB-A4E9-EDB5C6E6FF2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1419"/>
          <a:stretch/>
        </p:blipFill>
        <p:spPr>
          <a:xfrm>
            <a:off x="6372129" y="247650"/>
            <a:ext cx="4799575" cy="5447571"/>
          </a:xfrm>
        </p:spPr>
      </p:pic>
    </p:spTree>
    <p:extLst>
      <p:ext uri="{BB962C8B-B14F-4D97-AF65-F5344CB8AC3E}">
        <p14:creationId xmlns:p14="http://schemas.microsoft.com/office/powerpoint/2010/main" val="260534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F7C96-08B6-4F58-962B-EE8DF9A9CD07}"/>
              </a:ext>
            </a:extLst>
          </p:cNvPr>
          <p:cNvSpPr>
            <a:spLocks noGrp="1"/>
          </p:cNvSpPr>
          <p:nvPr>
            <p:ph type="body" sz="quarter" idx="4294967295"/>
          </p:nvPr>
        </p:nvSpPr>
        <p:spPr>
          <a:xfrm>
            <a:off x="917588" y="3600449"/>
            <a:ext cx="7056034" cy="2610779"/>
          </a:xfrm>
        </p:spPr>
        <p:txBody>
          <a:bodyPr>
            <a:normAutofit fontScale="92500"/>
          </a:bodyPr>
          <a:lstStyle/>
          <a:p>
            <a:pPr marL="0" indent="0">
              <a:lnSpc>
                <a:spcPct val="120000"/>
              </a:lnSpc>
              <a:buNone/>
            </a:pPr>
            <a:r>
              <a:rPr lang="en-US" sz="2400" dirty="0">
                <a:solidFill>
                  <a:srgbClr val="7F7F7F"/>
                </a:solidFill>
              </a:rPr>
              <a:t>Conflict Mediator Julia Menard takes us on a journey into the key skills required to help us engage the coming storms with more collaboration, equanimity and peace. </a:t>
            </a:r>
          </a:p>
          <a:p>
            <a:pPr marL="0" indent="0">
              <a:lnSpc>
                <a:spcPct val="120000"/>
              </a:lnSpc>
              <a:buNone/>
            </a:pPr>
            <a:r>
              <a:rPr lang="en-US" sz="2400" dirty="0">
                <a:solidFill>
                  <a:srgbClr val="7F7F7F"/>
                </a:solidFill>
              </a:rPr>
              <a:t>Julia Menard is a mediator, trainer, ICF-certified coach, and faculty member at the Justice Institute of BC in both their Centre for Conflict Resolution and Centre for Leadership.</a:t>
            </a:r>
          </a:p>
        </p:txBody>
      </p:sp>
      <p:sp>
        <p:nvSpPr>
          <p:cNvPr id="4" name="Text Placeholder 3">
            <a:extLst>
              <a:ext uri="{FF2B5EF4-FFF2-40B4-BE49-F238E27FC236}">
                <a16:creationId xmlns:a16="http://schemas.microsoft.com/office/drawing/2014/main" id="{D8D5EC91-1D08-4BE4-AC90-69FD0F7BB285}"/>
              </a:ext>
            </a:extLst>
          </p:cNvPr>
          <p:cNvSpPr>
            <a:spLocks noGrp="1"/>
          </p:cNvSpPr>
          <p:nvPr>
            <p:ph type="body" sz="quarter" idx="16"/>
          </p:nvPr>
        </p:nvSpPr>
        <p:spPr>
          <a:xfrm>
            <a:off x="734715" y="428816"/>
            <a:ext cx="5660362" cy="1175420"/>
          </a:xfrm>
        </p:spPr>
        <p:txBody>
          <a:bodyPr>
            <a:normAutofit fontScale="77500" lnSpcReduction="20000"/>
          </a:bodyPr>
          <a:lstStyle/>
          <a:p>
            <a:pPr algn="ctr"/>
            <a:r>
              <a:rPr lang="en-US" sz="4100" dirty="0"/>
              <a:t>Watch </a:t>
            </a:r>
            <a:r>
              <a:rPr lang="en-US" b="0" i="0" dirty="0">
                <a:effectLst/>
                <a:latin typeface="Roboto" panose="02000000000000000000" pitchFamily="2" charset="0"/>
              </a:rPr>
              <a:t>Julia Menard’s talk</a:t>
            </a:r>
            <a:endParaRPr lang="en-US" dirty="0"/>
          </a:p>
          <a:p>
            <a:pPr algn="ctr"/>
            <a:r>
              <a:rPr lang="en-US" dirty="0"/>
              <a:t>“</a:t>
            </a:r>
            <a:r>
              <a:rPr lang="en-US" b="0" i="0" dirty="0">
                <a:effectLst/>
                <a:latin typeface="Roboto" panose="02000000000000000000" pitchFamily="2" charset="0"/>
              </a:rPr>
              <a:t>Mediate While the World Burns”</a:t>
            </a:r>
            <a:endParaRPr lang="en-US" dirty="0"/>
          </a:p>
        </p:txBody>
      </p:sp>
      <p:sp>
        <p:nvSpPr>
          <p:cNvPr id="5" name="TextBox 4">
            <a:extLst>
              <a:ext uri="{FF2B5EF4-FFF2-40B4-BE49-F238E27FC236}">
                <a16:creationId xmlns:a16="http://schemas.microsoft.com/office/drawing/2014/main" id="{021E54DA-65EA-4BC3-B78E-0CFC6B7ED074}"/>
              </a:ext>
            </a:extLst>
          </p:cNvPr>
          <p:cNvSpPr txBox="1"/>
          <p:nvPr/>
        </p:nvSpPr>
        <p:spPr>
          <a:xfrm>
            <a:off x="4164648" y="1824957"/>
            <a:ext cx="1510093" cy="369332"/>
          </a:xfrm>
          <a:prstGeom prst="rect">
            <a:avLst/>
          </a:prstGeom>
          <a:noFill/>
        </p:spPr>
        <p:txBody>
          <a:bodyPr wrap="none" rtlCol="0">
            <a:spAutoFit/>
          </a:bodyPr>
          <a:lstStyle/>
          <a:p>
            <a:r>
              <a:rPr lang="hr-BA" b="1" dirty="0">
                <a:solidFill>
                  <a:srgbClr val="ADD680"/>
                </a:solidFill>
                <a:hlinkClick r:id="rId2">
                  <a:extLst>
                    <a:ext uri="{A12FA001-AC4F-418D-AE19-62706E023703}">
                      <ahyp:hlinkClr xmlns:ahyp="http://schemas.microsoft.com/office/drawing/2018/hyperlinkcolor" val="tx"/>
                    </a:ext>
                  </a:extLst>
                </a:hlinkClick>
              </a:rPr>
              <a:t>Click to watch</a:t>
            </a:r>
            <a:endParaRPr lang="en-US" b="1" dirty="0">
              <a:solidFill>
                <a:srgbClr val="ADD680"/>
              </a:solidFill>
            </a:endParaRPr>
          </a:p>
        </p:txBody>
      </p:sp>
      <p:sp>
        <p:nvSpPr>
          <p:cNvPr id="6" name="Arrow: Bent 5">
            <a:extLst>
              <a:ext uri="{FF2B5EF4-FFF2-40B4-BE49-F238E27FC236}">
                <a16:creationId xmlns:a16="http://schemas.microsoft.com/office/drawing/2014/main" id="{6E7C904D-D585-46B1-A54F-5B14A491F151}"/>
              </a:ext>
            </a:extLst>
          </p:cNvPr>
          <p:cNvSpPr/>
          <p:nvPr/>
        </p:nvSpPr>
        <p:spPr>
          <a:xfrm flipV="1">
            <a:off x="4664131" y="2284342"/>
            <a:ext cx="2265590" cy="843809"/>
          </a:xfrm>
          <a:prstGeom prst="bentArrow">
            <a:avLst>
              <a:gd name="adj1" fmla="val 25000"/>
              <a:gd name="adj2" fmla="val 22420"/>
              <a:gd name="adj3" fmla="val 25000"/>
              <a:gd name="adj4" fmla="val 43750"/>
            </a:avLst>
          </a:prstGeom>
          <a:solidFill>
            <a:srgbClr val="AED07E"/>
          </a:solidFill>
          <a:ln>
            <a:solidFill>
              <a:srgbClr val="AED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78631"/>
              </a:solidFill>
            </a:endParaRPr>
          </a:p>
        </p:txBody>
      </p:sp>
      <p:pic>
        <p:nvPicPr>
          <p:cNvPr id="7" name="Graphic 6" descr="Mouse outline">
            <a:extLst>
              <a:ext uri="{FF2B5EF4-FFF2-40B4-BE49-F238E27FC236}">
                <a16:creationId xmlns:a16="http://schemas.microsoft.com/office/drawing/2014/main" id="{D28F5BD1-4FF0-4DBF-8AC1-8528CFFC74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999002">
            <a:off x="6872287" y="2065890"/>
            <a:ext cx="914400" cy="914400"/>
          </a:xfrm>
          <a:prstGeom prst="rect">
            <a:avLst/>
          </a:prstGeom>
        </p:spPr>
      </p:pic>
      <p:pic>
        <p:nvPicPr>
          <p:cNvPr id="10" name="Picture Placeholder 9" descr="A person with long hair&#10;&#10;Description automatically generated with low confidence">
            <a:extLst>
              <a:ext uri="{FF2B5EF4-FFF2-40B4-BE49-F238E27FC236}">
                <a16:creationId xmlns:a16="http://schemas.microsoft.com/office/drawing/2014/main" id="{E6109391-2080-0C84-9BA7-2D5A4276DD41}"/>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40067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8F0CEDC-AF6B-FE4C-96E1-65402113D5F1}"/>
              </a:ext>
            </a:extLst>
          </p:cNvPr>
          <p:cNvSpPr>
            <a:spLocks noGrp="1"/>
          </p:cNvSpPr>
          <p:nvPr>
            <p:ph type="body" sz="quarter" idx="16"/>
          </p:nvPr>
        </p:nvSpPr>
        <p:spPr/>
        <p:txBody>
          <a:bodyPr>
            <a:normAutofit lnSpcReduction="10000"/>
          </a:bodyPr>
          <a:lstStyle/>
          <a:p>
            <a:r>
              <a:rPr lang="hr-BA"/>
              <a:t>4</a:t>
            </a:r>
            <a:endParaRPr lang="en-US"/>
          </a:p>
        </p:txBody>
      </p:sp>
      <p:sp>
        <p:nvSpPr>
          <p:cNvPr id="7" name="Text Placeholder 6">
            <a:extLst>
              <a:ext uri="{FF2B5EF4-FFF2-40B4-BE49-F238E27FC236}">
                <a16:creationId xmlns:a16="http://schemas.microsoft.com/office/drawing/2014/main" id="{535CED3B-86D4-AC40-8107-98B495F9C1BB}"/>
              </a:ext>
            </a:extLst>
          </p:cNvPr>
          <p:cNvSpPr>
            <a:spLocks noGrp="1"/>
          </p:cNvSpPr>
          <p:nvPr>
            <p:ph type="body" sz="quarter" idx="18"/>
          </p:nvPr>
        </p:nvSpPr>
        <p:spPr>
          <a:xfrm>
            <a:off x="6244633" y="2035536"/>
            <a:ext cx="6028647" cy="851567"/>
          </a:xfrm>
        </p:spPr>
        <p:txBody>
          <a:bodyPr>
            <a:noAutofit/>
          </a:bodyPr>
          <a:lstStyle/>
          <a:p>
            <a:pPr marL="0" indent="0"/>
            <a:r>
              <a:rPr lang="en-US" sz="4000" dirty="0"/>
              <a:t>Traits of a leader</a:t>
            </a:r>
          </a:p>
          <a:p>
            <a:endParaRPr lang="en-US" sz="4000" dirty="0"/>
          </a:p>
        </p:txBody>
      </p:sp>
      <p:pic>
        <p:nvPicPr>
          <p:cNvPr id="9" name="Picture Placeholder 8"/>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895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r>
              <a:rPr lang="hr-BA"/>
              <a:t>1</a:t>
            </a:r>
            <a:endParaRPr lang="en-US"/>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770954" y="1790835"/>
            <a:ext cx="4935095" cy="4796389"/>
          </a:xfrm>
        </p:spPr>
        <p:txBody>
          <a:bodyPr>
            <a:normAutofit/>
          </a:bodyPr>
          <a:lstStyle/>
          <a:p>
            <a:pPr marL="0" indent="0">
              <a:lnSpc>
                <a:spcPct val="100000"/>
              </a:lnSpc>
            </a:pPr>
            <a:r>
              <a:rPr lang="en-IE" dirty="0"/>
              <a:t>Module 2 will introduce you to key learning and increase your  competency in l</a:t>
            </a:r>
            <a:r>
              <a:rPr lang="hr-BA" dirty="0"/>
              <a:t>eadership and </a:t>
            </a:r>
            <a:r>
              <a:rPr lang="en-IE" dirty="0"/>
              <a:t>mediation</a:t>
            </a:r>
            <a:r>
              <a:rPr lang="hr-BA" dirty="0"/>
              <a:t> skills</a:t>
            </a:r>
            <a:r>
              <a:rPr lang="en-IE" dirty="0"/>
              <a:t> that are specific to </a:t>
            </a:r>
            <a:r>
              <a:rPr lang="en-GB" dirty="0"/>
              <a:t>developing strong, positive and equitable communities</a:t>
            </a:r>
            <a:r>
              <a:rPr lang="en-IE" dirty="0"/>
              <a:t>. </a:t>
            </a:r>
            <a:endParaRPr lang="en-US"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normAutofit/>
          </a:bodyPr>
          <a:lstStyle/>
          <a:p>
            <a:r>
              <a:rPr lang="hr-BA" dirty="0"/>
              <a:t>MODULE 2</a:t>
            </a:r>
            <a:endParaRPr lang="en-US" dirty="0"/>
          </a:p>
          <a:p>
            <a:endParaRPr lang="en-US" dirty="0"/>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dirty="0"/>
              <a:t>Defining leadership and mediation in a community</a:t>
            </a:r>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r>
              <a:rPr lang="hr-BA"/>
              <a:t>2</a:t>
            </a:r>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p:txBody>
          <a:bodyPr/>
          <a:lstStyle/>
          <a:p>
            <a:r>
              <a:rPr lang="hr-BA" dirty="0"/>
              <a:t>Analysing the community</a:t>
            </a:r>
            <a:endParaRPr lang="en-US" dirty="0"/>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r>
              <a:rPr lang="hr-BA"/>
              <a:t>3</a:t>
            </a:r>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en-US" dirty="0"/>
              <a:t>Barriers coming from the community</a:t>
            </a:r>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r>
              <a:rPr lang="hr-BA"/>
              <a:t>4</a:t>
            </a:r>
            <a:endParaRPr lang="en-US"/>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a:xfrm>
            <a:off x="7229715" y="4577243"/>
            <a:ext cx="4465067" cy="822373"/>
          </a:xfrm>
        </p:spPr>
        <p:txBody>
          <a:bodyPr/>
          <a:lstStyle/>
          <a:p>
            <a:r>
              <a:rPr lang="hr-BA" dirty="0"/>
              <a:t>Traits of a leader</a:t>
            </a:r>
            <a:endParaRPr lang="en-US" dirty="0"/>
          </a:p>
          <a:p>
            <a:endParaRPr lang="en-US" dirty="0"/>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r>
              <a:rPr lang="hr-BA"/>
              <a:t>5</a:t>
            </a:r>
            <a:endParaRPr lang="en-US"/>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hr-BA" dirty="0"/>
              <a:t>Forming a leadership vision</a:t>
            </a:r>
            <a:endParaRPr lang="en-US" dirty="0"/>
          </a:p>
        </p:txBody>
      </p:sp>
    </p:spTree>
    <p:extLst>
      <p:ext uri="{BB962C8B-B14F-4D97-AF65-F5344CB8AC3E}">
        <p14:creationId xmlns:p14="http://schemas.microsoft.com/office/powerpoint/2010/main" val="300303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25E148-20D8-4B12-85CC-46EC815B2B41}"/>
              </a:ext>
            </a:extLst>
          </p:cNvPr>
          <p:cNvSpPr>
            <a:spLocks noGrp="1"/>
          </p:cNvSpPr>
          <p:nvPr>
            <p:ph type="body" sz="quarter" idx="18"/>
          </p:nvPr>
        </p:nvSpPr>
        <p:spPr>
          <a:xfrm>
            <a:off x="5599898" y="1389956"/>
            <a:ext cx="6443419" cy="4888181"/>
          </a:xfrm>
        </p:spPr>
        <p:txBody>
          <a:bodyPr>
            <a:normAutofit fontScale="92500" lnSpcReduction="10000"/>
          </a:bodyPr>
          <a:lstStyle/>
          <a:p>
            <a:pPr marL="0" indent="0">
              <a:lnSpc>
                <a:spcPct val="120000"/>
              </a:lnSpc>
            </a:pPr>
            <a:r>
              <a:rPr lang="en-GB" sz="2800" dirty="0">
                <a:effectLst/>
                <a:latin typeface="Noto Sans" panose="020B0502040504020204" pitchFamily="34" charset="0"/>
                <a:ea typeface="Times New Roman" panose="02020603050405020304" pitchFamily="18" charset="0"/>
                <a:cs typeface="Times New Roman" panose="02020603050405020304" pitchFamily="18" charset="0"/>
              </a:rPr>
              <a:t>Here are main leadership styles</a:t>
            </a:r>
            <a:r>
              <a:rPr lang="en-GB" sz="2800" dirty="0">
                <a:latin typeface="Noto Sans" panose="020B0502040504020204" pitchFamily="34" charset="0"/>
                <a:ea typeface="Times New Roman" panose="02020603050405020304" pitchFamily="18" charset="0"/>
                <a:cs typeface="Times New Roman" panose="02020603050405020304" pitchFamily="18" charset="0"/>
              </a:rPr>
              <a:t> that relate to inclusion mediators. </a:t>
            </a:r>
          </a:p>
          <a:p>
            <a:endParaRPr lang="en-GB" sz="2200" dirty="0">
              <a:effectLst/>
              <a:latin typeface="Noto Sans" panose="020B0502040504020204" pitchFamily="34" charset="0"/>
              <a:ea typeface="Times New Roman" panose="02020603050405020304" pitchFamily="18" charset="0"/>
              <a:cs typeface="Times New Roman" panose="02020603050405020304" pitchFamily="18" charset="0"/>
            </a:endParaRPr>
          </a:p>
          <a:p>
            <a:pPr marL="342900" indent="-342900">
              <a:lnSpc>
                <a:spcPct val="120000"/>
              </a:lnSpc>
              <a:buFont typeface="Wingdings" panose="05000000000000000000" pitchFamily="2" charset="2"/>
              <a:buChar char="§"/>
            </a:pPr>
            <a:r>
              <a:rPr lang="en-GB" sz="2200" dirty="0">
                <a:effectLst/>
                <a:latin typeface="Noto Sans" panose="020B0502040504020204" pitchFamily="34" charset="0"/>
                <a:ea typeface="Times New Roman" panose="02020603050405020304" pitchFamily="18" charset="0"/>
                <a:cs typeface="Times New Roman" panose="02020603050405020304" pitchFamily="18" charset="0"/>
              </a:rPr>
              <a:t>Visionary</a:t>
            </a:r>
          </a:p>
          <a:p>
            <a:pPr marL="342900" indent="-342900">
              <a:lnSpc>
                <a:spcPct val="120000"/>
              </a:lnSpc>
              <a:buFont typeface="Wingdings" panose="05000000000000000000" pitchFamily="2" charset="2"/>
              <a:buChar char="§"/>
            </a:pPr>
            <a:r>
              <a:rPr lang="en-GB" sz="2200" dirty="0">
                <a:effectLst/>
                <a:latin typeface="Noto Sans" panose="020B0502040504020204" pitchFamily="34" charset="0"/>
                <a:ea typeface="Times New Roman" panose="02020603050405020304" pitchFamily="18" charset="0"/>
                <a:cs typeface="Times New Roman" panose="02020603050405020304" pitchFamily="18" charset="0"/>
              </a:rPr>
              <a:t>Transformational</a:t>
            </a:r>
          </a:p>
          <a:p>
            <a:pPr marL="342900" indent="-342900">
              <a:lnSpc>
                <a:spcPct val="120000"/>
              </a:lnSpc>
              <a:buFont typeface="Wingdings" panose="05000000000000000000" pitchFamily="2" charset="2"/>
              <a:buChar char="§"/>
            </a:pPr>
            <a:r>
              <a:rPr lang="en-GB" sz="2200" dirty="0">
                <a:effectLst/>
                <a:latin typeface="Noto Sans" panose="020B0502040504020204" pitchFamily="34" charset="0"/>
                <a:ea typeface="Times New Roman" panose="02020603050405020304" pitchFamily="18" charset="0"/>
                <a:cs typeface="Times New Roman" panose="02020603050405020304" pitchFamily="18" charset="0"/>
              </a:rPr>
              <a:t>Autocratic</a:t>
            </a:r>
          </a:p>
          <a:p>
            <a:pPr marL="342900" indent="-342900">
              <a:lnSpc>
                <a:spcPct val="120000"/>
              </a:lnSpc>
              <a:buFont typeface="Wingdings" panose="05000000000000000000" pitchFamily="2" charset="2"/>
              <a:buChar char="§"/>
            </a:pPr>
            <a:r>
              <a:rPr lang="en-GB" sz="2200" dirty="0">
                <a:effectLst/>
                <a:latin typeface="Noto Sans" panose="020B0502040504020204" pitchFamily="34" charset="0"/>
                <a:ea typeface="Times New Roman" panose="02020603050405020304" pitchFamily="18" charset="0"/>
                <a:cs typeface="Times New Roman" panose="02020603050405020304" pitchFamily="18" charset="0"/>
              </a:rPr>
              <a:t>Democratic</a:t>
            </a:r>
          </a:p>
          <a:p>
            <a:pPr marL="342900" indent="-342900">
              <a:lnSpc>
                <a:spcPct val="120000"/>
              </a:lnSpc>
              <a:buFont typeface="Wingdings" panose="05000000000000000000" pitchFamily="2" charset="2"/>
              <a:buChar char="§"/>
            </a:pPr>
            <a:r>
              <a:rPr lang="en-GB" sz="2200" dirty="0">
                <a:effectLst/>
                <a:latin typeface="Noto Sans" panose="020B0502040504020204" pitchFamily="34" charset="0"/>
                <a:ea typeface="Times New Roman" panose="02020603050405020304" pitchFamily="18" charset="0"/>
                <a:cs typeface="Times New Roman" panose="02020603050405020304" pitchFamily="18" charset="0"/>
              </a:rPr>
              <a:t>Laissez-faire</a:t>
            </a:r>
          </a:p>
          <a:p>
            <a:pPr marL="342900" indent="-342900">
              <a:lnSpc>
                <a:spcPct val="120000"/>
              </a:lnSpc>
              <a:buFont typeface="Wingdings" panose="05000000000000000000" pitchFamily="2" charset="2"/>
              <a:buChar char="§"/>
            </a:pPr>
            <a:r>
              <a:rPr lang="en-GB" sz="2200" dirty="0">
                <a:effectLst/>
                <a:latin typeface="Noto Sans" panose="020B0502040504020204" pitchFamily="34" charset="0"/>
                <a:ea typeface="Times New Roman" panose="02020603050405020304" pitchFamily="18" charset="0"/>
                <a:cs typeface="Times New Roman" panose="02020603050405020304" pitchFamily="18" charset="0"/>
              </a:rPr>
              <a:t>Charismatic</a:t>
            </a:r>
          </a:p>
          <a:p>
            <a:pPr marL="342900" indent="-342900">
              <a:lnSpc>
                <a:spcPct val="120000"/>
              </a:lnSpc>
              <a:buFont typeface="Wingdings" panose="05000000000000000000" pitchFamily="2" charset="2"/>
              <a:buChar char="§"/>
            </a:pPr>
            <a:r>
              <a:rPr lang="en-GB" sz="2200" dirty="0">
                <a:effectLst/>
                <a:latin typeface="Noto Sans" panose="020B0502040504020204" pitchFamily="34" charset="0"/>
                <a:ea typeface="Times New Roman" panose="02020603050405020304" pitchFamily="18" charset="0"/>
                <a:cs typeface="Times New Roman" panose="02020603050405020304" pitchFamily="18" charset="0"/>
              </a:rPr>
              <a:t>Supportive</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GB" dirty="0"/>
          </a:p>
        </p:txBody>
      </p:sp>
      <p:sp>
        <p:nvSpPr>
          <p:cNvPr id="3" name="Text Placeholder 2">
            <a:extLst>
              <a:ext uri="{FF2B5EF4-FFF2-40B4-BE49-F238E27FC236}">
                <a16:creationId xmlns:a16="http://schemas.microsoft.com/office/drawing/2014/main" id="{14E7F07B-73BE-4868-9AD3-1C3C40AFD23A}"/>
              </a:ext>
            </a:extLst>
          </p:cNvPr>
          <p:cNvSpPr>
            <a:spLocks noGrp="1"/>
          </p:cNvSpPr>
          <p:nvPr>
            <p:ph type="body" sz="quarter" idx="16"/>
          </p:nvPr>
        </p:nvSpPr>
        <p:spPr>
          <a:xfrm>
            <a:off x="703383" y="264735"/>
            <a:ext cx="6371349" cy="630256"/>
          </a:xfrm>
        </p:spPr>
        <p:txBody>
          <a:bodyPr>
            <a:normAutofit lnSpcReduction="10000"/>
          </a:bodyPr>
          <a:lstStyle/>
          <a:p>
            <a:pPr algn="ctr">
              <a:lnSpc>
                <a:spcPct val="107000"/>
              </a:lnSpc>
              <a:spcAft>
                <a:spcPts val="800"/>
              </a:spcAft>
            </a:pPr>
            <a:r>
              <a:rPr lang="en-GB" b="1" dirty="0">
                <a:solidFill>
                  <a:srgbClr val="1188A3"/>
                </a:solidFill>
                <a:effectLst/>
                <a:latin typeface="Noto Sans" panose="020B0502040504020204" pitchFamily="34" charset="0"/>
                <a:ea typeface="Times New Roman" panose="02020603050405020304" pitchFamily="18" charset="0"/>
                <a:cs typeface="Times New Roman" panose="02020603050405020304" pitchFamily="18" charset="0"/>
              </a:rPr>
              <a:t>Types of Leadership </a:t>
            </a:r>
            <a:r>
              <a:rPr lang="en-GB" b="1" dirty="0">
                <a:solidFill>
                  <a:srgbClr val="1188A3"/>
                </a:solidFill>
                <a:latin typeface="Noto Sans" panose="020B0502040504020204" pitchFamily="34" charset="0"/>
                <a:ea typeface="Times New Roman" panose="02020603050405020304" pitchFamily="18" charset="0"/>
                <a:cs typeface="Times New Roman" panose="02020603050405020304" pitchFamily="18" charset="0"/>
              </a:rPr>
              <a:t>S</a:t>
            </a:r>
            <a:r>
              <a:rPr lang="en-GB" b="1" dirty="0">
                <a:solidFill>
                  <a:srgbClr val="1188A3"/>
                </a:solidFill>
                <a:effectLst/>
                <a:latin typeface="Noto Sans" panose="020B0502040504020204" pitchFamily="34" charset="0"/>
                <a:ea typeface="Times New Roman" panose="02020603050405020304" pitchFamily="18" charset="0"/>
                <a:cs typeface="Times New Roman" panose="02020603050405020304" pitchFamily="18" charset="0"/>
              </a:rPr>
              <a:t>tyles </a:t>
            </a:r>
            <a:endParaRPr lang="en-GB" dirty="0">
              <a:solidFill>
                <a:srgbClr val="1188A3"/>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One orange paper boat leading a group of white paper boats">
            <a:extLst>
              <a:ext uri="{FF2B5EF4-FFF2-40B4-BE49-F238E27FC236}">
                <a16:creationId xmlns:a16="http://schemas.microsoft.com/office/drawing/2014/main" id="{450F93B3-E4FB-0882-48CC-BF8BDF0FAF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9761" y="2297151"/>
            <a:ext cx="5015599" cy="3345365"/>
          </a:xfrm>
          <a:prstGeom prst="rect">
            <a:avLst/>
          </a:prstGeom>
        </p:spPr>
      </p:pic>
    </p:spTree>
    <p:extLst>
      <p:ext uri="{BB962C8B-B14F-4D97-AF65-F5344CB8AC3E}">
        <p14:creationId xmlns:p14="http://schemas.microsoft.com/office/powerpoint/2010/main" val="1796057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E90CB-4317-4F66-9977-5A620554C49E}"/>
              </a:ext>
            </a:extLst>
          </p:cNvPr>
          <p:cNvSpPr>
            <a:spLocks noGrp="1"/>
          </p:cNvSpPr>
          <p:nvPr>
            <p:ph type="body" sz="quarter" idx="16"/>
          </p:nvPr>
        </p:nvSpPr>
        <p:spPr/>
        <p:txBody>
          <a:bodyPr>
            <a:normAutofit lnSpcReduction="10000"/>
          </a:bodyPr>
          <a:lstStyle/>
          <a:p>
            <a:r>
              <a:rPr lang="en-GB" b="1" dirty="0"/>
              <a:t>Visionary Leader </a:t>
            </a:r>
          </a:p>
        </p:txBody>
      </p:sp>
      <p:pic>
        <p:nvPicPr>
          <p:cNvPr id="9" name="Picture Placeholder 8">
            <a:extLst>
              <a:ext uri="{FF2B5EF4-FFF2-40B4-BE49-F238E27FC236}">
                <a16:creationId xmlns:a16="http://schemas.microsoft.com/office/drawing/2014/main" id="{D728B716-C2CF-476E-B8B1-64DC9700481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7" name="TextBox 6">
            <a:extLst>
              <a:ext uri="{FF2B5EF4-FFF2-40B4-BE49-F238E27FC236}">
                <a16:creationId xmlns:a16="http://schemas.microsoft.com/office/drawing/2014/main" id="{DC69A9D5-3F3C-414C-8372-868A789403C4}"/>
              </a:ext>
            </a:extLst>
          </p:cNvPr>
          <p:cNvSpPr txBox="1"/>
          <p:nvPr/>
        </p:nvSpPr>
        <p:spPr>
          <a:xfrm>
            <a:off x="453543" y="1444491"/>
            <a:ext cx="5806580" cy="4431983"/>
          </a:xfrm>
          <a:prstGeom prst="rect">
            <a:avLst/>
          </a:prstGeom>
          <a:noFill/>
        </p:spPr>
        <p:txBody>
          <a:bodyPr wrap="square" rtlCol="0">
            <a:spAutoFit/>
          </a:bodyPr>
          <a:lstStyle/>
          <a:p>
            <a:r>
              <a:rPr lang="en-US" sz="2200" dirty="0">
                <a:solidFill>
                  <a:schemeClr val="bg1"/>
                </a:solidFill>
              </a:rPr>
              <a:t>A visionary leader is one who uses knowledge and experience to pioneer new possibilities and embark on a project that will benefit great inclusion and belonging in co</a:t>
            </a:r>
            <a:r>
              <a:rPr lang="hr-BA" sz="2200" dirty="0">
                <a:solidFill>
                  <a:schemeClr val="bg1"/>
                </a:solidFill>
              </a:rPr>
              <a:t>mmunit</a:t>
            </a:r>
            <a:r>
              <a:rPr lang="en-IE" sz="2200" dirty="0" err="1">
                <a:solidFill>
                  <a:schemeClr val="bg1"/>
                </a:solidFill>
              </a:rPr>
              <a:t>ies</a:t>
            </a:r>
            <a:r>
              <a:rPr lang="en-IE" sz="2200" dirty="0">
                <a:solidFill>
                  <a:schemeClr val="bg1"/>
                </a:solidFill>
              </a:rPr>
              <a:t>.</a:t>
            </a:r>
            <a:r>
              <a:rPr lang="en-US" sz="2200" dirty="0">
                <a:solidFill>
                  <a:schemeClr val="bg1"/>
                </a:solidFill>
              </a:rPr>
              <a:t> </a:t>
            </a:r>
            <a:endParaRPr lang="hr-BA" sz="2200" dirty="0">
              <a:solidFill>
                <a:schemeClr val="bg1"/>
              </a:solidFill>
            </a:endParaRPr>
          </a:p>
          <a:p>
            <a:endParaRPr lang="hr-BA" sz="2200" dirty="0">
              <a:solidFill>
                <a:schemeClr val="bg1"/>
              </a:solidFill>
            </a:endParaRPr>
          </a:p>
          <a:p>
            <a:r>
              <a:rPr lang="en-US" sz="2200" dirty="0">
                <a:solidFill>
                  <a:schemeClr val="bg1"/>
                </a:solidFill>
              </a:rPr>
              <a:t>As a visionary leader, you use your  communication skills to help your community see your vision and adopt your enthusiasm for the project. Using your mediation skills, you also bring your </a:t>
            </a:r>
            <a:r>
              <a:rPr lang="hr-BA" sz="2200" dirty="0">
                <a:solidFill>
                  <a:schemeClr val="bg1"/>
                </a:solidFill>
              </a:rPr>
              <a:t>peers</a:t>
            </a:r>
            <a:r>
              <a:rPr lang="en-US" sz="2200" dirty="0">
                <a:solidFill>
                  <a:schemeClr val="bg1"/>
                </a:solidFill>
              </a:rPr>
              <a:t> together and guide them through the process of making that vision a reality.</a:t>
            </a:r>
          </a:p>
          <a:p>
            <a:endParaRPr lang="en-GB" dirty="0"/>
          </a:p>
        </p:txBody>
      </p:sp>
    </p:spTree>
    <p:extLst>
      <p:ext uri="{BB962C8B-B14F-4D97-AF65-F5344CB8AC3E}">
        <p14:creationId xmlns:p14="http://schemas.microsoft.com/office/powerpoint/2010/main" val="3957294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group of women sitting at a table&#10;&#10;Description automatically generated with medium confidence">
            <a:extLst>
              <a:ext uri="{FF2B5EF4-FFF2-40B4-BE49-F238E27FC236}">
                <a16:creationId xmlns:a16="http://schemas.microsoft.com/office/drawing/2014/main" id="{610FBB27-9749-483E-B208-F88C3422005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10190C8A-2EEB-4E9A-A8EA-49C9FE6D6C0A}"/>
              </a:ext>
            </a:extLst>
          </p:cNvPr>
          <p:cNvSpPr>
            <a:spLocks noGrp="1"/>
          </p:cNvSpPr>
          <p:nvPr>
            <p:ph type="body" sz="quarter" idx="16"/>
          </p:nvPr>
        </p:nvSpPr>
        <p:spPr>
          <a:xfrm>
            <a:off x="984739" y="1490662"/>
            <a:ext cx="5430766" cy="2421290"/>
          </a:xfrm>
        </p:spPr>
        <p:txBody>
          <a:bodyPr>
            <a:normAutofit fontScale="92500" lnSpcReduction="10000"/>
          </a:bodyPr>
          <a:lstStyle/>
          <a:p>
            <a:pPr marL="342900" lvl="0" indent="-342900">
              <a:lnSpc>
                <a:spcPct val="120000"/>
              </a:lnSpc>
              <a:spcAft>
                <a:spcPts val="800"/>
              </a:spcAft>
              <a:buSzPts val="1000"/>
              <a:buFont typeface="Symbol" panose="05050102010706020507" pitchFamily="18" charset="2"/>
              <a:buChar char=""/>
              <a:tabLst>
                <a:tab pos="457200" algn="l"/>
              </a:tabLst>
            </a:pPr>
            <a:r>
              <a:rPr lang="en-GB" sz="2400" dirty="0">
                <a:effectLst/>
                <a:ea typeface="Times New Roman" panose="02020603050405020304" pitchFamily="18" charset="0"/>
                <a:cs typeface="Times New Roman" panose="02020603050405020304" pitchFamily="18" charset="0"/>
              </a:rPr>
              <a:t>Organisation and administrative skills</a:t>
            </a:r>
            <a:endParaRPr lang="en-GB" sz="2400" dirty="0">
              <a:effectLst/>
              <a:ea typeface="Calibri" panose="020F0502020204030204" pitchFamily="34" charset="0"/>
              <a:cs typeface="Times New Roman" panose="02020603050405020304" pitchFamily="18" charset="0"/>
            </a:endParaRPr>
          </a:p>
          <a:p>
            <a:pPr marL="342900" lvl="0" indent="-342900">
              <a:lnSpc>
                <a:spcPct val="120000"/>
              </a:lnSpc>
              <a:spcAft>
                <a:spcPts val="800"/>
              </a:spcAft>
              <a:buSzPts val="1000"/>
              <a:buFont typeface="Symbol" panose="05050102010706020507" pitchFamily="18" charset="2"/>
              <a:buChar char=""/>
              <a:tabLst>
                <a:tab pos="457200" algn="l"/>
              </a:tabLst>
            </a:pPr>
            <a:r>
              <a:rPr lang="en-GB" sz="2400" dirty="0">
                <a:effectLst/>
                <a:ea typeface="Times New Roman" panose="02020603050405020304" pitchFamily="18" charset="0"/>
                <a:cs typeface="Times New Roman" panose="02020603050405020304" pitchFamily="18" charset="0"/>
              </a:rPr>
              <a:t>Taking initiative</a:t>
            </a:r>
            <a:endParaRPr lang="en-GB" sz="2400" dirty="0">
              <a:effectLst/>
              <a:ea typeface="Calibri" panose="020F0502020204030204" pitchFamily="34" charset="0"/>
              <a:cs typeface="Times New Roman" panose="02020603050405020304" pitchFamily="18" charset="0"/>
            </a:endParaRPr>
          </a:p>
          <a:p>
            <a:pPr marL="342900" lvl="0" indent="-342900">
              <a:lnSpc>
                <a:spcPct val="120000"/>
              </a:lnSpc>
              <a:spcAft>
                <a:spcPts val="800"/>
              </a:spcAft>
              <a:buSzPts val="1000"/>
              <a:buFont typeface="Symbol" panose="05050102010706020507" pitchFamily="18" charset="2"/>
              <a:buChar char=""/>
              <a:tabLst>
                <a:tab pos="457200" algn="l"/>
              </a:tabLst>
            </a:pPr>
            <a:r>
              <a:rPr lang="en-GB" sz="2400" dirty="0">
                <a:effectLst/>
                <a:ea typeface="Times New Roman" panose="02020603050405020304" pitchFamily="18" charset="0"/>
                <a:cs typeface="Times New Roman" panose="02020603050405020304" pitchFamily="18" charset="0"/>
              </a:rPr>
              <a:t>Strategic planning</a:t>
            </a:r>
            <a:endParaRPr lang="en-GB" sz="2400" dirty="0">
              <a:effectLst/>
              <a:ea typeface="Calibri" panose="020F0502020204030204" pitchFamily="34" charset="0"/>
              <a:cs typeface="Times New Roman" panose="02020603050405020304" pitchFamily="18" charset="0"/>
            </a:endParaRPr>
          </a:p>
          <a:p>
            <a:pPr marL="342900" lvl="0" indent="-342900">
              <a:lnSpc>
                <a:spcPct val="120000"/>
              </a:lnSpc>
              <a:spcAft>
                <a:spcPts val="800"/>
              </a:spcAft>
              <a:buSzPts val="1000"/>
              <a:buFont typeface="Symbol" panose="05050102010706020507" pitchFamily="18" charset="2"/>
              <a:buChar char=""/>
              <a:tabLst>
                <a:tab pos="457200" algn="l"/>
              </a:tabLst>
            </a:pPr>
            <a:r>
              <a:rPr lang="en-GB" sz="2400" dirty="0">
                <a:effectLst/>
                <a:ea typeface="Times New Roman" panose="02020603050405020304" pitchFamily="18" charset="0"/>
                <a:cs typeface="Times New Roman" panose="02020603050405020304" pitchFamily="18" charset="0"/>
              </a:rPr>
              <a:t>Excellent communication skills</a:t>
            </a:r>
            <a:endParaRPr lang="en-GB" sz="2400" dirty="0">
              <a:effectLst/>
              <a:ea typeface="Calibri" panose="020F0502020204030204" pitchFamily="34" charset="0"/>
              <a:cs typeface="Times New Roman" panose="02020603050405020304" pitchFamily="18" charset="0"/>
            </a:endParaRPr>
          </a:p>
          <a:p>
            <a:pPr>
              <a:lnSpc>
                <a:spcPct val="120000"/>
              </a:lnSpc>
            </a:pPr>
            <a:endParaRPr lang="en-GB" sz="4400" dirty="0"/>
          </a:p>
        </p:txBody>
      </p:sp>
      <p:sp>
        <p:nvSpPr>
          <p:cNvPr id="8" name="TextBox 7">
            <a:extLst>
              <a:ext uri="{FF2B5EF4-FFF2-40B4-BE49-F238E27FC236}">
                <a16:creationId xmlns:a16="http://schemas.microsoft.com/office/drawing/2014/main" id="{5AF86396-A76C-4380-838D-59FDBE7A3C20}"/>
              </a:ext>
            </a:extLst>
          </p:cNvPr>
          <p:cNvSpPr txBox="1"/>
          <p:nvPr/>
        </p:nvSpPr>
        <p:spPr>
          <a:xfrm>
            <a:off x="984739" y="138165"/>
            <a:ext cx="4870828" cy="993477"/>
          </a:xfrm>
          <a:prstGeom prst="rect">
            <a:avLst/>
          </a:prstGeom>
          <a:noFill/>
        </p:spPr>
        <p:txBody>
          <a:bodyPr wrap="square">
            <a:spAutoFit/>
          </a:bodyPr>
          <a:lstStyle/>
          <a:p>
            <a:pPr>
              <a:lnSpc>
                <a:spcPct val="107000"/>
              </a:lnSpc>
              <a:spcAft>
                <a:spcPts val="800"/>
              </a:spcAft>
            </a:pPr>
            <a:r>
              <a:rPr lang="en-GB" sz="2800" b="1" dirty="0">
                <a:solidFill>
                  <a:schemeClr val="bg1"/>
                </a:solidFill>
                <a:effectLst/>
                <a:latin typeface="Noto Sans" panose="020B0502040504020204" pitchFamily="34" charset="0"/>
                <a:ea typeface="Times New Roman" panose="02020603050405020304" pitchFamily="18" charset="0"/>
                <a:cs typeface="Times New Roman" panose="02020603050405020304" pitchFamily="18" charset="0"/>
              </a:rPr>
              <a:t>The Key Characteristics of a Visionary </a:t>
            </a:r>
            <a:r>
              <a:rPr lang="en-GB" sz="2800" b="1" dirty="0">
                <a:solidFill>
                  <a:schemeClr val="bg1"/>
                </a:solidFill>
                <a:latin typeface="Noto Sans" panose="020B0502040504020204" pitchFamily="34" charset="0"/>
                <a:ea typeface="Times New Roman" panose="02020603050405020304" pitchFamily="18" charset="0"/>
                <a:cs typeface="Times New Roman" panose="02020603050405020304" pitchFamily="18" charset="0"/>
              </a:rPr>
              <a:t>L</a:t>
            </a:r>
            <a:r>
              <a:rPr lang="en-GB" sz="2800" b="1" dirty="0">
                <a:solidFill>
                  <a:schemeClr val="bg1"/>
                </a:solidFill>
                <a:effectLst/>
                <a:latin typeface="Noto Sans" panose="020B0502040504020204" pitchFamily="34" charset="0"/>
                <a:ea typeface="Times New Roman" panose="02020603050405020304" pitchFamily="18" charset="0"/>
                <a:cs typeface="Times New Roman" panose="02020603050405020304" pitchFamily="18" charset="0"/>
              </a:rPr>
              <a:t>eader</a:t>
            </a:r>
            <a:endParaRPr lang="en-GB" sz="6600" b="1" dirty="0">
              <a:solidFill>
                <a:schemeClr val="bg1"/>
              </a:solidFill>
            </a:endParaRPr>
          </a:p>
        </p:txBody>
      </p:sp>
      <p:sp>
        <p:nvSpPr>
          <p:cNvPr id="3" name="Speech Bubble: Oval 2">
            <a:extLst>
              <a:ext uri="{FF2B5EF4-FFF2-40B4-BE49-F238E27FC236}">
                <a16:creationId xmlns:a16="http://schemas.microsoft.com/office/drawing/2014/main" id="{8DC5DCA5-7F22-8775-923E-7A371F966844}"/>
              </a:ext>
            </a:extLst>
          </p:cNvPr>
          <p:cNvSpPr/>
          <p:nvPr/>
        </p:nvSpPr>
        <p:spPr>
          <a:xfrm>
            <a:off x="1826627" y="3911952"/>
            <a:ext cx="4419600" cy="2543175"/>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2">
                    <a:lumMod val="50000"/>
                  </a:schemeClr>
                </a:solidFill>
              </a:rPr>
              <a:t>How this relates to Mediation?</a:t>
            </a:r>
            <a:r>
              <a:rPr lang="hr-BA" sz="2000" dirty="0">
                <a:solidFill>
                  <a:schemeClr val="bg2">
                    <a:lumMod val="50000"/>
                  </a:schemeClr>
                </a:solidFill>
              </a:rPr>
              <a:t> If you choose to be a visionary leader, </a:t>
            </a:r>
            <a:r>
              <a:rPr lang="en-IE" sz="2000" dirty="0">
                <a:solidFill>
                  <a:schemeClr val="bg2">
                    <a:lumMod val="50000"/>
                  </a:schemeClr>
                </a:solidFill>
              </a:rPr>
              <a:t>how would</a:t>
            </a:r>
            <a:r>
              <a:rPr lang="hr-BA" sz="2000" dirty="0">
                <a:solidFill>
                  <a:schemeClr val="bg2">
                    <a:lumMod val="50000"/>
                  </a:schemeClr>
                </a:solidFill>
              </a:rPr>
              <a:t> that help your community?</a:t>
            </a:r>
            <a:endParaRPr lang="en-GB" sz="2000" dirty="0">
              <a:solidFill>
                <a:schemeClr val="bg2">
                  <a:lumMod val="50000"/>
                </a:schemeClr>
              </a:solidFill>
            </a:endParaRPr>
          </a:p>
        </p:txBody>
      </p:sp>
    </p:spTree>
    <p:extLst>
      <p:ext uri="{BB962C8B-B14F-4D97-AF65-F5344CB8AC3E}">
        <p14:creationId xmlns:p14="http://schemas.microsoft.com/office/powerpoint/2010/main" val="1576443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CF8B5E-A93A-401C-BA2A-0D6E6E7EACFB}"/>
              </a:ext>
            </a:extLst>
          </p:cNvPr>
          <p:cNvSpPr>
            <a:spLocks noGrp="1"/>
          </p:cNvSpPr>
          <p:nvPr>
            <p:ph type="body" sz="quarter" idx="18"/>
          </p:nvPr>
        </p:nvSpPr>
        <p:spPr>
          <a:xfrm>
            <a:off x="734714" y="1605138"/>
            <a:ext cx="5223958" cy="4313341"/>
          </a:xfrm>
        </p:spPr>
        <p:txBody>
          <a:bodyPr>
            <a:normAutofit lnSpcReduction="10000"/>
          </a:bodyPr>
          <a:lstStyle/>
          <a:p>
            <a:pPr marL="0" indent="0">
              <a:lnSpc>
                <a:spcPct val="107000"/>
              </a:lnSpc>
              <a:spcAft>
                <a:spcPts val="800"/>
              </a:spcAft>
            </a:pPr>
            <a:r>
              <a:rPr lang="en-GB" dirty="0">
                <a:effectLst/>
                <a:ea typeface="Times New Roman" panose="02020603050405020304" pitchFamily="18" charset="0"/>
                <a:cs typeface="Times New Roman" panose="02020603050405020304" pitchFamily="18" charset="0"/>
              </a:rPr>
              <a:t>A transformational leader builds a strong culture by motivating</a:t>
            </a:r>
            <a:r>
              <a:rPr lang="hr-BA" dirty="0">
                <a:effectLst/>
                <a:ea typeface="Times New Roman" panose="02020603050405020304" pitchFamily="18" charset="0"/>
                <a:cs typeface="Times New Roman" panose="02020603050405020304" pitchFamily="18" charset="0"/>
              </a:rPr>
              <a:t> </a:t>
            </a:r>
            <a:r>
              <a:rPr lang="en-GB" dirty="0">
                <a:ea typeface="Times New Roman" panose="02020603050405020304" pitchFamily="18" charset="0"/>
                <a:cs typeface="Times New Roman" panose="02020603050405020304" pitchFamily="18" charset="0"/>
              </a:rPr>
              <a:t>community members </a:t>
            </a:r>
            <a:r>
              <a:rPr lang="en-GB" dirty="0">
                <a:effectLst/>
                <a:ea typeface="Times New Roman" panose="02020603050405020304" pitchFamily="18" charset="0"/>
                <a:cs typeface="Times New Roman" panose="02020603050405020304" pitchFamily="18" charset="0"/>
              </a:rPr>
              <a:t>to create change that increases the growth of that community. Our friends in Leeds certainly act as transformational leaders.  </a:t>
            </a:r>
            <a:endParaRPr lang="hr-BA" dirty="0">
              <a:effectLst/>
              <a:ea typeface="Times New Roman" panose="02020603050405020304" pitchFamily="18" charset="0"/>
              <a:cs typeface="Times New Roman" panose="02020603050405020304" pitchFamily="18" charset="0"/>
            </a:endParaRPr>
          </a:p>
          <a:p>
            <a:pPr marL="0" indent="0">
              <a:lnSpc>
                <a:spcPct val="107000"/>
              </a:lnSpc>
              <a:spcAft>
                <a:spcPts val="800"/>
              </a:spcAft>
            </a:pPr>
            <a:r>
              <a:rPr lang="en-IE" dirty="0">
                <a:effectLst/>
                <a:ea typeface="Times New Roman" panose="02020603050405020304" pitchFamily="18" charset="0"/>
                <a:cs typeface="Times New Roman" panose="02020603050405020304" pitchFamily="18" charset="0"/>
              </a:rPr>
              <a:t>Key to </a:t>
            </a:r>
            <a:r>
              <a:rPr lang="en-GB" dirty="0">
                <a:effectLst/>
                <a:ea typeface="Times New Roman" panose="02020603050405020304" pitchFamily="18" charset="0"/>
                <a:cs typeface="Times New Roman" panose="02020603050405020304" pitchFamily="18" charset="0"/>
              </a:rPr>
              <a:t>transformational leadership, you give your </a:t>
            </a:r>
            <a:r>
              <a:rPr lang="hr-BA" dirty="0">
                <a:effectLst/>
                <a:ea typeface="Times New Roman" panose="02020603050405020304" pitchFamily="18" charset="0"/>
                <a:cs typeface="Times New Roman" panose="02020603050405020304" pitchFamily="18" charset="0"/>
              </a:rPr>
              <a:t>peers </a:t>
            </a:r>
            <a:r>
              <a:rPr lang="en-GB" dirty="0">
                <a:effectLst/>
                <a:ea typeface="Times New Roman" panose="02020603050405020304" pitchFamily="18" charset="0"/>
                <a:cs typeface="Times New Roman" panose="02020603050405020304" pitchFamily="18" charset="0"/>
              </a:rPr>
              <a:t>room to be creative. You also encourage </a:t>
            </a:r>
            <a:r>
              <a:rPr lang="hr-BA" dirty="0">
                <a:effectLst/>
                <a:ea typeface="Times New Roman" panose="02020603050405020304" pitchFamily="18" charset="0"/>
                <a:cs typeface="Times New Roman" panose="02020603050405020304" pitchFamily="18" charset="0"/>
              </a:rPr>
              <a:t>them</a:t>
            </a:r>
            <a:r>
              <a:rPr lang="en-GB" dirty="0">
                <a:effectLst/>
                <a:ea typeface="Times New Roman" panose="02020603050405020304" pitchFamily="18" charset="0"/>
                <a:cs typeface="Times New Roman" panose="02020603050405020304" pitchFamily="18" charset="0"/>
              </a:rPr>
              <a:t> to find new solutions to problems as they arise.</a:t>
            </a:r>
            <a:endParaRPr lang="en-GB" dirty="0">
              <a:effectLst/>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38E6DC67-D374-4C0E-9C6E-1201ADA37413}"/>
              </a:ext>
            </a:extLst>
          </p:cNvPr>
          <p:cNvSpPr>
            <a:spLocks noGrp="1"/>
          </p:cNvSpPr>
          <p:nvPr>
            <p:ph type="body" sz="quarter" idx="16"/>
          </p:nvPr>
        </p:nvSpPr>
        <p:spPr/>
        <p:txBody>
          <a:bodyPr>
            <a:normAutofit lnSpcReduction="10000"/>
          </a:bodyPr>
          <a:lstStyle/>
          <a:p>
            <a:r>
              <a:rPr lang="en-GB" dirty="0"/>
              <a:t>Transformational Leader </a:t>
            </a:r>
          </a:p>
        </p:txBody>
      </p:sp>
      <p:pic>
        <p:nvPicPr>
          <p:cNvPr id="6" name="Picture Placeholder 5" descr="A person holding a light bulb&#10;&#10;Description automatically generated with medium confidence">
            <a:extLst>
              <a:ext uri="{FF2B5EF4-FFF2-40B4-BE49-F238E27FC236}">
                <a16:creationId xmlns:a16="http://schemas.microsoft.com/office/drawing/2014/main" id="{8A4E5892-47C9-428B-8D44-95ACC3E846E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72752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tterfly flying in the air&#10;&#10;Description automatically generated with low confidence">
            <a:extLst>
              <a:ext uri="{FF2B5EF4-FFF2-40B4-BE49-F238E27FC236}">
                <a16:creationId xmlns:a16="http://schemas.microsoft.com/office/drawing/2014/main" id="{3E0EC9A3-7E8F-4800-8C96-9E240C50085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60FCA2AB-A372-427D-BE04-AC1079505BE3}"/>
              </a:ext>
            </a:extLst>
          </p:cNvPr>
          <p:cNvSpPr>
            <a:spLocks noGrp="1"/>
          </p:cNvSpPr>
          <p:nvPr>
            <p:ph type="body" sz="quarter" idx="18"/>
          </p:nvPr>
        </p:nvSpPr>
        <p:spPr>
          <a:xfrm>
            <a:off x="944546" y="1392241"/>
            <a:ext cx="5480004" cy="4525954"/>
          </a:xfrm>
        </p:spPr>
        <p:txBody>
          <a:bodyPr>
            <a:normAutofit/>
          </a:bodyPr>
          <a:lstStyle/>
          <a:p>
            <a:pPr marL="342900" lvl="0" indent="-342900">
              <a:lnSpc>
                <a:spcPct val="107000"/>
              </a:lnSpc>
              <a:spcAft>
                <a:spcPts val="800"/>
              </a:spcAft>
              <a:buSzPts val="1000"/>
              <a:buFont typeface="Arial" panose="020B0604020202020204" pitchFamily="34" charset="0"/>
              <a:buChar char="•"/>
              <a:tabLst>
                <a:tab pos="457200" algn="l"/>
              </a:tabLst>
            </a:pPr>
            <a:r>
              <a:rPr lang="en-GB" dirty="0">
                <a:effectLst/>
                <a:ea typeface="Times New Roman" panose="02020603050405020304" pitchFamily="18" charset="0"/>
                <a:cs typeface="Times New Roman" panose="02020603050405020304" pitchFamily="18" charset="0"/>
              </a:rPr>
              <a:t>Inspiring change</a:t>
            </a:r>
            <a:endParaRPr lang="en-GB"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Arial" panose="020B0604020202020204" pitchFamily="34" charset="0"/>
              <a:buChar char="•"/>
              <a:tabLst>
                <a:tab pos="457200" algn="l"/>
              </a:tabLst>
            </a:pPr>
            <a:r>
              <a:rPr lang="en-GB" dirty="0">
                <a:effectLst/>
                <a:ea typeface="Times New Roman" panose="02020603050405020304" pitchFamily="18" charset="0"/>
                <a:cs typeface="Times New Roman" panose="02020603050405020304" pitchFamily="18" charset="0"/>
              </a:rPr>
              <a:t>Clear communication</a:t>
            </a:r>
            <a:endParaRPr lang="en-GB"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Arial" panose="020B0604020202020204" pitchFamily="34" charset="0"/>
              <a:buChar char="•"/>
              <a:tabLst>
                <a:tab pos="457200" algn="l"/>
              </a:tabLst>
            </a:pPr>
            <a:r>
              <a:rPr lang="en-GB" dirty="0">
                <a:effectLst/>
                <a:ea typeface="Times New Roman" panose="02020603050405020304" pitchFamily="18" charset="0"/>
                <a:cs typeface="Times New Roman" panose="02020603050405020304" pitchFamily="18" charset="0"/>
              </a:rPr>
              <a:t>Allowing others to make decisions</a:t>
            </a:r>
            <a:endParaRPr lang="en-GB"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GB" sz="2800" dirty="0"/>
          </a:p>
        </p:txBody>
      </p:sp>
      <p:sp>
        <p:nvSpPr>
          <p:cNvPr id="4" name="Text Placeholder 3">
            <a:extLst>
              <a:ext uri="{FF2B5EF4-FFF2-40B4-BE49-F238E27FC236}">
                <a16:creationId xmlns:a16="http://schemas.microsoft.com/office/drawing/2014/main" id="{0E2EE202-8DA2-4D64-9AEA-7E6990F140C3}"/>
              </a:ext>
            </a:extLst>
          </p:cNvPr>
          <p:cNvSpPr>
            <a:spLocks noGrp="1"/>
          </p:cNvSpPr>
          <p:nvPr>
            <p:ph type="body" sz="quarter" idx="16"/>
          </p:nvPr>
        </p:nvSpPr>
        <p:spPr>
          <a:xfrm>
            <a:off x="870649" y="228600"/>
            <a:ext cx="4958611" cy="1082481"/>
          </a:xfrm>
        </p:spPr>
        <p:txBody>
          <a:bodyPr>
            <a:normAutofit/>
          </a:bodyPr>
          <a:lstStyle/>
          <a:p>
            <a:pPr algn="ctr"/>
            <a:r>
              <a:rPr lang="en-GB" sz="2800" b="1" dirty="0">
                <a:effectLst/>
                <a:latin typeface="Noto Sans" panose="020B0502040504020204" pitchFamily="34" charset="0"/>
                <a:ea typeface="Times New Roman" panose="02020603050405020304" pitchFamily="18" charset="0"/>
                <a:cs typeface="Times New Roman" panose="02020603050405020304" pitchFamily="18" charset="0"/>
              </a:rPr>
              <a:t>The key characteristics of a transformational leader </a:t>
            </a:r>
            <a:endParaRPr lang="en-GB" sz="2800" b="1" dirty="0"/>
          </a:p>
        </p:txBody>
      </p:sp>
      <p:sp>
        <p:nvSpPr>
          <p:cNvPr id="5" name="Speech Bubble: Oval 4">
            <a:extLst>
              <a:ext uri="{FF2B5EF4-FFF2-40B4-BE49-F238E27FC236}">
                <a16:creationId xmlns:a16="http://schemas.microsoft.com/office/drawing/2014/main" id="{79125372-0141-7039-DD7C-7448F788A4F4}"/>
              </a:ext>
            </a:extLst>
          </p:cNvPr>
          <p:cNvSpPr/>
          <p:nvPr/>
        </p:nvSpPr>
        <p:spPr>
          <a:xfrm>
            <a:off x="1826627" y="3911952"/>
            <a:ext cx="4419600" cy="2543175"/>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50000"/>
                  </a:schemeClr>
                </a:solidFill>
              </a:rPr>
              <a:t>How this relates to Mediation?</a:t>
            </a:r>
            <a:r>
              <a:rPr lang="hr-BA" b="1" dirty="0">
                <a:solidFill>
                  <a:schemeClr val="bg2">
                    <a:lumMod val="50000"/>
                  </a:schemeClr>
                </a:solidFill>
              </a:rPr>
              <a:t> </a:t>
            </a:r>
            <a:r>
              <a:rPr lang="hr-BA" dirty="0">
                <a:solidFill>
                  <a:schemeClr val="bg2">
                    <a:lumMod val="50000"/>
                  </a:schemeClr>
                </a:solidFill>
              </a:rPr>
              <a:t>Think of all the p</a:t>
            </a:r>
            <a:r>
              <a:rPr lang="en-IE" dirty="0">
                <a:solidFill>
                  <a:schemeClr val="bg2">
                    <a:lumMod val="50000"/>
                  </a:schemeClr>
                </a:solidFill>
              </a:rPr>
              <a:t>ositives</a:t>
            </a:r>
            <a:r>
              <a:rPr lang="hr-BA" dirty="0">
                <a:solidFill>
                  <a:schemeClr val="bg2">
                    <a:lumMod val="50000"/>
                  </a:schemeClr>
                </a:solidFill>
              </a:rPr>
              <a:t> for your intercultural mediation role if this was your style of choice. Any </a:t>
            </a:r>
            <a:r>
              <a:rPr lang="en-IE" dirty="0">
                <a:solidFill>
                  <a:schemeClr val="bg2">
                    <a:lumMod val="50000"/>
                  </a:schemeClr>
                </a:solidFill>
              </a:rPr>
              <a:t>challenges</a:t>
            </a:r>
            <a:r>
              <a:rPr lang="hr-BA" dirty="0">
                <a:solidFill>
                  <a:schemeClr val="bg2">
                    <a:lumMod val="50000"/>
                  </a:schemeClr>
                </a:solidFill>
              </a:rPr>
              <a:t>?</a:t>
            </a:r>
            <a:endParaRPr lang="en-GB" dirty="0">
              <a:solidFill>
                <a:schemeClr val="bg2">
                  <a:lumMod val="50000"/>
                </a:schemeClr>
              </a:solidFill>
            </a:endParaRPr>
          </a:p>
        </p:txBody>
      </p:sp>
    </p:spTree>
    <p:extLst>
      <p:ext uri="{BB962C8B-B14F-4D97-AF65-F5344CB8AC3E}">
        <p14:creationId xmlns:p14="http://schemas.microsoft.com/office/powerpoint/2010/main" val="1408305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3CE58D-F6A3-4F7B-9BD5-1437440F317A}"/>
              </a:ext>
            </a:extLst>
          </p:cNvPr>
          <p:cNvSpPr>
            <a:spLocks noGrp="1"/>
          </p:cNvSpPr>
          <p:nvPr>
            <p:ph type="body" sz="quarter" idx="18"/>
          </p:nvPr>
        </p:nvSpPr>
        <p:spPr>
          <a:xfrm>
            <a:off x="254988" y="1314402"/>
            <a:ext cx="6137312" cy="4761570"/>
          </a:xfrm>
        </p:spPr>
        <p:txBody>
          <a:bodyPr>
            <a:normAutofit fontScale="55000" lnSpcReduction="20000"/>
          </a:bodyPr>
          <a:lstStyle/>
          <a:p>
            <a:pPr marL="0" indent="0">
              <a:lnSpc>
                <a:spcPct val="120000"/>
              </a:lnSpc>
            </a:pPr>
            <a:r>
              <a:rPr lang="en-US" sz="3800" dirty="0"/>
              <a:t>An autocratic leader retains authority and prefers to be the one who makes all decisions. So, on the surface, this style does not fit with community mediation and inclusion.  However, it does have relevance. This type of leadership is valuable in situations that require quick thinking and rapid decision making. </a:t>
            </a:r>
            <a:endParaRPr lang="hr-BA" sz="3800" dirty="0"/>
          </a:p>
          <a:p>
            <a:pPr marL="0" indent="0">
              <a:lnSpc>
                <a:spcPct val="120000"/>
              </a:lnSpc>
            </a:pPr>
            <a:r>
              <a:rPr lang="en-US" sz="3800" dirty="0"/>
              <a:t>You can also use it to your benefit when </a:t>
            </a:r>
            <a:r>
              <a:rPr lang="hr-BA" sz="3800" dirty="0"/>
              <a:t>peers </a:t>
            </a:r>
            <a:r>
              <a:rPr lang="en-US" sz="3800" dirty="0"/>
              <a:t>are inexperienced or need motivating. As an autocratic leader, you provide your community with clear instructions and a structured work schedule, and in many cases, that has merit.  It is however best blended with other, more emphatic leadership styles.</a:t>
            </a:r>
          </a:p>
          <a:p>
            <a:endParaRPr lang="en-GB" dirty="0"/>
          </a:p>
        </p:txBody>
      </p:sp>
      <p:sp>
        <p:nvSpPr>
          <p:cNvPr id="3" name="Text Placeholder 2">
            <a:extLst>
              <a:ext uri="{FF2B5EF4-FFF2-40B4-BE49-F238E27FC236}">
                <a16:creationId xmlns:a16="http://schemas.microsoft.com/office/drawing/2014/main" id="{D87CE3C3-B1B7-4710-9AC4-8B1D2A386DBD}"/>
              </a:ext>
            </a:extLst>
          </p:cNvPr>
          <p:cNvSpPr>
            <a:spLocks noGrp="1"/>
          </p:cNvSpPr>
          <p:nvPr>
            <p:ph type="body" sz="quarter" idx="16"/>
          </p:nvPr>
        </p:nvSpPr>
        <p:spPr/>
        <p:txBody>
          <a:bodyPr>
            <a:normAutofit lnSpcReduction="10000"/>
          </a:bodyPr>
          <a:lstStyle/>
          <a:p>
            <a:r>
              <a:rPr lang="en-US" b="1" dirty="0"/>
              <a:t>Autocratic Leaders</a:t>
            </a:r>
          </a:p>
          <a:p>
            <a:endParaRPr lang="en-GB" dirty="0"/>
          </a:p>
        </p:txBody>
      </p:sp>
      <p:pic>
        <p:nvPicPr>
          <p:cNvPr id="10" name="Picture Placeholder 9" descr="A group of people looking at a computer&#10;&#10;Description automatically generated with medium confidence">
            <a:extLst>
              <a:ext uri="{FF2B5EF4-FFF2-40B4-BE49-F238E27FC236}">
                <a16:creationId xmlns:a16="http://schemas.microsoft.com/office/drawing/2014/main" id="{5500768E-1876-4C2E-A91A-13C098305D2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552463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cup, coffee, table, indoor&#10;&#10;Description automatically generated">
            <a:extLst>
              <a:ext uri="{FF2B5EF4-FFF2-40B4-BE49-F238E27FC236}">
                <a16:creationId xmlns:a16="http://schemas.microsoft.com/office/drawing/2014/main" id="{B2A2B760-98CA-49C6-883B-692C39A55B2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AA5BBC49-DD12-42E6-B34F-8D841BFCDB32}"/>
              </a:ext>
            </a:extLst>
          </p:cNvPr>
          <p:cNvSpPr>
            <a:spLocks noGrp="1"/>
          </p:cNvSpPr>
          <p:nvPr>
            <p:ph type="body" sz="quarter" idx="18"/>
          </p:nvPr>
        </p:nvSpPr>
        <p:spPr>
          <a:xfrm>
            <a:off x="1220792" y="1515543"/>
            <a:ext cx="5320685" cy="4525954"/>
          </a:xfrm>
        </p:spPr>
        <p:txBody>
          <a:bodyPr>
            <a:normAutofit/>
          </a:bodyPr>
          <a:lstStyle/>
          <a:p>
            <a:pPr marL="342900" lvl="0" indent="-342900">
              <a:lnSpc>
                <a:spcPct val="100000"/>
              </a:lnSpc>
              <a:spcAft>
                <a:spcPts val="800"/>
              </a:spcAft>
              <a:buSzPts val="1000"/>
              <a:buFont typeface="Wingdings" panose="05000000000000000000" pitchFamily="2" charset="2"/>
              <a:buChar char="ü"/>
              <a:tabLst>
                <a:tab pos="457200" algn="l"/>
              </a:tabLst>
            </a:pPr>
            <a:r>
              <a:rPr lang="en-GB" dirty="0">
                <a:effectLst/>
                <a:ea typeface="Times New Roman" panose="02020603050405020304" pitchFamily="18" charset="0"/>
                <a:cs typeface="Times New Roman" panose="02020603050405020304" pitchFamily="18" charset="0"/>
              </a:rPr>
              <a:t>Quick thinking</a:t>
            </a:r>
            <a:endParaRPr lang="en-GB" dirty="0">
              <a:effectLst/>
              <a:ea typeface="Calibri" panose="020F0502020204030204" pitchFamily="34" charset="0"/>
              <a:cs typeface="Times New Roman" panose="02020603050405020304" pitchFamily="18" charset="0"/>
            </a:endParaRPr>
          </a:p>
          <a:p>
            <a:pPr marL="342900" lvl="0" indent="-342900">
              <a:lnSpc>
                <a:spcPct val="100000"/>
              </a:lnSpc>
              <a:spcAft>
                <a:spcPts val="800"/>
              </a:spcAft>
              <a:buSzPts val="1000"/>
              <a:buFont typeface="Wingdings" panose="05000000000000000000" pitchFamily="2" charset="2"/>
              <a:buChar char="ü"/>
              <a:tabLst>
                <a:tab pos="457200" algn="l"/>
              </a:tabLst>
            </a:pPr>
            <a:r>
              <a:rPr lang="en-GB" dirty="0">
                <a:effectLst/>
                <a:ea typeface="Times New Roman" panose="02020603050405020304" pitchFamily="18" charset="0"/>
                <a:cs typeface="Times New Roman" panose="02020603050405020304" pitchFamily="18" charset="0"/>
              </a:rPr>
              <a:t>Avoidance of delegation</a:t>
            </a:r>
            <a:endParaRPr lang="en-GB" dirty="0">
              <a:effectLst/>
              <a:ea typeface="Calibri" panose="020F0502020204030204" pitchFamily="34" charset="0"/>
              <a:cs typeface="Times New Roman" panose="02020603050405020304" pitchFamily="18" charset="0"/>
            </a:endParaRPr>
          </a:p>
          <a:p>
            <a:pPr marL="342900" lvl="0" indent="-342900">
              <a:lnSpc>
                <a:spcPct val="100000"/>
              </a:lnSpc>
              <a:spcAft>
                <a:spcPts val="800"/>
              </a:spcAft>
              <a:buSzPts val="1000"/>
              <a:buFont typeface="Wingdings" panose="05000000000000000000" pitchFamily="2" charset="2"/>
              <a:buChar char="ü"/>
              <a:tabLst>
                <a:tab pos="457200" algn="l"/>
              </a:tabLst>
            </a:pPr>
            <a:r>
              <a:rPr lang="en-GB" dirty="0">
                <a:effectLst/>
                <a:ea typeface="Times New Roman" panose="02020603050405020304" pitchFamily="18" charset="0"/>
                <a:cs typeface="Times New Roman" panose="02020603050405020304" pitchFamily="18" charset="0"/>
              </a:rPr>
              <a:t>Clear expectations of others</a:t>
            </a:r>
            <a:endParaRPr lang="en-GB" dirty="0">
              <a:effectLst/>
              <a:ea typeface="Calibri" panose="020F0502020204030204" pitchFamily="34" charset="0"/>
              <a:cs typeface="Times New Roman" panose="02020603050405020304" pitchFamily="18" charset="0"/>
            </a:endParaRPr>
          </a:p>
          <a:p>
            <a:pPr marL="342900" lvl="0" indent="-342900">
              <a:lnSpc>
                <a:spcPct val="100000"/>
              </a:lnSpc>
              <a:spcAft>
                <a:spcPts val="800"/>
              </a:spcAft>
              <a:buSzPts val="1000"/>
              <a:buFont typeface="Wingdings" panose="05000000000000000000" pitchFamily="2" charset="2"/>
              <a:buChar char="ü"/>
              <a:tabLst>
                <a:tab pos="457200" algn="l"/>
              </a:tabLst>
            </a:pPr>
            <a:r>
              <a:rPr lang="en-GB" dirty="0">
                <a:effectLst/>
                <a:ea typeface="Times New Roman" panose="02020603050405020304" pitchFamily="18" charset="0"/>
                <a:cs typeface="Times New Roman" panose="02020603050405020304" pitchFamily="18" charset="0"/>
              </a:rPr>
              <a:t>Little or no need for input from others </a:t>
            </a:r>
            <a:endParaRPr lang="en-GB" dirty="0">
              <a:effectLst/>
              <a:ea typeface="Calibri" panose="020F0502020204030204" pitchFamily="34" charset="0"/>
              <a:cs typeface="Times New Roman" panose="02020603050405020304" pitchFamily="18" charset="0"/>
            </a:endParaRPr>
          </a:p>
          <a:p>
            <a:pPr>
              <a:lnSpc>
                <a:spcPct val="100000"/>
              </a:lnSpc>
            </a:pPr>
            <a:endParaRPr lang="en-GB" sz="2800" dirty="0"/>
          </a:p>
        </p:txBody>
      </p:sp>
      <p:sp>
        <p:nvSpPr>
          <p:cNvPr id="3" name="Text Placeholder 2">
            <a:extLst>
              <a:ext uri="{FF2B5EF4-FFF2-40B4-BE49-F238E27FC236}">
                <a16:creationId xmlns:a16="http://schemas.microsoft.com/office/drawing/2014/main" id="{12AB4029-B54A-4109-94C5-0D1EF0FC76C9}"/>
              </a:ext>
            </a:extLst>
          </p:cNvPr>
          <p:cNvSpPr>
            <a:spLocks noGrp="1"/>
          </p:cNvSpPr>
          <p:nvPr>
            <p:ph type="body" sz="quarter" idx="16"/>
          </p:nvPr>
        </p:nvSpPr>
        <p:spPr>
          <a:xfrm>
            <a:off x="703291" y="67826"/>
            <a:ext cx="4716425" cy="1557140"/>
          </a:xfrm>
        </p:spPr>
        <p:txBody>
          <a:bodyPr>
            <a:noAutofit/>
          </a:bodyPr>
          <a:lstStyle/>
          <a:p>
            <a:pPr algn="ctr">
              <a:lnSpc>
                <a:spcPct val="107000"/>
              </a:lnSpc>
              <a:spcAft>
                <a:spcPts val="800"/>
              </a:spcAft>
            </a:pPr>
            <a:r>
              <a:rPr lang="en-GB" sz="2800" b="1" dirty="0">
                <a:effectLst/>
                <a:latin typeface="Noto Sans" panose="020B0502040504020204" pitchFamily="34" charset="0"/>
                <a:ea typeface="Times New Roman" panose="02020603050405020304" pitchFamily="18" charset="0"/>
                <a:cs typeface="Times New Roman" panose="02020603050405020304" pitchFamily="18" charset="0"/>
              </a:rPr>
              <a:t>The Key Characteristics of a Autocratic Leader</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peech Bubble: Oval 4">
            <a:extLst>
              <a:ext uri="{FF2B5EF4-FFF2-40B4-BE49-F238E27FC236}">
                <a16:creationId xmlns:a16="http://schemas.microsoft.com/office/drawing/2014/main" id="{7289ABCD-0FC4-B419-834D-198E91615BA5}"/>
              </a:ext>
            </a:extLst>
          </p:cNvPr>
          <p:cNvSpPr/>
          <p:nvPr/>
        </p:nvSpPr>
        <p:spPr>
          <a:xfrm>
            <a:off x="1826627" y="3911952"/>
            <a:ext cx="4419600" cy="2543175"/>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lumMod val="50000"/>
                  </a:schemeClr>
                </a:solidFill>
              </a:rPr>
              <a:t>How </a:t>
            </a:r>
            <a:r>
              <a:rPr lang="hr-BA" dirty="0">
                <a:solidFill>
                  <a:schemeClr val="bg2">
                    <a:lumMod val="50000"/>
                  </a:schemeClr>
                </a:solidFill>
              </a:rPr>
              <a:t>does </a:t>
            </a:r>
            <a:r>
              <a:rPr lang="en-GB" dirty="0">
                <a:solidFill>
                  <a:schemeClr val="bg2">
                    <a:lumMod val="50000"/>
                  </a:schemeClr>
                </a:solidFill>
              </a:rPr>
              <a:t>this </a:t>
            </a:r>
            <a:r>
              <a:rPr lang="hr-BA" dirty="0">
                <a:solidFill>
                  <a:schemeClr val="bg2">
                    <a:lumMod val="50000"/>
                  </a:schemeClr>
                </a:solidFill>
              </a:rPr>
              <a:t>relate</a:t>
            </a:r>
            <a:r>
              <a:rPr lang="en-GB" dirty="0">
                <a:solidFill>
                  <a:schemeClr val="bg2">
                    <a:lumMod val="50000"/>
                  </a:schemeClr>
                </a:solidFill>
              </a:rPr>
              <a:t> to Mediation?</a:t>
            </a:r>
            <a:r>
              <a:rPr lang="hr-BA" dirty="0">
                <a:solidFill>
                  <a:schemeClr val="bg2">
                    <a:lumMod val="50000"/>
                  </a:schemeClr>
                </a:solidFill>
              </a:rPr>
              <a:t> Do you think you can really be an autocratic leader in a community setting? We would vote against it. Hint: check out the empathy section.</a:t>
            </a:r>
            <a:endParaRPr lang="en-GB" dirty="0">
              <a:solidFill>
                <a:schemeClr val="bg2">
                  <a:lumMod val="50000"/>
                </a:schemeClr>
              </a:solidFill>
            </a:endParaRPr>
          </a:p>
        </p:txBody>
      </p:sp>
    </p:spTree>
    <p:extLst>
      <p:ext uri="{BB962C8B-B14F-4D97-AF65-F5344CB8AC3E}">
        <p14:creationId xmlns:p14="http://schemas.microsoft.com/office/powerpoint/2010/main" val="2401519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908AAC-EB82-44B4-A472-6316F125FEF5}"/>
              </a:ext>
            </a:extLst>
          </p:cNvPr>
          <p:cNvSpPr>
            <a:spLocks noGrp="1"/>
          </p:cNvSpPr>
          <p:nvPr>
            <p:ph type="body" sz="quarter" idx="18"/>
          </p:nvPr>
        </p:nvSpPr>
        <p:spPr>
          <a:xfrm>
            <a:off x="645506" y="1808467"/>
            <a:ext cx="4983180" cy="3867704"/>
          </a:xfrm>
        </p:spPr>
        <p:txBody>
          <a:bodyPr>
            <a:normAutofit/>
          </a:bodyPr>
          <a:lstStyle/>
          <a:p>
            <a:pPr marL="0" indent="0" algn="l"/>
            <a:r>
              <a:rPr lang="en-GB" sz="2200" dirty="0">
                <a:effectLst/>
                <a:ea typeface="Times New Roman" panose="02020603050405020304" pitchFamily="18" charset="0"/>
              </a:rPr>
              <a:t>Democratic leadership, also referred to as shared leadership, is a style that allows peers to take a more participative role in decision making. In this way, problems are solved through group/community deliberation.</a:t>
            </a:r>
            <a:endParaRPr lang="hr-BA" sz="2200" dirty="0">
              <a:effectLst/>
              <a:ea typeface="Times New Roman" panose="02020603050405020304" pitchFamily="18" charset="0"/>
            </a:endParaRPr>
          </a:p>
          <a:p>
            <a:pPr marL="0" indent="0" algn="l"/>
            <a:r>
              <a:rPr lang="en-GB" sz="2200" dirty="0">
                <a:effectLst/>
                <a:ea typeface="Times New Roman" panose="02020603050405020304" pitchFamily="18" charset="0"/>
              </a:rPr>
              <a:t>Very fitting to mediation, as a democratic leader, you guide individuals and communities involved through the decision-making process to set goals and to achieve them.</a:t>
            </a:r>
          </a:p>
          <a:p>
            <a:endParaRPr lang="en-GB" dirty="0"/>
          </a:p>
        </p:txBody>
      </p:sp>
      <p:sp>
        <p:nvSpPr>
          <p:cNvPr id="4" name="Text Placeholder 3">
            <a:extLst>
              <a:ext uri="{FF2B5EF4-FFF2-40B4-BE49-F238E27FC236}">
                <a16:creationId xmlns:a16="http://schemas.microsoft.com/office/drawing/2014/main" id="{6D206819-9538-48FC-ACC4-B4C3B4747653}"/>
              </a:ext>
            </a:extLst>
          </p:cNvPr>
          <p:cNvSpPr>
            <a:spLocks noGrp="1"/>
          </p:cNvSpPr>
          <p:nvPr>
            <p:ph type="body" sz="quarter" idx="16"/>
          </p:nvPr>
        </p:nvSpPr>
        <p:spPr>
          <a:xfrm>
            <a:off x="0" y="502295"/>
            <a:ext cx="5085159" cy="582221"/>
          </a:xfrm>
        </p:spPr>
        <p:txBody>
          <a:bodyPr>
            <a:normAutofit lnSpcReduction="10000"/>
          </a:bodyPr>
          <a:lstStyle/>
          <a:p>
            <a:pPr algn="ctr"/>
            <a:r>
              <a:rPr lang="en-GB" b="1" dirty="0"/>
              <a:t>Democratic Leader</a:t>
            </a:r>
          </a:p>
        </p:txBody>
      </p:sp>
      <p:pic>
        <p:nvPicPr>
          <p:cNvPr id="6" name="Picture Placeholder 5" descr="Close-up of people shaking hands&#10;&#10;Description automatically generated">
            <a:extLst>
              <a:ext uri="{FF2B5EF4-FFF2-40B4-BE49-F238E27FC236}">
                <a16:creationId xmlns:a16="http://schemas.microsoft.com/office/drawing/2014/main" id="{478AD36F-A942-4992-B10E-B992571357D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959861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96BD8C-1FA5-4F38-9052-66FECE83E200}"/>
              </a:ext>
            </a:extLst>
          </p:cNvPr>
          <p:cNvSpPr>
            <a:spLocks noGrp="1"/>
          </p:cNvSpPr>
          <p:nvPr>
            <p:ph type="body" sz="quarter" idx="18"/>
          </p:nvPr>
        </p:nvSpPr>
        <p:spPr/>
        <p:txBody>
          <a:bodyPr>
            <a:normAutofit/>
          </a:bodyPr>
          <a:lstStyle/>
          <a:p>
            <a:pPr marL="342900" lvl="0" indent="-342900">
              <a:buSzPts val="1000"/>
              <a:buFont typeface="Wingdings" panose="05000000000000000000" pitchFamily="2" charset="2"/>
              <a:buChar char="ü"/>
              <a:tabLst>
                <a:tab pos="457200" algn="l"/>
              </a:tabLst>
            </a:pPr>
            <a:r>
              <a:rPr lang="en-GB" dirty="0">
                <a:effectLst/>
                <a:ea typeface="Times New Roman" panose="02020603050405020304" pitchFamily="18" charset="0"/>
              </a:rPr>
              <a:t>Encouraging and rewarding creativity</a:t>
            </a:r>
          </a:p>
          <a:p>
            <a:pPr marL="342900" lvl="0" indent="-342900">
              <a:buSzPts val="1000"/>
              <a:buFont typeface="Wingdings" panose="05000000000000000000" pitchFamily="2" charset="2"/>
              <a:buChar char="ü"/>
              <a:tabLst>
                <a:tab pos="457200" algn="l"/>
              </a:tabLst>
            </a:pPr>
            <a:r>
              <a:rPr lang="en-GB" dirty="0">
                <a:effectLst/>
                <a:ea typeface="Times New Roman" panose="02020603050405020304" pitchFamily="18" charset="0"/>
              </a:rPr>
              <a:t>Sharing ideas and opinions</a:t>
            </a:r>
          </a:p>
          <a:p>
            <a:pPr marL="342900" lvl="0" indent="-342900">
              <a:buSzPts val="1000"/>
              <a:buFont typeface="Wingdings" panose="05000000000000000000" pitchFamily="2" charset="2"/>
              <a:buChar char="ü"/>
              <a:tabLst>
                <a:tab pos="457200" algn="l"/>
              </a:tabLst>
            </a:pPr>
            <a:r>
              <a:rPr lang="en-GB" dirty="0">
                <a:effectLst/>
                <a:ea typeface="Times New Roman" panose="02020603050405020304" pitchFamily="18" charset="0"/>
              </a:rPr>
              <a:t>Inspiring trust and respect</a:t>
            </a:r>
          </a:p>
          <a:p>
            <a:pPr marL="342900" lvl="0" indent="-342900">
              <a:buSzPts val="1000"/>
              <a:buFont typeface="Wingdings" panose="05000000000000000000" pitchFamily="2" charset="2"/>
              <a:buChar char="ü"/>
              <a:tabLst>
                <a:tab pos="457200" algn="l"/>
              </a:tabLst>
            </a:pPr>
            <a:r>
              <a:rPr lang="en-GB" dirty="0">
                <a:ea typeface="Times New Roman" panose="02020603050405020304" pitchFamily="18" charset="0"/>
              </a:rPr>
              <a:t>Engaging others</a:t>
            </a:r>
            <a:endParaRPr lang="en-GB" dirty="0">
              <a:effectLst/>
              <a:ea typeface="Times New Roman" panose="02020603050405020304" pitchFamily="18" charset="0"/>
            </a:endParaRPr>
          </a:p>
          <a:p>
            <a:endParaRPr lang="en-GB" sz="2800" dirty="0"/>
          </a:p>
        </p:txBody>
      </p:sp>
      <p:sp>
        <p:nvSpPr>
          <p:cNvPr id="4" name="Text Placeholder 3">
            <a:extLst>
              <a:ext uri="{FF2B5EF4-FFF2-40B4-BE49-F238E27FC236}">
                <a16:creationId xmlns:a16="http://schemas.microsoft.com/office/drawing/2014/main" id="{268A2EF6-698A-4449-846B-0C8078A97D49}"/>
              </a:ext>
            </a:extLst>
          </p:cNvPr>
          <p:cNvSpPr>
            <a:spLocks noGrp="1"/>
          </p:cNvSpPr>
          <p:nvPr>
            <p:ph type="body" sz="quarter" idx="16"/>
          </p:nvPr>
        </p:nvSpPr>
        <p:spPr>
          <a:xfrm>
            <a:off x="1704975" y="390526"/>
            <a:ext cx="4730011" cy="787206"/>
          </a:xfrm>
        </p:spPr>
        <p:txBody>
          <a:bodyPr>
            <a:normAutofit fontScale="40000" lnSpcReduction="20000"/>
          </a:bodyPr>
          <a:lstStyle/>
          <a:p>
            <a:pPr algn="ctr"/>
            <a:r>
              <a:rPr lang="en-GB" sz="7400" b="1" dirty="0">
                <a:effectLst/>
                <a:ea typeface="Times New Roman" panose="02020603050405020304" pitchFamily="18" charset="0"/>
              </a:rPr>
              <a:t>The key characteristics of a democratic leader </a:t>
            </a:r>
          </a:p>
          <a:p>
            <a:endParaRPr lang="en-GB" dirty="0"/>
          </a:p>
        </p:txBody>
      </p:sp>
      <p:sp>
        <p:nvSpPr>
          <p:cNvPr id="5" name="Speech Bubble: Oval 4">
            <a:extLst>
              <a:ext uri="{FF2B5EF4-FFF2-40B4-BE49-F238E27FC236}">
                <a16:creationId xmlns:a16="http://schemas.microsoft.com/office/drawing/2014/main" id="{3570E0C1-0E82-EF4D-B4AF-DBDB83C1DD54}"/>
              </a:ext>
            </a:extLst>
          </p:cNvPr>
          <p:cNvSpPr/>
          <p:nvPr/>
        </p:nvSpPr>
        <p:spPr>
          <a:xfrm>
            <a:off x="1704975" y="3858322"/>
            <a:ext cx="4541252" cy="2596805"/>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50000"/>
                  </a:schemeClr>
                </a:solidFill>
              </a:rPr>
              <a:t>How </a:t>
            </a:r>
            <a:r>
              <a:rPr lang="hr-BA" b="1" dirty="0">
                <a:solidFill>
                  <a:schemeClr val="bg2">
                    <a:lumMod val="50000"/>
                  </a:schemeClr>
                </a:solidFill>
              </a:rPr>
              <a:t>does </a:t>
            </a:r>
            <a:r>
              <a:rPr lang="en-GB" b="1" dirty="0">
                <a:solidFill>
                  <a:schemeClr val="bg2">
                    <a:lumMod val="50000"/>
                  </a:schemeClr>
                </a:solidFill>
              </a:rPr>
              <a:t>this </a:t>
            </a:r>
            <a:r>
              <a:rPr lang="hr-BA" b="1" dirty="0">
                <a:solidFill>
                  <a:schemeClr val="bg2">
                    <a:lumMod val="50000"/>
                  </a:schemeClr>
                </a:solidFill>
              </a:rPr>
              <a:t>relate</a:t>
            </a:r>
            <a:r>
              <a:rPr lang="en-GB" b="1" dirty="0">
                <a:solidFill>
                  <a:schemeClr val="bg2">
                    <a:lumMod val="50000"/>
                  </a:schemeClr>
                </a:solidFill>
              </a:rPr>
              <a:t> to Mediation?</a:t>
            </a:r>
            <a:r>
              <a:rPr lang="hr-BA" b="1" dirty="0">
                <a:solidFill>
                  <a:schemeClr val="bg2">
                    <a:lumMod val="50000"/>
                  </a:schemeClr>
                </a:solidFill>
              </a:rPr>
              <a:t> </a:t>
            </a:r>
            <a:endParaRPr lang="en-IE" b="1" dirty="0">
              <a:solidFill>
                <a:schemeClr val="bg2">
                  <a:lumMod val="50000"/>
                </a:schemeClr>
              </a:solidFill>
            </a:endParaRPr>
          </a:p>
          <a:p>
            <a:pPr algn="ctr"/>
            <a:r>
              <a:rPr lang="hr-BA" dirty="0">
                <a:solidFill>
                  <a:schemeClr val="bg2">
                    <a:lumMod val="50000"/>
                  </a:schemeClr>
                </a:solidFill>
              </a:rPr>
              <a:t>Would it work in </a:t>
            </a:r>
            <a:r>
              <a:rPr lang="en-IE" dirty="0">
                <a:solidFill>
                  <a:schemeClr val="bg2">
                    <a:lumMod val="50000"/>
                  </a:schemeClr>
                </a:solidFill>
              </a:rPr>
              <a:t>your</a:t>
            </a:r>
            <a:r>
              <a:rPr lang="hr-BA" dirty="0">
                <a:solidFill>
                  <a:schemeClr val="bg2">
                    <a:lumMod val="50000"/>
                  </a:schemeClr>
                </a:solidFill>
              </a:rPr>
              <a:t> community setting? Would you need to combine it with another style? </a:t>
            </a:r>
            <a:endParaRPr lang="en-GB" dirty="0">
              <a:solidFill>
                <a:schemeClr val="bg2">
                  <a:lumMod val="50000"/>
                </a:schemeClr>
              </a:solidFill>
            </a:endParaRPr>
          </a:p>
        </p:txBody>
      </p:sp>
      <p:pic>
        <p:nvPicPr>
          <p:cNvPr id="9" name="Picture Placeholder 8" descr="Human figures made of card standing in circle holding hands">
            <a:extLst>
              <a:ext uri="{FF2B5EF4-FFF2-40B4-BE49-F238E27FC236}">
                <a16:creationId xmlns:a16="http://schemas.microsoft.com/office/drawing/2014/main" id="{95969351-E445-490D-D3DA-D9FA0D35BC2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3310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EAB842-162A-4316-BEC7-7DBF61970AB1}"/>
              </a:ext>
            </a:extLst>
          </p:cNvPr>
          <p:cNvSpPr>
            <a:spLocks noGrp="1"/>
          </p:cNvSpPr>
          <p:nvPr>
            <p:ph type="body" sz="quarter" idx="18"/>
          </p:nvPr>
        </p:nvSpPr>
        <p:spPr>
          <a:xfrm>
            <a:off x="734714" y="1545338"/>
            <a:ext cx="5476514" cy="4130833"/>
          </a:xfrm>
        </p:spPr>
        <p:txBody>
          <a:bodyPr>
            <a:normAutofit/>
          </a:bodyPr>
          <a:lstStyle/>
          <a:p>
            <a:pPr marL="0" indent="0"/>
            <a:r>
              <a:rPr lang="en-US" dirty="0"/>
              <a:t>Laissez-faire leadership, also referred to as delegative leadership, involves limiting the amount of guidance you give to </a:t>
            </a:r>
            <a:r>
              <a:rPr lang="hr-BA" dirty="0"/>
              <a:t>the peers/</a:t>
            </a:r>
            <a:r>
              <a:rPr lang="en-IE" dirty="0"/>
              <a:t>communities</a:t>
            </a:r>
            <a:r>
              <a:rPr lang="en-US" dirty="0"/>
              <a:t> and allowing them to fulfill their duties in their own ways.</a:t>
            </a:r>
            <a:endParaRPr lang="hr-BA" dirty="0"/>
          </a:p>
          <a:p>
            <a:pPr marL="0" indent="0"/>
            <a:r>
              <a:rPr lang="en-US" dirty="0"/>
              <a:t>Because you leave a lot of</a:t>
            </a:r>
            <a:r>
              <a:rPr lang="hr-BA" dirty="0"/>
              <a:t> </a:t>
            </a:r>
            <a:r>
              <a:rPr lang="en-US" dirty="0"/>
              <a:t>responsibility to your </a:t>
            </a:r>
            <a:r>
              <a:rPr lang="hr-BA" dirty="0"/>
              <a:t>peers</a:t>
            </a:r>
            <a:r>
              <a:rPr lang="en-US" dirty="0"/>
              <a:t>, you are relying on their level of experience. This type of leadership works best in groups where members are highly skilled and capable of working independently.</a:t>
            </a:r>
            <a:endParaRPr lang="en-GB" dirty="0"/>
          </a:p>
        </p:txBody>
      </p:sp>
      <p:sp>
        <p:nvSpPr>
          <p:cNvPr id="3" name="Text Placeholder 2">
            <a:extLst>
              <a:ext uri="{FF2B5EF4-FFF2-40B4-BE49-F238E27FC236}">
                <a16:creationId xmlns:a16="http://schemas.microsoft.com/office/drawing/2014/main" id="{639C1E92-9E84-4D55-B179-F351ED131D22}"/>
              </a:ext>
            </a:extLst>
          </p:cNvPr>
          <p:cNvSpPr>
            <a:spLocks noGrp="1"/>
          </p:cNvSpPr>
          <p:nvPr>
            <p:ph type="body" sz="quarter" idx="16"/>
          </p:nvPr>
        </p:nvSpPr>
        <p:spPr/>
        <p:txBody>
          <a:bodyPr>
            <a:normAutofit lnSpcReduction="10000"/>
          </a:bodyPr>
          <a:lstStyle/>
          <a:p>
            <a:r>
              <a:rPr lang="en-GB" b="1" dirty="0"/>
              <a:t>Laissez-Faire Leader</a:t>
            </a:r>
          </a:p>
        </p:txBody>
      </p:sp>
      <p:pic>
        <p:nvPicPr>
          <p:cNvPr id="10" name="Picture Placeholder 9" descr="A few women sitting at a table&#10;&#10;Description automatically generated with medium confidence">
            <a:extLst>
              <a:ext uri="{FF2B5EF4-FFF2-40B4-BE49-F238E27FC236}">
                <a16:creationId xmlns:a16="http://schemas.microsoft.com/office/drawing/2014/main" id="{462ACB05-137C-44B1-A960-9ACE486B664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1835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7344A67-734E-B141-ACA0-9A783894C7D8}"/>
              </a:ext>
            </a:extLst>
          </p:cNvPr>
          <p:cNvSpPr>
            <a:spLocks noGrp="1"/>
          </p:cNvSpPr>
          <p:nvPr>
            <p:ph type="body" sz="quarter" idx="16"/>
          </p:nvPr>
        </p:nvSpPr>
        <p:spPr>
          <a:xfrm>
            <a:off x="2149154" y="934084"/>
            <a:ext cx="4842196" cy="1771016"/>
          </a:xfrm>
        </p:spPr>
        <p:txBody>
          <a:bodyPr>
            <a:normAutofit fontScale="92500" lnSpcReduction="10000"/>
          </a:bodyPr>
          <a:lstStyle/>
          <a:p>
            <a:r>
              <a:rPr lang="en-US" dirty="0"/>
              <a:t>Defining leadership and mediation in a community</a:t>
            </a:r>
          </a:p>
          <a:p>
            <a:endParaRPr lang="en-US" dirty="0"/>
          </a:p>
        </p:txBody>
      </p:sp>
      <p:sp>
        <p:nvSpPr>
          <p:cNvPr id="9" name="Text Placeholder 8">
            <a:extLst>
              <a:ext uri="{FF2B5EF4-FFF2-40B4-BE49-F238E27FC236}">
                <a16:creationId xmlns:a16="http://schemas.microsoft.com/office/drawing/2014/main" id="{4B123F00-55CC-A04B-B3B9-63DE577B48F9}"/>
              </a:ext>
            </a:extLst>
          </p:cNvPr>
          <p:cNvSpPr>
            <a:spLocks noGrp="1"/>
          </p:cNvSpPr>
          <p:nvPr>
            <p:ph type="body" sz="quarter" idx="17"/>
          </p:nvPr>
        </p:nvSpPr>
        <p:spPr/>
        <p:txBody>
          <a:bodyPr>
            <a:normAutofit fontScale="85000" lnSpcReduction="20000"/>
          </a:bodyPr>
          <a:lstStyle/>
          <a:p>
            <a:r>
              <a:rPr lang="hr-BA"/>
              <a:t>1</a:t>
            </a:r>
            <a:endParaRPr lang="en-US"/>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77FDC-BADB-421A-A834-557E47B97BC8}"/>
              </a:ext>
            </a:extLst>
          </p:cNvPr>
          <p:cNvSpPr>
            <a:spLocks noGrp="1"/>
          </p:cNvSpPr>
          <p:nvPr>
            <p:ph type="body" sz="quarter" idx="18"/>
          </p:nvPr>
        </p:nvSpPr>
        <p:spPr>
          <a:xfrm>
            <a:off x="1220792" y="1563691"/>
            <a:ext cx="5461362" cy="4525954"/>
          </a:xfrm>
        </p:spPr>
        <p:txBody>
          <a:bodyPr>
            <a:normAutofit/>
          </a:bodyPr>
          <a:lstStyle/>
          <a:p>
            <a:pPr marL="342900" lvl="0" indent="-342900">
              <a:buSzPts val="1000"/>
              <a:buFont typeface="Symbol" panose="05050102010706020507" pitchFamily="18" charset="2"/>
              <a:buChar char=""/>
              <a:tabLst>
                <a:tab pos="457200" algn="l"/>
              </a:tabLst>
            </a:pPr>
            <a:r>
              <a:rPr lang="en-GB" dirty="0">
                <a:effectLst/>
                <a:ea typeface="Times New Roman" panose="02020603050405020304" pitchFamily="18" charset="0"/>
              </a:rPr>
              <a:t>Allowing others to make decisions</a:t>
            </a:r>
          </a:p>
          <a:p>
            <a:pPr marL="342900" lvl="0" indent="-342900">
              <a:buSzPts val="1000"/>
              <a:buFont typeface="Symbol" panose="05050102010706020507" pitchFamily="18" charset="2"/>
              <a:buChar char=""/>
              <a:tabLst>
                <a:tab pos="457200" algn="l"/>
              </a:tabLst>
            </a:pPr>
            <a:r>
              <a:rPr lang="en-GB" dirty="0">
                <a:effectLst/>
                <a:ea typeface="Times New Roman" panose="02020603050405020304" pitchFamily="18" charset="0"/>
              </a:rPr>
              <a:t>Taking responsibility for those decisions</a:t>
            </a:r>
          </a:p>
          <a:p>
            <a:pPr marL="342900" lvl="0" indent="-342900">
              <a:buSzPts val="1000"/>
              <a:buFont typeface="Symbol" panose="05050102010706020507" pitchFamily="18" charset="2"/>
              <a:buChar char=""/>
              <a:tabLst>
                <a:tab pos="457200" algn="l"/>
              </a:tabLst>
            </a:pPr>
            <a:r>
              <a:rPr lang="en-GB" dirty="0">
                <a:effectLst/>
                <a:ea typeface="Times New Roman" panose="02020603050405020304" pitchFamily="18" charset="0"/>
              </a:rPr>
              <a:t>Providing necessary tools and resources</a:t>
            </a:r>
          </a:p>
          <a:p>
            <a:pPr marL="342900" lvl="0" indent="-342900">
              <a:buSzPts val="1000"/>
              <a:buFont typeface="Symbol" panose="05050102010706020507" pitchFamily="18" charset="2"/>
              <a:buChar char=""/>
              <a:tabLst>
                <a:tab pos="457200" algn="l"/>
              </a:tabLst>
            </a:pPr>
            <a:r>
              <a:rPr lang="en-GB" dirty="0">
                <a:effectLst/>
                <a:ea typeface="Times New Roman" panose="02020603050405020304" pitchFamily="18" charset="0"/>
              </a:rPr>
              <a:t>Encouraging others to problem-solve</a:t>
            </a:r>
          </a:p>
          <a:p>
            <a:endParaRPr lang="en-GB" sz="2800" dirty="0"/>
          </a:p>
        </p:txBody>
      </p:sp>
      <p:sp>
        <p:nvSpPr>
          <p:cNvPr id="3" name="Text Placeholder 2">
            <a:extLst>
              <a:ext uri="{FF2B5EF4-FFF2-40B4-BE49-F238E27FC236}">
                <a16:creationId xmlns:a16="http://schemas.microsoft.com/office/drawing/2014/main" id="{A0DCBDC3-37BF-461F-9F0D-26405BCA12F2}"/>
              </a:ext>
            </a:extLst>
          </p:cNvPr>
          <p:cNvSpPr>
            <a:spLocks noGrp="1"/>
          </p:cNvSpPr>
          <p:nvPr>
            <p:ph type="body" sz="quarter" idx="16"/>
          </p:nvPr>
        </p:nvSpPr>
        <p:spPr>
          <a:xfrm>
            <a:off x="1033427" y="259684"/>
            <a:ext cx="4829175" cy="800099"/>
          </a:xfrm>
        </p:spPr>
        <p:txBody>
          <a:bodyPr>
            <a:normAutofit fontScale="92500" lnSpcReduction="10000"/>
          </a:bodyPr>
          <a:lstStyle/>
          <a:p>
            <a:r>
              <a:rPr lang="en-GB" sz="3000" b="1" dirty="0">
                <a:effectLst/>
                <a:latin typeface="Noto Sans" panose="020B0502040504020204" pitchFamily="34" charset="0"/>
                <a:ea typeface="Times New Roman" panose="02020603050405020304" pitchFamily="18" charset="0"/>
              </a:rPr>
              <a:t>The key characteristics of a laissez-faire leader</a:t>
            </a:r>
            <a:endParaRPr lang="en-GB" sz="3000" b="1" dirty="0">
              <a:effectLst/>
              <a:latin typeface="Times New Roman" panose="02020603050405020304" pitchFamily="18" charset="0"/>
              <a:ea typeface="Times New Roman" panose="02020603050405020304" pitchFamily="18" charset="0"/>
            </a:endParaRPr>
          </a:p>
          <a:p>
            <a:endParaRPr lang="en-GB" dirty="0"/>
          </a:p>
        </p:txBody>
      </p:sp>
      <p:sp>
        <p:nvSpPr>
          <p:cNvPr id="5" name="Speech Bubble: Oval 4">
            <a:extLst>
              <a:ext uri="{FF2B5EF4-FFF2-40B4-BE49-F238E27FC236}">
                <a16:creationId xmlns:a16="http://schemas.microsoft.com/office/drawing/2014/main" id="{04214900-0EBB-A8DF-1BA9-0B7DCFD33846}"/>
              </a:ext>
            </a:extLst>
          </p:cNvPr>
          <p:cNvSpPr/>
          <p:nvPr/>
        </p:nvSpPr>
        <p:spPr>
          <a:xfrm>
            <a:off x="1826627" y="3911952"/>
            <a:ext cx="4419600" cy="2543175"/>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50000"/>
                  </a:schemeClr>
                </a:solidFill>
              </a:rPr>
              <a:t>How </a:t>
            </a:r>
            <a:r>
              <a:rPr lang="hr-BA" b="1" dirty="0">
                <a:solidFill>
                  <a:schemeClr val="bg2">
                    <a:lumMod val="50000"/>
                  </a:schemeClr>
                </a:solidFill>
              </a:rPr>
              <a:t>does </a:t>
            </a:r>
            <a:r>
              <a:rPr lang="en-GB" b="1" dirty="0">
                <a:solidFill>
                  <a:schemeClr val="bg2">
                    <a:lumMod val="50000"/>
                  </a:schemeClr>
                </a:solidFill>
              </a:rPr>
              <a:t>this </a:t>
            </a:r>
            <a:r>
              <a:rPr lang="hr-BA" b="1" dirty="0">
                <a:solidFill>
                  <a:schemeClr val="bg2">
                    <a:lumMod val="50000"/>
                  </a:schemeClr>
                </a:solidFill>
              </a:rPr>
              <a:t>relate</a:t>
            </a:r>
            <a:r>
              <a:rPr lang="en-GB" b="1" dirty="0">
                <a:solidFill>
                  <a:schemeClr val="bg2">
                    <a:lumMod val="50000"/>
                  </a:schemeClr>
                </a:solidFill>
              </a:rPr>
              <a:t> to Mediation?</a:t>
            </a:r>
            <a:r>
              <a:rPr lang="hr-BA" b="1" dirty="0">
                <a:solidFill>
                  <a:schemeClr val="bg2">
                    <a:lumMod val="50000"/>
                  </a:schemeClr>
                </a:solidFill>
              </a:rPr>
              <a:t> </a:t>
            </a:r>
            <a:r>
              <a:rPr lang="en-IE" b="1" dirty="0">
                <a:solidFill>
                  <a:schemeClr val="bg2">
                    <a:lumMod val="50000"/>
                  </a:schemeClr>
                </a:solidFill>
              </a:rPr>
              <a:t>                                         </a:t>
            </a:r>
            <a:r>
              <a:rPr lang="hr-BA" dirty="0">
                <a:solidFill>
                  <a:schemeClr val="bg2">
                    <a:lumMod val="50000"/>
                  </a:schemeClr>
                </a:solidFill>
              </a:rPr>
              <a:t>Would you say it’s a good style once you empower your community members?</a:t>
            </a:r>
            <a:endParaRPr lang="en-GB" dirty="0">
              <a:solidFill>
                <a:schemeClr val="bg2">
                  <a:lumMod val="50000"/>
                </a:schemeClr>
              </a:solidFill>
            </a:endParaRPr>
          </a:p>
        </p:txBody>
      </p:sp>
      <p:pic>
        <p:nvPicPr>
          <p:cNvPr id="8" name="Picture Placeholder 7" descr="3D of colorful origami">
            <a:extLst>
              <a:ext uri="{FF2B5EF4-FFF2-40B4-BE49-F238E27FC236}">
                <a16:creationId xmlns:a16="http://schemas.microsoft.com/office/drawing/2014/main" id="{F0F08C81-2953-C6A7-0179-1166BA9103D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52392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A02BA8-A5C3-4F6D-AD94-9C4E9CD5DC45}"/>
              </a:ext>
            </a:extLst>
          </p:cNvPr>
          <p:cNvSpPr>
            <a:spLocks noGrp="1"/>
          </p:cNvSpPr>
          <p:nvPr>
            <p:ph type="body" sz="quarter" idx="18"/>
          </p:nvPr>
        </p:nvSpPr>
        <p:spPr/>
        <p:txBody>
          <a:bodyPr>
            <a:normAutofit/>
          </a:bodyPr>
          <a:lstStyle/>
          <a:p>
            <a:pPr marL="0" indent="0"/>
            <a:r>
              <a:rPr lang="en-GB" dirty="0">
                <a:effectLst/>
                <a:ea typeface="Times New Roman" panose="02020603050405020304" pitchFamily="18" charset="0"/>
              </a:rPr>
              <a:t>Charismatic leaders value individual </a:t>
            </a:r>
            <a:r>
              <a:rPr lang="en-IE" dirty="0">
                <a:effectLst/>
                <a:ea typeface="Times New Roman" panose="02020603050405020304" pitchFamily="18" charset="0"/>
              </a:rPr>
              <a:t>contributions fro</a:t>
            </a:r>
            <a:r>
              <a:rPr lang="en-IE" dirty="0">
                <a:ea typeface="Times New Roman" panose="02020603050405020304" pitchFamily="18" charset="0"/>
              </a:rPr>
              <a:t>m the community </a:t>
            </a:r>
            <a:r>
              <a:rPr lang="en-GB" dirty="0">
                <a:effectLst/>
                <a:ea typeface="Times New Roman" panose="02020603050405020304" pitchFamily="18" charset="0"/>
              </a:rPr>
              <a:t>and take the time to listen to their concerns. </a:t>
            </a:r>
            <a:endParaRPr lang="hr-BA" dirty="0">
              <a:effectLst/>
              <a:ea typeface="Times New Roman" panose="02020603050405020304" pitchFamily="18" charset="0"/>
            </a:endParaRPr>
          </a:p>
          <a:p>
            <a:pPr marL="0" indent="0"/>
            <a:r>
              <a:rPr lang="en-GB" dirty="0">
                <a:effectLst/>
                <a:ea typeface="Times New Roman" panose="02020603050405020304" pitchFamily="18" charset="0"/>
              </a:rPr>
              <a:t>When you adopt this style of leadership, you use your communication skills to motivate people  through challenging times, helping them stay focused. </a:t>
            </a:r>
            <a:endParaRPr lang="en-GB" sz="2800" dirty="0"/>
          </a:p>
        </p:txBody>
      </p:sp>
      <p:sp>
        <p:nvSpPr>
          <p:cNvPr id="4" name="Text Placeholder 3">
            <a:extLst>
              <a:ext uri="{FF2B5EF4-FFF2-40B4-BE49-F238E27FC236}">
                <a16:creationId xmlns:a16="http://schemas.microsoft.com/office/drawing/2014/main" id="{526DE066-C4F1-48B4-843F-30E7E4CFAB30}"/>
              </a:ext>
            </a:extLst>
          </p:cNvPr>
          <p:cNvSpPr>
            <a:spLocks noGrp="1"/>
          </p:cNvSpPr>
          <p:nvPr>
            <p:ph type="body" sz="quarter" idx="16"/>
          </p:nvPr>
        </p:nvSpPr>
        <p:spPr/>
        <p:txBody>
          <a:bodyPr>
            <a:normAutofit lnSpcReduction="10000"/>
          </a:bodyPr>
          <a:lstStyle/>
          <a:p>
            <a:r>
              <a:rPr lang="en-GB" sz="3600" b="1" dirty="0">
                <a:effectLst/>
                <a:ea typeface="Times New Roman" panose="02020603050405020304" pitchFamily="18" charset="0"/>
              </a:rPr>
              <a:t>Charismatic Leader</a:t>
            </a:r>
            <a:endParaRPr lang="en-GB" b="1" dirty="0"/>
          </a:p>
        </p:txBody>
      </p:sp>
      <p:pic>
        <p:nvPicPr>
          <p:cNvPr id="8" name="Picture Placeholder 7" descr="Woman in an office">
            <a:extLst>
              <a:ext uri="{FF2B5EF4-FFF2-40B4-BE49-F238E27FC236}">
                <a16:creationId xmlns:a16="http://schemas.microsoft.com/office/drawing/2014/main" id="{FE30B993-5348-FFE3-CEB9-636F4B724D6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49098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3596EE-D559-4FE3-A29F-C0A747918277}"/>
              </a:ext>
            </a:extLst>
          </p:cNvPr>
          <p:cNvSpPr>
            <a:spLocks noGrp="1"/>
          </p:cNvSpPr>
          <p:nvPr>
            <p:ph type="body" sz="quarter" idx="18"/>
          </p:nvPr>
        </p:nvSpPr>
        <p:spPr>
          <a:xfrm>
            <a:off x="908407" y="1552073"/>
            <a:ext cx="5105121" cy="4525954"/>
          </a:xfrm>
        </p:spPr>
        <p:txBody>
          <a:bodyPr>
            <a:normAutofit/>
          </a:bodyPr>
          <a:lstStyle/>
          <a:p>
            <a:pPr marL="342900" lvl="0" indent="-342900">
              <a:buSzPts val="1000"/>
              <a:buFont typeface="Wingdings" panose="05000000000000000000" pitchFamily="2" charset="2"/>
              <a:buChar char="ü"/>
              <a:tabLst>
                <a:tab pos="457200" algn="l"/>
              </a:tabLst>
            </a:pPr>
            <a:r>
              <a:rPr lang="en-GB" dirty="0">
                <a:effectLst/>
                <a:ea typeface="Times New Roman" panose="02020603050405020304" pitchFamily="18" charset="0"/>
              </a:rPr>
              <a:t>Good listening and communication skills</a:t>
            </a:r>
          </a:p>
          <a:p>
            <a:pPr marL="342900" lvl="0" indent="-342900">
              <a:buSzPts val="1000"/>
              <a:buFont typeface="Wingdings" panose="05000000000000000000" pitchFamily="2" charset="2"/>
              <a:buChar char="ü"/>
              <a:tabLst>
                <a:tab pos="457200" algn="l"/>
              </a:tabLst>
            </a:pPr>
            <a:r>
              <a:rPr lang="en-GB" dirty="0">
                <a:effectLst/>
                <a:ea typeface="Times New Roman" panose="02020603050405020304" pitchFamily="18" charset="0"/>
              </a:rPr>
              <a:t>Attention to detail</a:t>
            </a:r>
          </a:p>
          <a:p>
            <a:pPr marL="342900" lvl="0" indent="-342900">
              <a:buSzPts val="1000"/>
              <a:buFont typeface="Wingdings" panose="05000000000000000000" pitchFamily="2" charset="2"/>
              <a:buChar char="ü"/>
              <a:tabLst>
                <a:tab pos="457200" algn="l"/>
              </a:tabLst>
            </a:pPr>
            <a:r>
              <a:rPr lang="en-GB" dirty="0">
                <a:effectLst/>
                <a:ea typeface="Times New Roman" panose="02020603050405020304" pitchFamily="18" charset="0"/>
              </a:rPr>
              <a:t>The ability to bond with people</a:t>
            </a:r>
          </a:p>
          <a:p>
            <a:pPr marL="342900" lvl="0" indent="-342900">
              <a:buSzPts val="1000"/>
              <a:buFont typeface="Wingdings" panose="05000000000000000000" pitchFamily="2" charset="2"/>
              <a:buChar char="ü"/>
              <a:tabLst>
                <a:tab pos="457200" algn="l"/>
              </a:tabLst>
            </a:pPr>
            <a:r>
              <a:rPr lang="en-GB" dirty="0">
                <a:effectLst/>
                <a:ea typeface="Times New Roman" panose="02020603050405020304" pitchFamily="18" charset="0"/>
              </a:rPr>
              <a:t>Creativity and innovation</a:t>
            </a:r>
          </a:p>
          <a:p>
            <a:endParaRPr lang="en-GB" sz="2800" dirty="0"/>
          </a:p>
        </p:txBody>
      </p:sp>
      <p:sp>
        <p:nvSpPr>
          <p:cNvPr id="4" name="Text Placeholder 3">
            <a:extLst>
              <a:ext uri="{FF2B5EF4-FFF2-40B4-BE49-F238E27FC236}">
                <a16:creationId xmlns:a16="http://schemas.microsoft.com/office/drawing/2014/main" id="{A03FE6C4-9653-4113-B9C5-D510FD137B00}"/>
              </a:ext>
            </a:extLst>
          </p:cNvPr>
          <p:cNvSpPr>
            <a:spLocks noGrp="1"/>
          </p:cNvSpPr>
          <p:nvPr>
            <p:ph type="body" sz="quarter" idx="16"/>
          </p:nvPr>
        </p:nvSpPr>
        <p:spPr>
          <a:xfrm>
            <a:off x="1070254" y="330616"/>
            <a:ext cx="5105121" cy="844357"/>
          </a:xfrm>
        </p:spPr>
        <p:txBody>
          <a:bodyPr>
            <a:normAutofit fontScale="92500" lnSpcReduction="10000"/>
          </a:bodyPr>
          <a:lstStyle/>
          <a:p>
            <a:r>
              <a:rPr lang="en-GB" sz="3000" b="1" dirty="0">
                <a:effectLst/>
                <a:ea typeface="Times New Roman" panose="02020603050405020304" pitchFamily="18" charset="0"/>
              </a:rPr>
              <a:t>The key characteristics of a charismatic leader</a:t>
            </a:r>
          </a:p>
          <a:p>
            <a:endParaRPr lang="en-GB" dirty="0"/>
          </a:p>
        </p:txBody>
      </p:sp>
      <p:sp>
        <p:nvSpPr>
          <p:cNvPr id="5" name="Speech Bubble: Oval 4">
            <a:extLst>
              <a:ext uri="{FF2B5EF4-FFF2-40B4-BE49-F238E27FC236}">
                <a16:creationId xmlns:a16="http://schemas.microsoft.com/office/drawing/2014/main" id="{9F717748-7806-DE79-1894-3DDA94E07CEC}"/>
              </a:ext>
            </a:extLst>
          </p:cNvPr>
          <p:cNvSpPr/>
          <p:nvPr/>
        </p:nvSpPr>
        <p:spPr>
          <a:xfrm>
            <a:off x="1826627" y="3911952"/>
            <a:ext cx="4419600" cy="2543175"/>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50000"/>
                  </a:schemeClr>
                </a:solidFill>
              </a:rPr>
              <a:t>How this relates to Mediation?</a:t>
            </a:r>
            <a:r>
              <a:rPr lang="hr-BA" b="1" dirty="0">
                <a:solidFill>
                  <a:schemeClr val="bg2">
                    <a:lumMod val="50000"/>
                  </a:schemeClr>
                </a:solidFill>
              </a:rPr>
              <a:t> </a:t>
            </a:r>
            <a:r>
              <a:rPr lang="hr-BA" dirty="0">
                <a:solidFill>
                  <a:schemeClr val="bg2">
                    <a:lumMod val="50000"/>
                  </a:schemeClr>
                </a:solidFill>
              </a:rPr>
              <a:t>Do not let this style scare you. We don’t all have to be charismatic all the time. </a:t>
            </a:r>
            <a:endParaRPr lang="en-GB" dirty="0">
              <a:solidFill>
                <a:schemeClr val="bg2">
                  <a:lumMod val="50000"/>
                </a:schemeClr>
              </a:solidFill>
            </a:endParaRPr>
          </a:p>
        </p:txBody>
      </p:sp>
      <p:pic>
        <p:nvPicPr>
          <p:cNvPr id="9" name="Picture Placeholder 8" descr="Hands on ears">
            <a:extLst>
              <a:ext uri="{FF2B5EF4-FFF2-40B4-BE49-F238E27FC236}">
                <a16:creationId xmlns:a16="http://schemas.microsoft.com/office/drawing/2014/main" id="{532F5BC5-1E4C-016A-32A9-0AFB62712FB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02243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CB4F29-7E45-4300-B69E-4EAECD4D2643}"/>
              </a:ext>
            </a:extLst>
          </p:cNvPr>
          <p:cNvSpPr>
            <a:spLocks noGrp="1"/>
          </p:cNvSpPr>
          <p:nvPr>
            <p:ph type="body" sz="quarter" idx="18"/>
          </p:nvPr>
        </p:nvSpPr>
        <p:spPr>
          <a:xfrm>
            <a:off x="734714" y="1623661"/>
            <a:ext cx="4983180" cy="3867704"/>
          </a:xfrm>
        </p:spPr>
        <p:txBody>
          <a:bodyPr/>
          <a:lstStyle/>
          <a:p>
            <a:pPr marL="0" indent="0"/>
            <a:r>
              <a:rPr lang="en-GB" sz="2200" dirty="0">
                <a:effectLst/>
                <a:ea typeface="Times New Roman" panose="02020603050405020304" pitchFamily="18" charset="0"/>
              </a:rPr>
              <a:t>The supportive leader's role is two-fold. You focus on identifying where changes are needed throughout your community while ensuring the well-being of </a:t>
            </a:r>
            <a:r>
              <a:rPr lang="en-GB" sz="2200" dirty="0">
                <a:ea typeface="Times New Roman" panose="02020603050405020304" pitchFamily="18" charset="0"/>
              </a:rPr>
              <a:t>that community.</a:t>
            </a:r>
            <a:endParaRPr lang="hr-BA" sz="2200" dirty="0">
              <a:effectLst/>
              <a:ea typeface="Times New Roman" panose="02020603050405020304" pitchFamily="18" charset="0"/>
            </a:endParaRPr>
          </a:p>
          <a:p>
            <a:pPr marL="0" indent="0"/>
            <a:r>
              <a:rPr lang="en-GB" sz="2200" dirty="0">
                <a:effectLst/>
                <a:ea typeface="Times New Roman" panose="02020603050405020304" pitchFamily="18" charset="0"/>
              </a:rPr>
              <a:t>Supportive leadership means not simply delegating tasks and awaiting results but also supporting </a:t>
            </a:r>
            <a:r>
              <a:rPr lang="en-IE" sz="2200" dirty="0">
                <a:effectLst/>
                <a:ea typeface="Times New Roman" panose="02020603050405020304" pitchFamily="18" charset="0"/>
              </a:rPr>
              <a:t>others </a:t>
            </a:r>
            <a:r>
              <a:rPr lang="en-GB" sz="2200" dirty="0">
                <a:effectLst/>
                <a:ea typeface="Times New Roman" panose="02020603050405020304" pitchFamily="18" charset="0"/>
              </a:rPr>
              <a:t>through each stage of the process. You promote dialogue with your community and provide feedback.</a:t>
            </a:r>
          </a:p>
          <a:p>
            <a:endParaRPr lang="en-GB" dirty="0"/>
          </a:p>
        </p:txBody>
      </p:sp>
      <p:sp>
        <p:nvSpPr>
          <p:cNvPr id="3" name="Text Placeholder 2">
            <a:extLst>
              <a:ext uri="{FF2B5EF4-FFF2-40B4-BE49-F238E27FC236}">
                <a16:creationId xmlns:a16="http://schemas.microsoft.com/office/drawing/2014/main" id="{BDFAA5F5-D940-4953-AD0F-34865BD4480A}"/>
              </a:ext>
            </a:extLst>
          </p:cNvPr>
          <p:cNvSpPr>
            <a:spLocks noGrp="1"/>
          </p:cNvSpPr>
          <p:nvPr>
            <p:ph type="body" sz="quarter" idx="16"/>
          </p:nvPr>
        </p:nvSpPr>
        <p:spPr>
          <a:xfrm>
            <a:off x="734714" y="623922"/>
            <a:ext cx="5085159" cy="582221"/>
          </a:xfrm>
        </p:spPr>
        <p:txBody>
          <a:bodyPr>
            <a:normAutofit lnSpcReduction="10000"/>
          </a:bodyPr>
          <a:lstStyle/>
          <a:p>
            <a:r>
              <a:rPr lang="en-GB" b="1" dirty="0"/>
              <a:t>Supportive Leader</a:t>
            </a:r>
          </a:p>
        </p:txBody>
      </p:sp>
      <p:pic>
        <p:nvPicPr>
          <p:cNvPr id="8" name="Picture Placeholder 7" descr="Chalk art on sidewalk">
            <a:extLst>
              <a:ext uri="{FF2B5EF4-FFF2-40B4-BE49-F238E27FC236}">
                <a16:creationId xmlns:a16="http://schemas.microsoft.com/office/drawing/2014/main" id="{63661976-CB45-EDBB-61CE-1E964320F86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40816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in a meeting room&#10;&#10;Description automatically generated with medium confidence">
            <a:extLst>
              <a:ext uri="{FF2B5EF4-FFF2-40B4-BE49-F238E27FC236}">
                <a16:creationId xmlns:a16="http://schemas.microsoft.com/office/drawing/2014/main" id="{2C5E56F4-D743-4918-92CE-F19F7A26F1E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602E9F5B-39FA-46E6-B561-3D3655C0B46E}"/>
              </a:ext>
            </a:extLst>
          </p:cNvPr>
          <p:cNvSpPr>
            <a:spLocks noGrp="1"/>
          </p:cNvSpPr>
          <p:nvPr>
            <p:ph type="body" sz="quarter" idx="18"/>
          </p:nvPr>
        </p:nvSpPr>
        <p:spPr>
          <a:xfrm>
            <a:off x="1220792" y="1563167"/>
            <a:ext cx="5631270" cy="4525954"/>
          </a:xfrm>
        </p:spPr>
        <p:txBody>
          <a:bodyPr>
            <a:normAutofit/>
          </a:bodyPr>
          <a:lstStyle/>
          <a:p>
            <a:pPr marL="342900" lvl="0" indent="-342900">
              <a:buSzPts val="1000"/>
              <a:buFont typeface="Symbol" panose="05050102010706020507" pitchFamily="18" charset="2"/>
              <a:buChar char=""/>
              <a:tabLst>
                <a:tab pos="457200" algn="l"/>
              </a:tabLst>
            </a:pPr>
            <a:r>
              <a:rPr lang="en-GB" dirty="0">
                <a:effectLst/>
                <a:ea typeface="Times New Roman" panose="02020603050405020304" pitchFamily="18" charset="0"/>
              </a:rPr>
              <a:t>A focus on maintaining good relationships</a:t>
            </a:r>
          </a:p>
          <a:p>
            <a:pPr marL="342900" lvl="0" indent="-342900">
              <a:buSzPts val="1000"/>
              <a:buFont typeface="Symbol" panose="05050102010706020507" pitchFamily="18" charset="2"/>
              <a:buChar char=""/>
              <a:tabLst>
                <a:tab pos="457200" algn="l"/>
              </a:tabLst>
            </a:pPr>
            <a:r>
              <a:rPr lang="en-GB" dirty="0">
                <a:effectLst/>
                <a:ea typeface="Times New Roman" panose="02020603050405020304" pitchFamily="18" charset="0"/>
              </a:rPr>
              <a:t>Positive regard for others</a:t>
            </a:r>
          </a:p>
          <a:p>
            <a:pPr marL="342900" lvl="0" indent="-342900">
              <a:buSzPts val="1000"/>
              <a:buFont typeface="Symbol" panose="05050102010706020507" pitchFamily="18" charset="2"/>
              <a:buChar char=""/>
              <a:tabLst>
                <a:tab pos="457200" algn="l"/>
              </a:tabLst>
            </a:pPr>
            <a:r>
              <a:rPr lang="en-GB" dirty="0">
                <a:effectLst/>
                <a:ea typeface="Times New Roman" panose="02020603050405020304" pitchFamily="18" charset="0"/>
              </a:rPr>
              <a:t>Providing others with help when needed</a:t>
            </a:r>
          </a:p>
          <a:p>
            <a:pPr marL="342900" lvl="0" indent="-342900">
              <a:buSzPts val="1000"/>
              <a:buFont typeface="Symbol" panose="05050102010706020507" pitchFamily="18" charset="2"/>
              <a:buChar char=""/>
              <a:tabLst>
                <a:tab pos="457200" algn="l"/>
              </a:tabLst>
            </a:pPr>
            <a:r>
              <a:rPr lang="en-GB" dirty="0">
                <a:effectLst/>
                <a:ea typeface="Times New Roman" panose="02020603050405020304" pitchFamily="18" charset="0"/>
              </a:rPr>
              <a:t>Treating people as individuals</a:t>
            </a:r>
          </a:p>
          <a:p>
            <a:endParaRPr lang="en-GB" sz="2800" dirty="0"/>
          </a:p>
        </p:txBody>
      </p:sp>
      <p:sp>
        <p:nvSpPr>
          <p:cNvPr id="3" name="Text Placeholder 2">
            <a:extLst>
              <a:ext uri="{FF2B5EF4-FFF2-40B4-BE49-F238E27FC236}">
                <a16:creationId xmlns:a16="http://schemas.microsoft.com/office/drawing/2014/main" id="{BF89188C-6648-4DB6-91AB-2B7ADDCF17D0}"/>
              </a:ext>
            </a:extLst>
          </p:cNvPr>
          <p:cNvSpPr>
            <a:spLocks noGrp="1"/>
          </p:cNvSpPr>
          <p:nvPr>
            <p:ph type="body" sz="quarter" idx="16"/>
          </p:nvPr>
        </p:nvSpPr>
        <p:spPr>
          <a:xfrm>
            <a:off x="865147" y="415453"/>
            <a:ext cx="5836736" cy="739581"/>
          </a:xfrm>
        </p:spPr>
        <p:txBody>
          <a:bodyPr>
            <a:normAutofit fontScale="77500" lnSpcReduction="20000"/>
          </a:bodyPr>
          <a:lstStyle/>
          <a:p>
            <a:r>
              <a:rPr lang="en-GB" sz="3600" b="1" dirty="0">
                <a:effectLst/>
                <a:ea typeface="Times New Roman" panose="02020603050405020304" pitchFamily="18" charset="0"/>
              </a:rPr>
              <a:t>The key characteristics of a supportive leader </a:t>
            </a:r>
          </a:p>
          <a:p>
            <a:endParaRPr lang="en-GB" dirty="0"/>
          </a:p>
        </p:txBody>
      </p:sp>
      <p:sp>
        <p:nvSpPr>
          <p:cNvPr id="5" name="Speech Bubble: Oval 4">
            <a:extLst>
              <a:ext uri="{FF2B5EF4-FFF2-40B4-BE49-F238E27FC236}">
                <a16:creationId xmlns:a16="http://schemas.microsoft.com/office/drawing/2014/main" id="{E4DC2CC2-AA8A-CDFB-C530-EEC3768B0130}"/>
              </a:ext>
            </a:extLst>
          </p:cNvPr>
          <p:cNvSpPr/>
          <p:nvPr/>
        </p:nvSpPr>
        <p:spPr>
          <a:xfrm>
            <a:off x="1826627" y="3911952"/>
            <a:ext cx="4419600" cy="2543175"/>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50000"/>
                  </a:schemeClr>
                </a:solidFill>
              </a:rPr>
              <a:t>How this relates to Mediation?</a:t>
            </a:r>
            <a:r>
              <a:rPr lang="hr-BA" b="1" dirty="0">
                <a:solidFill>
                  <a:schemeClr val="bg2">
                    <a:lumMod val="50000"/>
                  </a:schemeClr>
                </a:solidFill>
              </a:rPr>
              <a:t> </a:t>
            </a:r>
            <a:r>
              <a:rPr lang="hr-BA" dirty="0">
                <a:solidFill>
                  <a:schemeClr val="bg2">
                    <a:lumMod val="50000"/>
                  </a:schemeClr>
                </a:solidFill>
              </a:rPr>
              <a:t>We find this style to be extremely relevant!</a:t>
            </a:r>
            <a:endParaRPr lang="en-GB" dirty="0">
              <a:solidFill>
                <a:schemeClr val="bg2">
                  <a:lumMod val="50000"/>
                </a:schemeClr>
              </a:solidFill>
            </a:endParaRPr>
          </a:p>
        </p:txBody>
      </p:sp>
    </p:spTree>
    <p:extLst>
      <p:ext uri="{BB962C8B-B14F-4D97-AF65-F5344CB8AC3E}">
        <p14:creationId xmlns:p14="http://schemas.microsoft.com/office/powerpoint/2010/main" val="786605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9698D3-76A4-FC47-AAC1-605EEE4E047F}"/>
              </a:ext>
            </a:extLst>
          </p:cNvPr>
          <p:cNvSpPr>
            <a:spLocks noGrp="1"/>
          </p:cNvSpPr>
          <p:nvPr>
            <p:ph type="body" sz="quarter" idx="13"/>
          </p:nvPr>
        </p:nvSpPr>
        <p:spPr>
          <a:xfrm>
            <a:off x="6807398" y="1036038"/>
            <a:ext cx="4369392" cy="4493975"/>
          </a:xfrm>
        </p:spPr>
        <p:txBody>
          <a:bodyPr/>
          <a:lstStyle/>
          <a:p>
            <a:r>
              <a:rPr lang="en-US" i="0" dirty="0"/>
              <a:t>The world needs leadership based on serving.</a:t>
            </a:r>
            <a:endParaRPr lang="en-US" dirty="0"/>
          </a:p>
          <a:p>
            <a:endParaRPr lang="en-US" dirty="0"/>
          </a:p>
        </p:txBody>
      </p:sp>
      <p:pic>
        <p:nvPicPr>
          <p:cNvPr id="6" name="Picture Placeholder 5" descr="Blue arrow amid grey arrows">
            <a:extLst>
              <a:ext uri="{FF2B5EF4-FFF2-40B4-BE49-F238E27FC236}">
                <a16:creationId xmlns:a16="http://schemas.microsoft.com/office/drawing/2014/main" id="{78C6808F-AA39-013E-D04C-9524A5C879B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705779" y="0"/>
            <a:ext cx="5248975" cy="6858001"/>
          </a:xfrm>
        </p:spPr>
      </p:pic>
    </p:spTree>
    <p:extLst>
      <p:ext uri="{BB962C8B-B14F-4D97-AF65-F5344CB8AC3E}">
        <p14:creationId xmlns:p14="http://schemas.microsoft.com/office/powerpoint/2010/main" val="1861533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F761B7-8D39-4D0B-AB53-D450321CB23B}"/>
              </a:ext>
            </a:extLst>
          </p:cNvPr>
          <p:cNvSpPr>
            <a:spLocks noGrp="1"/>
          </p:cNvSpPr>
          <p:nvPr>
            <p:ph type="body" sz="quarter" idx="18"/>
          </p:nvPr>
        </p:nvSpPr>
        <p:spPr>
          <a:xfrm>
            <a:off x="1199809" y="1784887"/>
            <a:ext cx="4621841" cy="2770767"/>
          </a:xfrm>
        </p:spPr>
        <p:txBody>
          <a:bodyPr/>
          <a:lstStyle/>
          <a:p>
            <a:pPr marL="0" indent="0"/>
            <a:r>
              <a:rPr lang="en-US" dirty="0"/>
              <a:t>Join the conversation designed to help leaders go further, providing real-life, practical advice for those who wish to lead and succeed.</a:t>
            </a:r>
          </a:p>
          <a:p>
            <a:pPr marL="0" indent="0"/>
            <a:r>
              <a:rPr lang="en-US" dirty="0">
                <a:hlinkClick r:id="rId2">
                  <a:extLst>
                    <a:ext uri="{A12FA001-AC4F-418D-AE19-62706E023703}">
                      <ahyp:hlinkClr xmlns:ahyp="http://schemas.microsoft.com/office/drawing/2018/hyperlinkcolor" val="tx"/>
                    </a:ext>
                  </a:extLst>
                </a:hlinkClick>
              </a:rPr>
              <a:t>https://blog.feedspot.com/leadership_podcasts/</a:t>
            </a:r>
            <a:r>
              <a:rPr lang="en-US" dirty="0"/>
              <a:t> </a:t>
            </a:r>
          </a:p>
          <a:p>
            <a:endParaRPr lang="en-US" dirty="0"/>
          </a:p>
        </p:txBody>
      </p:sp>
      <p:sp>
        <p:nvSpPr>
          <p:cNvPr id="4" name="Text Placeholder 3">
            <a:extLst>
              <a:ext uri="{FF2B5EF4-FFF2-40B4-BE49-F238E27FC236}">
                <a16:creationId xmlns:a16="http://schemas.microsoft.com/office/drawing/2014/main" id="{2F30CB36-9706-4EF1-B75D-559A46F64700}"/>
              </a:ext>
            </a:extLst>
          </p:cNvPr>
          <p:cNvSpPr>
            <a:spLocks noGrp="1"/>
          </p:cNvSpPr>
          <p:nvPr>
            <p:ph type="body" sz="quarter" idx="16"/>
          </p:nvPr>
        </p:nvSpPr>
        <p:spPr>
          <a:xfrm>
            <a:off x="1090342" y="290413"/>
            <a:ext cx="4716425" cy="901449"/>
          </a:xfrm>
        </p:spPr>
        <p:txBody>
          <a:bodyPr>
            <a:normAutofit fontScale="92500" lnSpcReduction="10000"/>
          </a:bodyPr>
          <a:lstStyle/>
          <a:p>
            <a:r>
              <a:rPr lang="en-US" sz="3200" b="1" dirty="0"/>
              <a:t>Listen and learn: </a:t>
            </a:r>
            <a:r>
              <a:rPr lang="en-US" sz="3200" dirty="0"/>
              <a:t>100 of the Best Leadership Podcasts </a:t>
            </a:r>
          </a:p>
          <a:p>
            <a:endParaRPr lang="en-US" sz="3200" b="1" dirty="0"/>
          </a:p>
        </p:txBody>
      </p:sp>
      <p:sp>
        <p:nvSpPr>
          <p:cNvPr id="6" name="TextBox 5">
            <a:extLst>
              <a:ext uri="{FF2B5EF4-FFF2-40B4-BE49-F238E27FC236}">
                <a16:creationId xmlns:a16="http://schemas.microsoft.com/office/drawing/2014/main" id="{5AC54EC6-7E29-41CA-98A6-E1333B266AB3}"/>
              </a:ext>
            </a:extLst>
          </p:cNvPr>
          <p:cNvSpPr txBox="1"/>
          <p:nvPr/>
        </p:nvSpPr>
        <p:spPr>
          <a:xfrm>
            <a:off x="3361408" y="6039664"/>
            <a:ext cx="1474765" cy="646331"/>
          </a:xfrm>
          <a:prstGeom prst="rect">
            <a:avLst/>
          </a:prstGeom>
          <a:noFill/>
        </p:spPr>
        <p:txBody>
          <a:bodyPr wrap="square" rtlCol="0">
            <a:spAutoFit/>
          </a:bodyPr>
          <a:lstStyle/>
          <a:p>
            <a:r>
              <a:rPr lang="hr-BA" b="1" dirty="0">
                <a:solidFill>
                  <a:srgbClr val="ADD680"/>
                </a:solidFill>
                <a:hlinkClick r:id="rId2">
                  <a:extLst>
                    <a:ext uri="{A12FA001-AC4F-418D-AE19-62706E023703}">
                      <ahyp:hlinkClr xmlns:ahyp="http://schemas.microsoft.com/office/drawing/2018/hyperlinkcolor" val="tx"/>
                    </a:ext>
                  </a:extLst>
                </a:hlinkClick>
              </a:rPr>
              <a:t>CTRL + Click to listen</a:t>
            </a:r>
            <a:endParaRPr lang="en-US" b="1" dirty="0">
              <a:solidFill>
                <a:srgbClr val="ADD680"/>
              </a:solidFill>
            </a:endParaRPr>
          </a:p>
        </p:txBody>
      </p:sp>
      <p:pic>
        <p:nvPicPr>
          <p:cNvPr id="7" name="Graphic 6" descr="Sound Medium outline">
            <a:extLst>
              <a:ext uri="{FF2B5EF4-FFF2-40B4-BE49-F238E27FC236}">
                <a16:creationId xmlns:a16="http://schemas.microsoft.com/office/drawing/2014/main" id="{F41EABA5-130B-490A-82FB-284BF112DC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21773" y="4840459"/>
            <a:ext cx="914400" cy="914400"/>
          </a:xfrm>
          <a:prstGeom prst="rect">
            <a:avLst/>
          </a:prstGeom>
        </p:spPr>
      </p:pic>
      <p:sp>
        <p:nvSpPr>
          <p:cNvPr id="9" name="Arrow: Right 8">
            <a:extLst>
              <a:ext uri="{FF2B5EF4-FFF2-40B4-BE49-F238E27FC236}">
                <a16:creationId xmlns:a16="http://schemas.microsoft.com/office/drawing/2014/main" id="{5F5FE21A-563B-4D95-AA05-194C4867B39B}"/>
              </a:ext>
            </a:extLst>
          </p:cNvPr>
          <p:cNvSpPr/>
          <p:nvPr/>
        </p:nvSpPr>
        <p:spPr>
          <a:xfrm>
            <a:off x="5090912" y="6092890"/>
            <a:ext cx="1728737" cy="326570"/>
          </a:xfrm>
          <a:prstGeom prst="rightArrow">
            <a:avLst/>
          </a:prstGeom>
          <a:solidFill>
            <a:srgbClr val="AED07E"/>
          </a:solidFill>
          <a:ln>
            <a:solidFill>
              <a:srgbClr val="AED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10" descr="Woman in a modern living room with plants controlling and looking into a cell phone attached to a ring light">
            <a:hlinkClick r:id="rId2"/>
            <a:extLst>
              <a:ext uri="{FF2B5EF4-FFF2-40B4-BE49-F238E27FC236}">
                <a16:creationId xmlns:a16="http://schemas.microsoft.com/office/drawing/2014/main" id="{A415CAAC-4AB0-F9EF-CBBF-0977A35B01F9}"/>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31255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7344A67-734E-B141-ACA0-9A783894C7D8}"/>
              </a:ext>
            </a:extLst>
          </p:cNvPr>
          <p:cNvSpPr>
            <a:spLocks noGrp="1"/>
          </p:cNvSpPr>
          <p:nvPr>
            <p:ph type="body" sz="quarter" idx="16"/>
          </p:nvPr>
        </p:nvSpPr>
        <p:spPr>
          <a:xfrm>
            <a:off x="2149154" y="934084"/>
            <a:ext cx="4842196" cy="1771016"/>
          </a:xfrm>
        </p:spPr>
        <p:txBody>
          <a:bodyPr>
            <a:normAutofit/>
          </a:bodyPr>
          <a:lstStyle/>
          <a:p>
            <a:r>
              <a:rPr lang="en-US" sz="4400" dirty="0"/>
              <a:t>Forming a leadership vision</a:t>
            </a:r>
          </a:p>
          <a:p>
            <a:endParaRPr lang="en-US" sz="4400" b="1" dirty="0"/>
          </a:p>
        </p:txBody>
      </p:sp>
      <p:sp>
        <p:nvSpPr>
          <p:cNvPr id="9" name="Text Placeholder 8">
            <a:extLst>
              <a:ext uri="{FF2B5EF4-FFF2-40B4-BE49-F238E27FC236}">
                <a16:creationId xmlns:a16="http://schemas.microsoft.com/office/drawing/2014/main" id="{4B123F00-55CC-A04B-B3B9-63DE577B48F9}"/>
              </a:ext>
            </a:extLst>
          </p:cNvPr>
          <p:cNvSpPr>
            <a:spLocks noGrp="1"/>
          </p:cNvSpPr>
          <p:nvPr>
            <p:ph type="body" sz="quarter" idx="17"/>
          </p:nvPr>
        </p:nvSpPr>
        <p:spPr/>
        <p:txBody>
          <a:bodyPr>
            <a:normAutofit fontScale="85000" lnSpcReduction="20000"/>
          </a:bodyPr>
          <a:lstStyle/>
          <a:p>
            <a:r>
              <a:rPr lang="hr-BA"/>
              <a:t>6</a:t>
            </a:r>
            <a:endParaRPr lang="en-US"/>
          </a:p>
        </p:txBody>
      </p:sp>
    </p:spTree>
    <p:extLst>
      <p:ext uri="{BB962C8B-B14F-4D97-AF65-F5344CB8AC3E}">
        <p14:creationId xmlns:p14="http://schemas.microsoft.com/office/powerpoint/2010/main" val="1172365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548056D-125B-0405-FD6D-FC7B50AA247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8C604943-E2DD-3A83-ACFD-A10DBBFB1E74}"/>
              </a:ext>
            </a:extLst>
          </p:cNvPr>
          <p:cNvSpPr>
            <a:spLocks noGrp="1"/>
          </p:cNvSpPr>
          <p:nvPr>
            <p:ph type="body" sz="quarter" idx="18"/>
          </p:nvPr>
        </p:nvSpPr>
        <p:spPr>
          <a:xfrm>
            <a:off x="943201" y="1731359"/>
            <a:ext cx="5622464" cy="5334722"/>
          </a:xfrm>
        </p:spPr>
        <p:txBody>
          <a:bodyPr>
            <a:normAutofit/>
          </a:bodyPr>
          <a:lstStyle/>
          <a:p>
            <a:pPr marL="342900" indent="-342900">
              <a:buFont typeface="Arial" panose="020B0604020202020204" pitchFamily="34" charset="0"/>
              <a:buChar char="•"/>
            </a:pPr>
            <a:r>
              <a:rPr lang="en-US" dirty="0"/>
              <a:t>Migrant and refugee leaders are also still </a:t>
            </a:r>
            <a:r>
              <a:rPr lang="en-US" dirty="0" err="1"/>
              <a:t>marginalised</a:t>
            </a:r>
            <a:r>
              <a:rPr lang="en-US" dirty="0"/>
              <a:t> from public discourse on migration, integrating, diversity and anti-racism. </a:t>
            </a:r>
          </a:p>
          <a:p>
            <a:pPr marL="342900" indent="-342900">
              <a:buFont typeface="Arial" panose="020B0604020202020204" pitchFamily="34" charset="0"/>
              <a:buChar char="•"/>
            </a:pPr>
            <a:r>
              <a:rPr lang="en-US" dirty="0"/>
              <a:t>The migrant rights sector and campaigns are still largely led by people who are not directly affected by those matters. </a:t>
            </a:r>
          </a:p>
          <a:p>
            <a:pPr marL="342900" indent="-342900">
              <a:buFont typeface="Arial" panose="020B0604020202020204" pitchFamily="34" charset="0"/>
              <a:buChar char="•"/>
            </a:pPr>
            <a:r>
              <a:rPr lang="en-US" dirty="0"/>
              <a:t>Engagement of migrants and refugees in the public discourse and campaigning needs to be based on fair power dynamics embedded in leadership. </a:t>
            </a:r>
          </a:p>
          <a:p>
            <a:endParaRPr lang="en-US" dirty="0"/>
          </a:p>
        </p:txBody>
      </p:sp>
      <p:sp>
        <p:nvSpPr>
          <p:cNvPr id="4" name="Text Placeholder 3">
            <a:extLst>
              <a:ext uri="{FF2B5EF4-FFF2-40B4-BE49-F238E27FC236}">
                <a16:creationId xmlns:a16="http://schemas.microsoft.com/office/drawing/2014/main" id="{AC4E403E-4D60-FF87-4B65-AFE2C4F5363D}"/>
              </a:ext>
            </a:extLst>
          </p:cNvPr>
          <p:cNvSpPr>
            <a:spLocks noGrp="1"/>
          </p:cNvSpPr>
          <p:nvPr>
            <p:ph type="body" sz="quarter" idx="16"/>
          </p:nvPr>
        </p:nvSpPr>
        <p:spPr>
          <a:xfrm>
            <a:off x="987487" y="103417"/>
            <a:ext cx="5533893" cy="926960"/>
          </a:xfrm>
        </p:spPr>
        <p:txBody>
          <a:bodyPr>
            <a:normAutofit fontScale="85000" lnSpcReduction="10000"/>
          </a:bodyPr>
          <a:lstStyle/>
          <a:p>
            <a:r>
              <a:rPr lang="en-US" dirty="0"/>
              <a:t>WHAT DOES LEADERSHIP VISION LOOK LIKE?   </a:t>
            </a:r>
            <a:r>
              <a:rPr lang="en-US" b="1" dirty="0"/>
              <a:t>A CASE STUDY</a:t>
            </a:r>
          </a:p>
          <a:p>
            <a:endParaRPr lang="en-US" dirty="0"/>
          </a:p>
        </p:txBody>
      </p:sp>
    </p:spTree>
    <p:extLst>
      <p:ext uri="{BB962C8B-B14F-4D97-AF65-F5344CB8AC3E}">
        <p14:creationId xmlns:p14="http://schemas.microsoft.com/office/powerpoint/2010/main" val="93480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548056D-125B-0405-FD6D-FC7B50AA247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8C604943-E2DD-3A83-ACFD-A10DBBFB1E74}"/>
              </a:ext>
            </a:extLst>
          </p:cNvPr>
          <p:cNvSpPr>
            <a:spLocks noGrp="1"/>
          </p:cNvSpPr>
          <p:nvPr>
            <p:ph type="body" sz="quarter" idx="18"/>
          </p:nvPr>
        </p:nvSpPr>
        <p:spPr/>
        <p:txBody>
          <a:bodyPr>
            <a:normAutofit fontScale="92500"/>
          </a:bodyPr>
          <a:lstStyle/>
          <a:p>
            <a:pPr marL="342900" indent="-342900">
              <a:buFont typeface="Arial" panose="020B0604020202020204" pitchFamily="34" charset="0"/>
              <a:buChar char="•"/>
            </a:pPr>
            <a:r>
              <a:rPr lang="en-US" dirty="0"/>
              <a:t>The Migrant and Refugee Leaders Network Ireland is a peer support platform where migrant and refugee leaders can reflect on their leadership journeys, share stories of success as well as challenges, and motivate each other to continue on their community empowerment work.   </a:t>
            </a:r>
          </a:p>
          <a:p>
            <a:pPr marL="342900" indent="-342900">
              <a:buFont typeface="Arial" panose="020B0604020202020204" pitchFamily="34" charset="0"/>
              <a:buChar char="•"/>
            </a:pPr>
            <a:r>
              <a:rPr lang="en-US" dirty="0"/>
              <a:t>Within the migrant and refugee communities, Ireland has a pool of talented and inspiring leaders. They deliver a great deal of work contributing to the wellbeing of their local communities and transforming our society to be a better place for us all. However, many of the leaders work in silos, with no connection to wider networks or platforms.</a:t>
            </a:r>
          </a:p>
          <a:p>
            <a:endParaRPr lang="en-US" dirty="0"/>
          </a:p>
        </p:txBody>
      </p:sp>
      <p:sp>
        <p:nvSpPr>
          <p:cNvPr id="4" name="Text Placeholder 3">
            <a:extLst>
              <a:ext uri="{FF2B5EF4-FFF2-40B4-BE49-F238E27FC236}">
                <a16:creationId xmlns:a16="http://schemas.microsoft.com/office/drawing/2014/main" id="{AC4E403E-4D60-FF87-4B65-AFE2C4F5363D}"/>
              </a:ext>
            </a:extLst>
          </p:cNvPr>
          <p:cNvSpPr>
            <a:spLocks noGrp="1"/>
          </p:cNvSpPr>
          <p:nvPr>
            <p:ph type="body" sz="quarter" idx="16"/>
          </p:nvPr>
        </p:nvSpPr>
        <p:spPr>
          <a:xfrm>
            <a:off x="987487" y="228600"/>
            <a:ext cx="5533893" cy="926960"/>
          </a:xfrm>
        </p:spPr>
        <p:txBody>
          <a:bodyPr>
            <a:normAutofit fontScale="85000" lnSpcReduction="10000"/>
          </a:bodyPr>
          <a:lstStyle/>
          <a:p>
            <a:r>
              <a:rPr lang="en-US" dirty="0"/>
              <a:t>WHAT DOES LEADERSHIP VISION LOOK LIKE?   </a:t>
            </a:r>
            <a:r>
              <a:rPr lang="en-US" b="1" dirty="0"/>
              <a:t>A CASE STUDY</a:t>
            </a:r>
          </a:p>
          <a:p>
            <a:endParaRPr lang="en-US" dirty="0"/>
          </a:p>
        </p:txBody>
      </p:sp>
    </p:spTree>
    <p:extLst>
      <p:ext uri="{BB962C8B-B14F-4D97-AF65-F5344CB8AC3E}">
        <p14:creationId xmlns:p14="http://schemas.microsoft.com/office/powerpoint/2010/main" val="3670195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0F4378-C3A4-4405-9C7F-ADC542F2F363}"/>
              </a:ext>
            </a:extLst>
          </p:cNvPr>
          <p:cNvSpPr>
            <a:spLocks noGrp="1"/>
          </p:cNvSpPr>
          <p:nvPr>
            <p:ph type="body" sz="quarter" idx="13"/>
          </p:nvPr>
        </p:nvSpPr>
        <p:spPr/>
        <p:txBody>
          <a:bodyPr/>
          <a:lstStyle/>
          <a:p>
            <a:r>
              <a:rPr lang="en-GB" dirty="0"/>
              <a:t>Community Leadership</a:t>
            </a:r>
          </a:p>
        </p:txBody>
      </p:sp>
      <p:sp>
        <p:nvSpPr>
          <p:cNvPr id="3" name="Text Placeholder 2">
            <a:extLst>
              <a:ext uri="{FF2B5EF4-FFF2-40B4-BE49-F238E27FC236}">
                <a16:creationId xmlns:a16="http://schemas.microsoft.com/office/drawing/2014/main" id="{F970D242-C60B-45B6-B217-199584F7926D}"/>
              </a:ext>
            </a:extLst>
          </p:cNvPr>
          <p:cNvSpPr>
            <a:spLocks noGrp="1"/>
          </p:cNvSpPr>
          <p:nvPr>
            <p:ph type="body" sz="quarter" idx="14"/>
          </p:nvPr>
        </p:nvSpPr>
        <p:spPr>
          <a:xfrm>
            <a:off x="1466188" y="2518204"/>
            <a:ext cx="10387558" cy="3245241"/>
          </a:xfrm>
        </p:spPr>
        <p:txBody>
          <a:bodyPr/>
          <a:lstStyle/>
          <a:p>
            <a:r>
              <a:rPr lang="en-GB" dirty="0"/>
              <a:t>Community leadership is the courage, creativity and capacity to inspire participation, development and sustainability for strong communities. Community leadership means carrying responsibility for the well-being and improvement of the community. Community leaders are often self-appointed.</a:t>
            </a:r>
          </a:p>
          <a:p>
            <a:endParaRPr lang="en-GB" dirty="0"/>
          </a:p>
          <a:p>
            <a:r>
              <a:rPr lang="en-GB" dirty="0"/>
              <a:t>Are you a community leader? Are you interested in becoming one? </a:t>
            </a:r>
          </a:p>
          <a:p>
            <a:endParaRPr lang="en-GB" dirty="0"/>
          </a:p>
          <a:p>
            <a:endParaRPr lang="en-GB" dirty="0"/>
          </a:p>
          <a:p>
            <a:endParaRPr lang="en-GB" dirty="0"/>
          </a:p>
          <a:p>
            <a:endParaRPr lang="en-GB" dirty="0"/>
          </a:p>
        </p:txBody>
      </p:sp>
      <p:grpSp>
        <p:nvGrpSpPr>
          <p:cNvPr id="11" name="Google Shape;840;p39">
            <a:extLst>
              <a:ext uri="{FF2B5EF4-FFF2-40B4-BE49-F238E27FC236}">
                <a16:creationId xmlns:a16="http://schemas.microsoft.com/office/drawing/2014/main" id="{A51D2A00-5D82-4185-8566-D86BBB76C838}"/>
              </a:ext>
            </a:extLst>
          </p:cNvPr>
          <p:cNvGrpSpPr/>
          <p:nvPr/>
        </p:nvGrpSpPr>
        <p:grpSpPr>
          <a:xfrm>
            <a:off x="621539" y="2593860"/>
            <a:ext cx="572412" cy="714376"/>
            <a:chOff x="2635450" y="4321225"/>
            <a:chExt cx="368400" cy="466425"/>
          </a:xfrm>
          <a:solidFill>
            <a:srgbClr val="92D050"/>
          </a:solidFill>
        </p:grpSpPr>
        <p:sp>
          <p:nvSpPr>
            <p:cNvPr id="12" name="Google Shape;841;p39">
              <a:extLst>
                <a:ext uri="{FF2B5EF4-FFF2-40B4-BE49-F238E27FC236}">
                  <a16:creationId xmlns:a16="http://schemas.microsoft.com/office/drawing/2014/main" id="{14150A68-ADA0-466F-B9EA-4B4087143E8C}"/>
                </a:ext>
              </a:extLst>
            </p:cNvPr>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grpFill/>
            <a:ln w="285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2;p39">
              <a:extLst>
                <a:ext uri="{FF2B5EF4-FFF2-40B4-BE49-F238E27FC236}">
                  <a16:creationId xmlns:a16="http://schemas.microsoft.com/office/drawing/2014/main" id="{F03EB420-F8B9-4EF4-99B3-376E94A9A718}"/>
                </a:ext>
              </a:extLst>
            </p:cNvPr>
            <p:cNvSpPr/>
            <p:nvPr/>
          </p:nvSpPr>
          <p:spPr>
            <a:xfrm>
              <a:off x="2819350" y="4321225"/>
              <a:ext cx="25" cy="347075"/>
            </a:xfrm>
            <a:custGeom>
              <a:avLst/>
              <a:gdLst/>
              <a:ahLst/>
              <a:cxnLst/>
              <a:rect l="l" t="t" r="r" b="b"/>
              <a:pathLst>
                <a:path w="1" h="13883" fill="none" extrusionOk="0">
                  <a:moveTo>
                    <a:pt x="0" y="13883"/>
                  </a:moveTo>
                  <a:lnTo>
                    <a:pt x="0" y="0"/>
                  </a:lnTo>
                </a:path>
              </a:pathLst>
            </a:custGeom>
            <a:grpFill/>
            <a:ln w="285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43;p39">
              <a:extLst>
                <a:ext uri="{FF2B5EF4-FFF2-40B4-BE49-F238E27FC236}">
                  <a16:creationId xmlns:a16="http://schemas.microsoft.com/office/drawing/2014/main" id="{648B303B-C707-46D9-A36B-AFEF7E0C055D}"/>
                </a:ext>
              </a:extLst>
            </p:cNvPr>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grpFill/>
            <a:ln w="285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4;p39">
              <a:extLst>
                <a:ext uri="{FF2B5EF4-FFF2-40B4-BE49-F238E27FC236}">
                  <a16:creationId xmlns:a16="http://schemas.microsoft.com/office/drawing/2014/main" id="{C044F82E-CAC9-444B-A465-B4AEFBAAAEE6}"/>
                </a:ext>
              </a:extLst>
            </p:cNvPr>
            <p:cNvSpPr/>
            <p:nvPr/>
          </p:nvSpPr>
          <p:spPr>
            <a:xfrm>
              <a:off x="2850400" y="4372975"/>
              <a:ext cx="54825" cy="54825"/>
            </a:xfrm>
            <a:custGeom>
              <a:avLst/>
              <a:gdLst/>
              <a:ahLst/>
              <a:cxnLst/>
              <a:rect l="l" t="t" r="r" b="b"/>
              <a:pathLst>
                <a:path w="2193" h="2193" fill="none" extrusionOk="0">
                  <a:moveTo>
                    <a:pt x="2192" y="0"/>
                  </a:moveTo>
                  <a:lnTo>
                    <a:pt x="0" y="2192"/>
                  </a:lnTo>
                </a:path>
              </a:pathLst>
            </a:custGeom>
            <a:grpFill/>
            <a:ln w="285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5;p39">
              <a:extLst>
                <a:ext uri="{FF2B5EF4-FFF2-40B4-BE49-F238E27FC236}">
                  <a16:creationId xmlns:a16="http://schemas.microsoft.com/office/drawing/2014/main" id="{35D8F2DE-BCBC-46DD-B3E5-E33C0F260E1D}"/>
                </a:ext>
              </a:extLst>
            </p:cNvPr>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grpFill/>
            <a:ln w="285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6;p39">
              <a:extLst>
                <a:ext uri="{FF2B5EF4-FFF2-40B4-BE49-F238E27FC236}">
                  <a16:creationId xmlns:a16="http://schemas.microsoft.com/office/drawing/2014/main" id="{0F58FA57-6F2C-46AD-A84D-B19F90F06AD2}"/>
                </a:ext>
              </a:extLst>
            </p:cNvPr>
            <p:cNvSpPr/>
            <p:nvPr/>
          </p:nvSpPr>
          <p:spPr>
            <a:xfrm>
              <a:off x="2696350" y="4479525"/>
              <a:ext cx="87100" cy="87100"/>
            </a:xfrm>
            <a:custGeom>
              <a:avLst/>
              <a:gdLst/>
              <a:ahLst/>
              <a:cxnLst/>
              <a:rect l="l" t="t" r="r" b="b"/>
              <a:pathLst>
                <a:path w="3484" h="3484" fill="none" extrusionOk="0">
                  <a:moveTo>
                    <a:pt x="0" y="1"/>
                  </a:moveTo>
                  <a:lnTo>
                    <a:pt x="3483" y="3483"/>
                  </a:lnTo>
                </a:path>
              </a:pathLst>
            </a:custGeom>
            <a:grpFill/>
            <a:ln w="285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Graphic 22" descr="Question mark with solid fill">
            <a:extLst>
              <a:ext uri="{FF2B5EF4-FFF2-40B4-BE49-F238E27FC236}">
                <a16:creationId xmlns:a16="http://schemas.microsoft.com/office/drawing/2014/main" id="{306F2352-6EE1-4A14-862F-DEF1DA0359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4558" y="4129035"/>
            <a:ext cx="914400" cy="914400"/>
          </a:xfrm>
          <a:prstGeom prst="rect">
            <a:avLst/>
          </a:prstGeom>
        </p:spPr>
      </p:pic>
      <p:sp>
        <p:nvSpPr>
          <p:cNvPr id="24" name="Rectangle 23">
            <a:extLst>
              <a:ext uri="{FF2B5EF4-FFF2-40B4-BE49-F238E27FC236}">
                <a16:creationId xmlns:a16="http://schemas.microsoft.com/office/drawing/2014/main" id="{8CB4D7C4-6CCE-4A1B-9BA7-3715ACFCA50A}"/>
              </a:ext>
            </a:extLst>
          </p:cNvPr>
          <p:cNvSpPr/>
          <p:nvPr/>
        </p:nvSpPr>
        <p:spPr>
          <a:xfrm>
            <a:off x="0" y="5066881"/>
            <a:ext cx="12192000" cy="1517363"/>
          </a:xfrm>
          <a:prstGeom prst="rect">
            <a:avLst/>
          </a:prstGeom>
          <a:solidFill>
            <a:srgbClr val="28AF95"/>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DD7E6E08-7815-47EA-8FAD-69B20F59D493}"/>
              </a:ext>
            </a:extLst>
          </p:cNvPr>
          <p:cNvSpPr txBox="1"/>
          <p:nvPr/>
        </p:nvSpPr>
        <p:spPr>
          <a:xfrm>
            <a:off x="2807970" y="5024997"/>
            <a:ext cx="6103620" cy="464871"/>
          </a:xfrm>
          <a:prstGeom prst="rect">
            <a:avLst/>
          </a:prstGeom>
          <a:noFill/>
          <a:ln>
            <a:solidFill>
              <a:srgbClr val="92D050"/>
            </a:solidFill>
          </a:ln>
        </p:spPr>
        <p:txBody>
          <a:bodyPr wrap="square">
            <a:spAutoFit/>
          </a:bodyPr>
          <a:lstStyle/>
          <a:p>
            <a:pPr algn="ctr">
              <a:lnSpc>
                <a:spcPct val="150000"/>
              </a:lnSpc>
            </a:pPr>
            <a:r>
              <a:rPr lang="en-GB" b="1" u="sng" dirty="0">
                <a:solidFill>
                  <a:schemeClr val="bg1"/>
                </a:solidFill>
              </a:rPr>
              <a:t>MIGRANT LEADER INSPIRATION</a:t>
            </a:r>
          </a:p>
        </p:txBody>
      </p:sp>
      <p:sp>
        <p:nvSpPr>
          <p:cNvPr id="19" name="TextBox 18">
            <a:extLst>
              <a:ext uri="{FF2B5EF4-FFF2-40B4-BE49-F238E27FC236}">
                <a16:creationId xmlns:a16="http://schemas.microsoft.com/office/drawing/2014/main" id="{E6267ABD-762B-43E4-85D2-8C10E63092D3}"/>
              </a:ext>
            </a:extLst>
          </p:cNvPr>
          <p:cNvSpPr txBox="1"/>
          <p:nvPr/>
        </p:nvSpPr>
        <p:spPr>
          <a:xfrm>
            <a:off x="-144966" y="5563390"/>
            <a:ext cx="12556273" cy="954107"/>
          </a:xfrm>
          <a:prstGeom prst="rect">
            <a:avLst/>
          </a:prstGeom>
          <a:noFill/>
        </p:spPr>
        <p:txBody>
          <a:bodyPr wrap="square">
            <a:spAutoFit/>
          </a:bodyPr>
          <a:lstStyle/>
          <a:p>
            <a:pPr algn="ctr"/>
            <a:r>
              <a:rPr lang="en-GB" sz="2800" i="1" dirty="0">
                <a:solidFill>
                  <a:schemeClr val="bg1"/>
                </a:solidFill>
              </a:rPr>
              <a:t>“When the whole world is silent, even one voice becomes powerful.”                                          Malala Yousafzai</a:t>
            </a:r>
          </a:p>
        </p:txBody>
      </p:sp>
    </p:spTree>
    <p:extLst>
      <p:ext uri="{BB962C8B-B14F-4D97-AF65-F5344CB8AC3E}">
        <p14:creationId xmlns:p14="http://schemas.microsoft.com/office/powerpoint/2010/main" val="4172299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379142" y="797145"/>
            <a:ext cx="9612351" cy="84541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800" dirty="0">
                <a:solidFill>
                  <a:srgbClr val="1188A3"/>
                </a:solidFill>
              </a:rPr>
              <a:t>WHAT DOES LEADERSHIP VISION LOOK LIKE?   A CASE STUDY</a:t>
            </a:r>
          </a:p>
        </p:txBody>
      </p:sp>
      <p:sp>
        <p:nvSpPr>
          <p:cNvPr id="39" name="TextBox 38">
            <a:extLst>
              <a:ext uri="{FF2B5EF4-FFF2-40B4-BE49-F238E27FC236}">
                <a16:creationId xmlns:a16="http://schemas.microsoft.com/office/drawing/2014/main" id="{F4CD96E3-5F40-1399-240E-725C90C2473E}"/>
              </a:ext>
            </a:extLst>
          </p:cNvPr>
          <p:cNvSpPr txBox="1"/>
          <p:nvPr/>
        </p:nvSpPr>
        <p:spPr>
          <a:xfrm>
            <a:off x="379142" y="1825748"/>
            <a:ext cx="6779941" cy="4093428"/>
          </a:xfrm>
          <a:prstGeom prst="rect">
            <a:avLst/>
          </a:prstGeom>
          <a:noFill/>
        </p:spPr>
        <p:txBody>
          <a:bodyPr wrap="square">
            <a:spAutoFit/>
          </a:bodyPr>
          <a:lstStyle/>
          <a:p>
            <a:pPr algn="l"/>
            <a:r>
              <a:rPr lang="en-GB" sz="2400" b="0" i="0" dirty="0">
                <a:solidFill>
                  <a:srgbClr val="7F7F7F"/>
                </a:solidFill>
                <a:effectLst/>
              </a:rPr>
              <a:t>Originally from Mongolia, </a:t>
            </a:r>
            <a:r>
              <a:rPr lang="en-GB" sz="2400" b="0" i="0" dirty="0" err="1">
                <a:solidFill>
                  <a:srgbClr val="7F7F7F"/>
                </a:solidFill>
                <a:effectLst/>
              </a:rPr>
              <a:t>Gonchigkhand's</a:t>
            </a:r>
            <a:r>
              <a:rPr lang="en-GB" sz="2400" b="0" i="0" dirty="0">
                <a:solidFill>
                  <a:srgbClr val="7F7F7F"/>
                </a:solidFill>
                <a:effectLst/>
              </a:rPr>
              <a:t> dream is to be a social worker in Ireland and contribute to Irish society. In 2020,  she took part in the Migrant Leadership Academy. </a:t>
            </a:r>
            <a:r>
              <a:rPr lang="en-GB" sz="2400" b="0" i="0" dirty="0" err="1">
                <a:solidFill>
                  <a:srgbClr val="7F7F7F"/>
                </a:solidFill>
                <a:effectLst/>
              </a:rPr>
              <a:t>Gonchigkhand</a:t>
            </a:r>
            <a:r>
              <a:rPr lang="en-GB" sz="2400" b="0" i="0" dirty="0">
                <a:solidFill>
                  <a:srgbClr val="7F7F7F"/>
                </a:solidFill>
                <a:effectLst/>
              </a:rPr>
              <a:t> came to Ireland in December 2016  She started a blog for Mongolians in Ireland about life in Ireland, and joined a campaign for undocumented people. </a:t>
            </a:r>
          </a:p>
          <a:p>
            <a:pPr algn="l"/>
            <a:endParaRPr lang="en-GB" sz="2400" dirty="0">
              <a:solidFill>
                <a:srgbClr val="7F7F7F"/>
              </a:solidFill>
            </a:endParaRPr>
          </a:p>
          <a:p>
            <a:pPr algn="l"/>
            <a:r>
              <a:rPr lang="en-GB" sz="2400" b="0" i="0" dirty="0">
                <a:solidFill>
                  <a:srgbClr val="7F7F7F"/>
                </a:solidFill>
                <a:effectLst/>
              </a:rPr>
              <a:t>READ MORE: </a:t>
            </a:r>
            <a:r>
              <a:rPr lang="en-GB" sz="2400" dirty="0" err="1">
                <a:hlinkClick r:id="rId2"/>
              </a:rPr>
              <a:t>Gonchigkhand</a:t>
            </a:r>
            <a:r>
              <a:rPr lang="en-GB" sz="2400" dirty="0">
                <a:hlinkClick r:id="rId2"/>
              </a:rPr>
              <a:t> | Immigrant Council of Ireland</a:t>
            </a:r>
            <a:endParaRPr lang="en-GB" sz="2400" b="0" i="0" dirty="0">
              <a:solidFill>
                <a:srgbClr val="7F7F7F"/>
              </a:solidFill>
              <a:effectLst/>
            </a:endParaRPr>
          </a:p>
          <a:p>
            <a:endParaRPr lang="en-GB" sz="2000" dirty="0">
              <a:solidFill>
                <a:srgbClr val="7F7F7F"/>
              </a:solidFill>
            </a:endParaRPr>
          </a:p>
        </p:txBody>
      </p:sp>
      <p:pic>
        <p:nvPicPr>
          <p:cNvPr id="1026" name="Picture 2">
            <a:extLst>
              <a:ext uri="{FF2B5EF4-FFF2-40B4-BE49-F238E27FC236}">
                <a16:creationId xmlns:a16="http://schemas.microsoft.com/office/drawing/2014/main" id="{679973D4-BF2D-AF4A-7C7F-229E0D6DFB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07547" y="2252545"/>
            <a:ext cx="4628335" cy="323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621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D50BFE-5893-A42E-405A-3A79F607892F}"/>
              </a:ext>
            </a:extLst>
          </p:cNvPr>
          <p:cNvSpPr>
            <a:spLocks noGrp="1"/>
          </p:cNvSpPr>
          <p:nvPr>
            <p:ph type="body" sz="quarter" idx="18"/>
          </p:nvPr>
        </p:nvSpPr>
        <p:spPr>
          <a:xfrm>
            <a:off x="545142" y="1678953"/>
            <a:ext cx="7182652" cy="3867704"/>
          </a:xfrm>
        </p:spPr>
        <p:txBody>
          <a:bodyPr>
            <a:normAutofit/>
          </a:bodyPr>
          <a:lstStyle/>
          <a:p>
            <a:pPr marL="0" indent="0"/>
            <a:r>
              <a:rPr lang="en-GB" sz="2200" i="0" dirty="0">
                <a:effectLst/>
                <a:latin typeface="Roboto" panose="02000000000000000000" pitchFamily="2" charset="0"/>
              </a:rPr>
              <a:t>To create a leadership vision, </a:t>
            </a:r>
            <a:r>
              <a:rPr lang="en-GB" sz="2200" b="0" i="0" dirty="0">
                <a:effectLst/>
                <a:latin typeface="Roboto" panose="02000000000000000000" pitchFamily="2" charset="0"/>
              </a:rPr>
              <a:t>it is fundamental that you get to know yourself by assessing your strengths and weaknesses. </a:t>
            </a:r>
          </a:p>
          <a:p>
            <a:pPr marL="0" indent="0"/>
            <a:r>
              <a:rPr lang="en-GB" sz="2200" b="0" i="0" dirty="0">
                <a:effectLst/>
                <a:latin typeface="Roboto" panose="02000000000000000000" pitchFamily="2" charset="0"/>
              </a:rPr>
              <a:t>We urge your to read this f</a:t>
            </a:r>
            <a:r>
              <a:rPr lang="en-GB" sz="2200" dirty="0">
                <a:latin typeface="Roboto" panose="02000000000000000000" pitchFamily="2" charset="0"/>
              </a:rPr>
              <a:t>abulous article on  </a:t>
            </a:r>
          </a:p>
          <a:p>
            <a:pPr marL="0" indent="0"/>
            <a:r>
              <a:rPr lang="en-GB" sz="2200" dirty="0">
                <a:hlinkClick r:id="rId2"/>
              </a:rPr>
              <a:t>The Importance of a Leadership Vision – Journey To Leadership (journeytoleadershipblog.com)</a:t>
            </a:r>
            <a:endParaRPr lang="en-IE" sz="2200" dirty="0"/>
          </a:p>
        </p:txBody>
      </p:sp>
      <p:sp>
        <p:nvSpPr>
          <p:cNvPr id="3" name="Text Placeholder 2">
            <a:extLst>
              <a:ext uri="{FF2B5EF4-FFF2-40B4-BE49-F238E27FC236}">
                <a16:creationId xmlns:a16="http://schemas.microsoft.com/office/drawing/2014/main" id="{36650FB9-8D44-EF3C-1894-980D00BAD56B}"/>
              </a:ext>
            </a:extLst>
          </p:cNvPr>
          <p:cNvSpPr>
            <a:spLocks noGrp="1"/>
          </p:cNvSpPr>
          <p:nvPr>
            <p:ph type="body" sz="quarter" idx="16"/>
          </p:nvPr>
        </p:nvSpPr>
        <p:spPr>
          <a:xfrm>
            <a:off x="545142" y="641091"/>
            <a:ext cx="10594345" cy="582221"/>
          </a:xfrm>
        </p:spPr>
        <p:txBody>
          <a:bodyPr>
            <a:normAutofit lnSpcReduction="10000"/>
          </a:bodyPr>
          <a:lstStyle/>
          <a:p>
            <a:r>
              <a:rPr lang="en-IE" dirty="0"/>
              <a:t>Forming your Leadership Vision</a:t>
            </a:r>
          </a:p>
        </p:txBody>
      </p:sp>
      <p:pic>
        <p:nvPicPr>
          <p:cNvPr id="5" name="Picture 4">
            <a:extLst>
              <a:ext uri="{FF2B5EF4-FFF2-40B4-BE49-F238E27FC236}">
                <a16:creationId xmlns:a16="http://schemas.microsoft.com/office/drawing/2014/main" id="{65048C68-2FB0-F74B-CA25-21382911D36A}"/>
              </a:ext>
            </a:extLst>
          </p:cNvPr>
          <p:cNvPicPr>
            <a:picLocks noChangeAspect="1"/>
          </p:cNvPicPr>
          <p:nvPr/>
        </p:nvPicPr>
        <p:blipFill>
          <a:blip r:embed="rId3"/>
          <a:stretch>
            <a:fillRect/>
          </a:stretch>
        </p:blipFill>
        <p:spPr>
          <a:xfrm>
            <a:off x="7903533" y="720287"/>
            <a:ext cx="3743325" cy="5524500"/>
          </a:xfrm>
          <a:prstGeom prst="rect">
            <a:avLst/>
          </a:prstGeom>
        </p:spPr>
      </p:pic>
    </p:spTree>
    <p:extLst>
      <p:ext uri="{BB962C8B-B14F-4D97-AF65-F5344CB8AC3E}">
        <p14:creationId xmlns:p14="http://schemas.microsoft.com/office/powerpoint/2010/main" val="4283038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4E9B6-5796-4D29-B70F-383D5ACCC6C7}"/>
              </a:ext>
            </a:extLst>
          </p:cNvPr>
          <p:cNvSpPr>
            <a:spLocks noGrp="1"/>
          </p:cNvSpPr>
          <p:nvPr>
            <p:ph type="body" sz="quarter" idx="18"/>
          </p:nvPr>
        </p:nvSpPr>
        <p:spPr>
          <a:xfrm>
            <a:off x="734713" y="1454728"/>
            <a:ext cx="10594347" cy="4864185"/>
          </a:xfrm>
        </p:spPr>
        <p:txBody>
          <a:bodyPr>
            <a:normAutofit lnSpcReduction="10000"/>
          </a:bodyPr>
          <a:lstStyle/>
          <a:p>
            <a:pPr marL="342900" indent="-342900">
              <a:buFont typeface="Arial" panose="020B0604020202020204" pitchFamily="34" charset="0"/>
              <a:buChar char="•"/>
            </a:pPr>
            <a:r>
              <a:rPr lang="en-US" dirty="0"/>
              <a:t>Identification of issue and options for tackling it</a:t>
            </a:r>
          </a:p>
          <a:p>
            <a:pPr marL="342900" indent="-342900">
              <a:buFont typeface="Arial" panose="020B0604020202020204" pitchFamily="34" charset="0"/>
              <a:buChar char="•"/>
            </a:pPr>
            <a:r>
              <a:rPr lang="en-US" dirty="0"/>
              <a:t>Methods of engagement</a:t>
            </a:r>
          </a:p>
          <a:p>
            <a:pPr marL="342900" indent="-342900">
              <a:buFont typeface="Arial" panose="020B0604020202020204" pitchFamily="34" charset="0"/>
              <a:buChar char="•"/>
            </a:pPr>
            <a:r>
              <a:rPr lang="en-US" dirty="0"/>
              <a:t>Participants express their views open and honestly</a:t>
            </a:r>
          </a:p>
          <a:p>
            <a:pPr marL="342900" indent="-342900">
              <a:buFont typeface="Arial" panose="020B0604020202020204" pitchFamily="34" charset="0"/>
              <a:buChar char="•"/>
            </a:pPr>
            <a:r>
              <a:rPr lang="en-US" dirty="0"/>
              <a:t>Timeline is created</a:t>
            </a:r>
          </a:p>
          <a:p>
            <a:pPr marL="342900" indent="-342900">
              <a:buFont typeface="Arial" panose="020B0604020202020204" pitchFamily="34" charset="0"/>
              <a:buChar char="•"/>
            </a:pPr>
            <a:r>
              <a:rPr lang="en-US" dirty="0"/>
              <a:t>Purpose of engagement in relation to the need is identified</a:t>
            </a:r>
          </a:p>
          <a:p>
            <a:pPr marL="342900" indent="-342900">
              <a:buFont typeface="Arial" panose="020B0604020202020204" pitchFamily="34" charset="0"/>
              <a:buChar char="•"/>
            </a:pPr>
            <a:r>
              <a:rPr lang="en-US" dirty="0"/>
              <a:t>Public policies identified</a:t>
            </a:r>
          </a:p>
          <a:p>
            <a:pPr marL="342900" indent="-342900">
              <a:buFont typeface="Arial" panose="020B0604020202020204" pitchFamily="34" charset="0"/>
              <a:buChar char="•"/>
            </a:pPr>
            <a:r>
              <a:rPr lang="en-US" dirty="0"/>
              <a:t>Resources identified</a:t>
            </a:r>
          </a:p>
          <a:p>
            <a:pPr marL="342900" indent="-342900">
              <a:buFont typeface="Arial" panose="020B0604020202020204" pitchFamily="34" charset="0"/>
              <a:buChar char="•"/>
            </a:pPr>
            <a:r>
              <a:rPr lang="en-US" dirty="0"/>
              <a:t>Intended results (measurable and realistic) are agreed</a:t>
            </a:r>
          </a:p>
          <a:p>
            <a:pPr marL="342900" indent="-342900">
              <a:buFont typeface="Arial" panose="020B0604020202020204" pitchFamily="34" charset="0"/>
              <a:buChar char="•"/>
            </a:pPr>
            <a:r>
              <a:rPr lang="en-US" dirty="0"/>
              <a:t>Constraints, challenges and opportunities are assessed</a:t>
            </a:r>
          </a:p>
          <a:p>
            <a:pPr marL="342900" indent="-342900">
              <a:buFont typeface="Arial" panose="020B0604020202020204" pitchFamily="34" charset="0"/>
              <a:buChar char="•"/>
            </a:pPr>
            <a:r>
              <a:rPr lang="en-US" dirty="0"/>
              <a:t>Roles and responsibilities to action are distributed</a:t>
            </a:r>
          </a:p>
          <a:p>
            <a:pPr marL="342900" indent="-342900">
              <a:buFont typeface="Arial" panose="020B0604020202020204" pitchFamily="34" charset="0"/>
              <a:buChar char="•"/>
            </a:pPr>
            <a:r>
              <a:rPr lang="en-US" dirty="0"/>
              <a:t>Evaluation of performance is planned</a:t>
            </a:r>
          </a:p>
          <a:p>
            <a:endParaRPr lang="en-US" dirty="0"/>
          </a:p>
        </p:txBody>
      </p:sp>
      <p:sp>
        <p:nvSpPr>
          <p:cNvPr id="3" name="Text Placeholder 2">
            <a:extLst>
              <a:ext uri="{FF2B5EF4-FFF2-40B4-BE49-F238E27FC236}">
                <a16:creationId xmlns:a16="http://schemas.microsoft.com/office/drawing/2014/main" id="{D50E93AF-93EE-4EC4-B04F-05BA2E4B65FB}"/>
              </a:ext>
            </a:extLst>
          </p:cNvPr>
          <p:cNvSpPr>
            <a:spLocks noGrp="1"/>
          </p:cNvSpPr>
          <p:nvPr>
            <p:ph type="body" sz="quarter" idx="16"/>
          </p:nvPr>
        </p:nvSpPr>
        <p:spPr/>
        <p:txBody>
          <a:bodyPr>
            <a:normAutofit fontScale="92500"/>
          </a:bodyPr>
          <a:lstStyle/>
          <a:p>
            <a:r>
              <a:rPr lang="en-US" dirty="0"/>
              <a:t>Vision need Action – Key steps in a Mediation Action Plan</a:t>
            </a:r>
          </a:p>
        </p:txBody>
      </p:sp>
      <p:sp>
        <p:nvSpPr>
          <p:cNvPr id="4" name="TextBox 3">
            <a:extLst>
              <a:ext uri="{FF2B5EF4-FFF2-40B4-BE49-F238E27FC236}">
                <a16:creationId xmlns:a16="http://schemas.microsoft.com/office/drawing/2014/main" id="{612EF323-41D8-5A4C-800C-DC15EDBA31E6}"/>
              </a:ext>
            </a:extLst>
          </p:cNvPr>
          <p:cNvSpPr txBox="1"/>
          <p:nvPr/>
        </p:nvSpPr>
        <p:spPr>
          <a:xfrm>
            <a:off x="4740406" y="6409948"/>
            <a:ext cx="7451594" cy="276999"/>
          </a:xfrm>
          <a:prstGeom prst="rect">
            <a:avLst/>
          </a:prstGeom>
          <a:noFill/>
        </p:spPr>
        <p:txBody>
          <a:bodyPr wrap="square" rtlCol="0">
            <a:spAutoFit/>
          </a:bodyPr>
          <a:lstStyle/>
          <a:p>
            <a:r>
              <a:rPr lang="en-GB" sz="1200" dirty="0">
                <a:solidFill>
                  <a:srgbClr val="7F7F7F"/>
                </a:solidFill>
              </a:rPr>
              <a:t>Extracted from </a:t>
            </a:r>
            <a:r>
              <a:rPr lang="en-GB" sz="1200" dirty="0">
                <a:solidFill>
                  <a:srgbClr val="7F7F7F"/>
                </a:solidFill>
                <a:hlinkClick r:id="rId2">
                  <a:extLst>
                    <a:ext uri="{A12FA001-AC4F-418D-AE19-62706E023703}">
                      <ahyp:hlinkClr xmlns:ahyp="http://schemas.microsoft.com/office/drawing/2018/hyperlinkcolor" val="tx"/>
                    </a:ext>
                  </a:extLst>
                </a:hlinkClick>
              </a:rPr>
              <a:t>https://www.scmc.sacro.org.uk/sites/default/files/resource/COMMUNITY%20MEDIATION%206.pdf</a:t>
            </a:r>
            <a:r>
              <a:rPr lang="en-GB" sz="1200" dirty="0">
                <a:solidFill>
                  <a:srgbClr val="7F7F7F"/>
                </a:solidFill>
              </a:rPr>
              <a:t> </a:t>
            </a:r>
          </a:p>
        </p:txBody>
      </p:sp>
      <p:graphicFrame>
        <p:nvGraphicFramePr>
          <p:cNvPr id="7" name="Diagram 6">
            <a:extLst>
              <a:ext uri="{FF2B5EF4-FFF2-40B4-BE49-F238E27FC236}">
                <a16:creationId xmlns:a16="http://schemas.microsoft.com/office/drawing/2014/main" id="{44010552-DC8A-6D44-8DEE-F8A5A0AB5328}"/>
              </a:ext>
            </a:extLst>
          </p:cNvPr>
          <p:cNvGraphicFramePr/>
          <p:nvPr>
            <p:extLst>
              <p:ext uri="{D42A27DB-BD31-4B8C-83A1-F6EECF244321}">
                <p14:modId xmlns:p14="http://schemas.microsoft.com/office/powerpoint/2010/main" val="692443737"/>
              </p:ext>
            </p:extLst>
          </p:nvPr>
        </p:nvGraphicFramePr>
        <p:xfrm>
          <a:off x="8676781" y="2051394"/>
          <a:ext cx="3193774" cy="3670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9658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FE10FF-0203-324E-9129-51277E6FCF9F}"/>
              </a:ext>
            </a:extLst>
          </p:cNvPr>
          <p:cNvSpPr>
            <a:spLocks noGrp="1"/>
          </p:cNvSpPr>
          <p:nvPr>
            <p:ph type="body" sz="quarter" idx="16"/>
          </p:nvPr>
        </p:nvSpPr>
        <p:spPr>
          <a:xfrm>
            <a:off x="675076" y="914277"/>
            <a:ext cx="6480002" cy="1577714"/>
          </a:xfrm>
        </p:spPr>
        <p:txBody>
          <a:bodyPr>
            <a:normAutofit/>
          </a:bodyPr>
          <a:lstStyle/>
          <a:p>
            <a:r>
              <a:rPr lang="en-US" dirty="0"/>
              <a:t>Case Study:</a:t>
            </a:r>
            <a:endParaRPr lang="hr-BA" dirty="0"/>
          </a:p>
          <a:p>
            <a:r>
              <a:rPr lang="en-US" dirty="0"/>
              <a:t> Malala Yousafzai – A Visionary </a:t>
            </a:r>
          </a:p>
          <a:p>
            <a:endParaRPr lang="en-US" dirty="0"/>
          </a:p>
        </p:txBody>
      </p:sp>
      <p:sp>
        <p:nvSpPr>
          <p:cNvPr id="6" name="TextBox 5">
            <a:extLst>
              <a:ext uri="{FF2B5EF4-FFF2-40B4-BE49-F238E27FC236}">
                <a16:creationId xmlns:a16="http://schemas.microsoft.com/office/drawing/2014/main" id="{B53A350F-2EF6-41E5-8E82-1BA25402DB9F}"/>
              </a:ext>
            </a:extLst>
          </p:cNvPr>
          <p:cNvSpPr txBox="1"/>
          <p:nvPr/>
        </p:nvSpPr>
        <p:spPr>
          <a:xfrm>
            <a:off x="675076" y="3429000"/>
            <a:ext cx="6097656" cy="1815882"/>
          </a:xfrm>
          <a:prstGeom prst="rect">
            <a:avLst/>
          </a:prstGeom>
          <a:noFill/>
        </p:spPr>
        <p:txBody>
          <a:bodyPr wrap="square">
            <a:spAutoFit/>
          </a:bodyPr>
          <a:lstStyle/>
          <a:p>
            <a:r>
              <a:rPr lang="en-US" sz="2800" dirty="0">
                <a:solidFill>
                  <a:srgbClr val="7F7F7F"/>
                </a:solidFill>
              </a:rPr>
              <a:t>Malala proved she is a visionary when she had a vision that women should be allowed to be educated and kept fighting for her vision to become true.</a:t>
            </a:r>
            <a:endParaRPr lang="en-US" sz="2800" dirty="0">
              <a:solidFill>
                <a:srgbClr val="7F7F7F"/>
              </a:solidFill>
              <a:highlight>
                <a:srgbClr val="FFFF00"/>
              </a:highlight>
            </a:endParaRPr>
          </a:p>
        </p:txBody>
      </p:sp>
      <p:sp>
        <p:nvSpPr>
          <p:cNvPr id="7" name="TextBox 6">
            <a:extLst>
              <a:ext uri="{FF2B5EF4-FFF2-40B4-BE49-F238E27FC236}">
                <a16:creationId xmlns:a16="http://schemas.microsoft.com/office/drawing/2014/main" id="{7F3BA149-81CC-4DA3-AAD1-35601BADDC1F}"/>
              </a:ext>
            </a:extLst>
          </p:cNvPr>
          <p:cNvSpPr txBox="1"/>
          <p:nvPr/>
        </p:nvSpPr>
        <p:spPr>
          <a:xfrm>
            <a:off x="5905807" y="6332972"/>
            <a:ext cx="6097554" cy="307777"/>
          </a:xfrm>
          <a:prstGeom prst="rect">
            <a:avLst/>
          </a:prstGeom>
          <a:noFill/>
        </p:spPr>
        <p:txBody>
          <a:bodyPr wrap="square">
            <a:spAutoFit/>
          </a:bodyPr>
          <a:lstStyle/>
          <a:p>
            <a:pPr algn="ctr"/>
            <a:r>
              <a:rPr lang="en-US" sz="1400" dirty="0">
                <a:solidFill>
                  <a:srgbClr val="208282"/>
                </a:solidFill>
                <a:hlinkClick r:id="rId2">
                  <a:extLst>
                    <a:ext uri="{A12FA001-AC4F-418D-AE19-62706E023703}">
                      <ahyp:hlinkClr xmlns:ahyp="http://schemas.microsoft.com/office/drawing/2018/hyperlinkcolor" val="tx"/>
                    </a:ext>
                  </a:extLst>
                </a:hlinkClick>
              </a:rPr>
              <a:t>https://eduzaurus.com/free-essay-samples/malalas-leadership-style/</a:t>
            </a:r>
            <a:r>
              <a:rPr lang="en-US" sz="1400" dirty="0">
                <a:solidFill>
                  <a:srgbClr val="208282"/>
                </a:solidFill>
              </a:rPr>
              <a:t> </a:t>
            </a:r>
          </a:p>
        </p:txBody>
      </p:sp>
      <p:pic>
        <p:nvPicPr>
          <p:cNvPr id="12" name="Picture Placeholder 11">
            <a:extLst>
              <a:ext uri="{FF2B5EF4-FFF2-40B4-BE49-F238E27FC236}">
                <a16:creationId xmlns:a16="http://schemas.microsoft.com/office/drawing/2014/main" id="{2A8A7E32-2FEB-2FAA-379C-F108F910636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663972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4E9B6-5796-4D29-B70F-383D5ACCC6C7}"/>
              </a:ext>
            </a:extLst>
          </p:cNvPr>
          <p:cNvSpPr>
            <a:spLocks noGrp="1"/>
          </p:cNvSpPr>
          <p:nvPr>
            <p:ph type="body" sz="quarter" idx="18"/>
          </p:nvPr>
        </p:nvSpPr>
        <p:spPr/>
        <p:txBody>
          <a:bodyPr>
            <a:normAutofit lnSpcReduction="10000"/>
          </a:bodyPr>
          <a:lstStyle/>
          <a:p>
            <a:pPr marL="342900" indent="-342900" algn="just">
              <a:buFont typeface="Wingdings" panose="05000000000000000000" pitchFamily="2" charset="2"/>
              <a:buChar char="ü"/>
            </a:pPr>
            <a:r>
              <a:rPr lang="en-US" sz="2400" dirty="0"/>
              <a:t>Malala is a Visionary Leader. She inspires others with the commitment and promise to their set vision. Rather than command others, as a visionary leader, Malala appeals to groups by convincing them of that, the seemingly unattainable can be achieved. </a:t>
            </a:r>
          </a:p>
          <a:p>
            <a:pPr marL="342900" indent="-342900" algn="just">
              <a:buFont typeface="Wingdings" panose="05000000000000000000" pitchFamily="2" charset="2"/>
              <a:buChar char="ü"/>
            </a:pPr>
            <a:r>
              <a:rPr lang="en-US" sz="2400" dirty="0">
                <a:solidFill>
                  <a:srgbClr val="1188A3"/>
                </a:solidFill>
              </a:rPr>
              <a:t>Visionary leaders like Malala are long-term thinkers and think about the future ahead of them; making efforts and finding opportunities to accomplish something from their lives while also inspiring others. </a:t>
            </a:r>
          </a:p>
          <a:p>
            <a:pPr marL="342900" indent="-342900" algn="just">
              <a:buFont typeface="Wingdings" panose="05000000000000000000" pitchFamily="2" charset="2"/>
              <a:buChar char="ü"/>
            </a:pPr>
            <a:r>
              <a:rPr lang="en-US" sz="2400" dirty="0"/>
              <a:t>Malala Yousafzai portrays all the characteristics of a visionary leader. With being shot in the head, to spending months in a coma, she still survived and stood up stronger than ever showing the world a ray of hope. She inspired herself and others, and most importantly, did not stop at anything to achieve her vision. </a:t>
            </a:r>
          </a:p>
          <a:p>
            <a:endParaRPr lang="en-US" dirty="0"/>
          </a:p>
        </p:txBody>
      </p:sp>
      <p:sp>
        <p:nvSpPr>
          <p:cNvPr id="3" name="Text Placeholder 2">
            <a:extLst>
              <a:ext uri="{FF2B5EF4-FFF2-40B4-BE49-F238E27FC236}">
                <a16:creationId xmlns:a16="http://schemas.microsoft.com/office/drawing/2014/main" id="{D50E93AF-93EE-4EC4-B04F-05BA2E4B65FB}"/>
              </a:ext>
            </a:extLst>
          </p:cNvPr>
          <p:cNvSpPr>
            <a:spLocks noGrp="1"/>
          </p:cNvSpPr>
          <p:nvPr>
            <p:ph type="body" sz="quarter" idx="16"/>
          </p:nvPr>
        </p:nvSpPr>
        <p:spPr/>
        <p:txBody>
          <a:bodyPr>
            <a:normAutofit lnSpcReduction="10000"/>
          </a:bodyPr>
          <a:lstStyle/>
          <a:p>
            <a:r>
              <a:rPr lang="en-US" dirty="0"/>
              <a:t>How Malala Achieved Her Goals </a:t>
            </a:r>
          </a:p>
          <a:p>
            <a:endParaRPr lang="en-US" dirty="0"/>
          </a:p>
        </p:txBody>
      </p:sp>
    </p:spTree>
    <p:extLst>
      <p:ext uri="{BB962C8B-B14F-4D97-AF65-F5344CB8AC3E}">
        <p14:creationId xmlns:p14="http://schemas.microsoft.com/office/powerpoint/2010/main" val="1192938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BBCFC9-1D07-F947-9DB7-5055F9ACBEED}"/>
              </a:ext>
            </a:extLst>
          </p:cNvPr>
          <p:cNvSpPr>
            <a:spLocks noGrp="1"/>
          </p:cNvSpPr>
          <p:nvPr>
            <p:ph type="body" sz="quarter" idx="18"/>
          </p:nvPr>
        </p:nvSpPr>
        <p:spPr/>
        <p:txBody>
          <a:bodyPr>
            <a:normAutofit/>
          </a:bodyPr>
          <a:lstStyle/>
          <a:p>
            <a:r>
              <a:rPr lang="hr-BA" sz="2400" dirty="0"/>
              <a:t>Map the community</a:t>
            </a:r>
            <a:endParaRPr lang="en-US" sz="2400" dirty="0"/>
          </a:p>
        </p:txBody>
      </p:sp>
      <p:sp>
        <p:nvSpPr>
          <p:cNvPr id="2" name="Text Placeholder 1">
            <a:extLst>
              <a:ext uri="{FF2B5EF4-FFF2-40B4-BE49-F238E27FC236}">
                <a16:creationId xmlns:a16="http://schemas.microsoft.com/office/drawing/2014/main" id="{A56DA5F2-4137-3042-ACB2-7465E92BE8F7}"/>
              </a:ext>
            </a:extLst>
          </p:cNvPr>
          <p:cNvSpPr>
            <a:spLocks noGrp="1"/>
          </p:cNvSpPr>
          <p:nvPr>
            <p:ph type="body" sz="quarter" idx="16"/>
          </p:nvPr>
        </p:nvSpPr>
        <p:spPr/>
        <p:txBody>
          <a:bodyPr>
            <a:normAutofit fontScale="92500" lnSpcReduction="10000"/>
          </a:bodyPr>
          <a:lstStyle/>
          <a:p>
            <a:r>
              <a:rPr lang="hr-BA" dirty="0"/>
              <a:t>ANALYSE</a:t>
            </a:r>
            <a:endParaRPr lang="en-US" dirty="0"/>
          </a:p>
        </p:txBody>
      </p:sp>
      <p:sp>
        <p:nvSpPr>
          <p:cNvPr id="4" name="Text Placeholder 3">
            <a:extLst>
              <a:ext uri="{FF2B5EF4-FFF2-40B4-BE49-F238E27FC236}">
                <a16:creationId xmlns:a16="http://schemas.microsoft.com/office/drawing/2014/main" id="{10A3EA67-B519-4B45-AD67-2498950C39F1}"/>
              </a:ext>
            </a:extLst>
          </p:cNvPr>
          <p:cNvSpPr>
            <a:spLocks noGrp="1"/>
          </p:cNvSpPr>
          <p:nvPr>
            <p:ph type="body" sz="quarter" idx="19"/>
          </p:nvPr>
        </p:nvSpPr>
        <p:spPr>
          <a:xfrm>
            <a:off x="3069574" y="3694013"/>
            <a:ext cx="3024340" cy="740496"/>
          </a:xfrm>
        </p:spPr>
        <p:txBody>
          <a:bodyPr>
            <a:normAutofit lnSpcReduction="10000"/>
          </a:bodyPr>
          <a:lstStyle/>
          <a:p>
            <a:r>
              <a:rPr lang="hr-BA" sz="2400" dirty="0"/>
              <a:t>Who can help? Where are the problems?</a:t>
            </a:r>
            <a:endParaRPr lang="en-US" sz="2400" dirty="0"/>
          </a:p>
        </p:txBody>
      </p:sp>
      <p:sp>
        <p:nvSpPr>
          <p:cNvPr id="5" name="Text Placeholder 4">
            <a:extLst>
              <a:ext uri="{FF2B5EF4-FFF2-40B4-BE49-F238E27FC236}">
                <a16:creationId xmlns:a16="http://schemas.microsoft.com/office/drawing/2014/main" id="{76E690F5-70D0-0144-A3EE-7FDF345AA770}"/>
              </a:ext>
            </a:extLst>
          </p:cNvPr>
          <p:cNvSpPr>
            <a:spLocks noGrp="1"/>
          </p:cNvSpPr>
          <p:nvPr>
            <p:ph type="body" sz="quarter" idx="20"/>
          </p:nvPr>
        </p:nvSpPr>
        <p:spPr/>
        <p:txBody>
          <a:bodyPr>
            <a:normAutofit/>
          </a:bodyPr>
          <a:lstStyle/>
          <a:p>
            <a:r>
              <a:rPr lang="hr-BA" sz="2400" dirty="0"/>
              <a:t>Listening</a:t>
            </a:r>
            <a:endParaRPr lang="en-US" sz="2400" dirty="0"/>
          </a:p>
        </p:txBody>
      </p:sp>
      <p:sp>
        <p:nvSpPr>
          <p:cNvPr id="6" name="Text Placeholder 5">
            <a:extLst>
              <a:ext uri="{FF2B5EF4-FFF2-40B4-BE49-F238E27FC236}">
                <a16:creationId xmlns:a16="http://schemas.microsoft.com/office/drawing/2014/main" id="{FAAEC063-0E22-224A-BEB5-C5894BE565BB}"/>
              </a:ext>
            </a:extLst>
          </p:cNvPr>
          <p:cNvSpPr>
            <a:spLocks noGrp="1"/>
          </p:cNvSpPr>
          <p:nvPr>
            <p:ph type="body" sz="quarter" idx="21"/>
          </p:nvPr>
        </p:nvSpPr>
        <p:spPr/>
        <p:txBody>
          <a:bodyPr>
            <a:normAutofit fontScale="92500" lnSpcReduction="10000"/>
          </a:bodyPr>
          <a:lstStyle/>
          <a:p>
            <a:r>
              <a:rPr lang="hr-BA" dirty="0"/>
              <a:t>COMMUNITY</a:t>
            </a:r>
            <a:endParaRPr lang="en-US" dirty="0"/>
          </a:p>
        </p:txBody>
      </p:sp>
      <p:sp>
        <p:nvSpPr>
          <p:cNvPr id="7" name="Text Placeholder 6">
            <a:extLst>
              <a:ext uri="{FF2B5EF4-FFF2-40B4-BE49-F238E27FC236}">
                <a16:creationId xmlns:a16="http://schemas.microsoft.com/office/drawing/2014/main" id="{609F5FD8-9A45-AB46-874D-E670402059E8}"/>
              </a:ext>
            </a:extLst>
          </p:cNvPr>
          <p:cNvSpPr>
            <a:spLocks noGrp="1"/>
          </p:cNvSpPr>
          <p:nvPr>
            <p:ph type="body" sz="quarter" idx="22"/>
          </p:nvPr>
        </p:nvSpPr>
        <p:spPr>
          <a:xfrm>
            <a:off x="13852" y="3697108"/>
            <a:ext cx="3024340" cy="882975"/>
          </a:xfrm>
        </p:spPr>
        <p:txBody>
          <a:bodyPr>
            <a:normAutofit/>
          </a:bodyPr>
          <a:lstStyle/>
          <a:p>
            <a:pPr marL="0" indent="0"/>
            <a:r>
              <a:rPr lang="hr-BA" sz="2400" dirty="0"/>
              <a:t>Understanding</a:t>
            </a:r>
            <a:endParaRPr lang="en-US" sz="2400" dirty="0"/>
          </a:p>
        </p:txBody>
      </p:sp>
      <p:sp>
        <p:nvSpPr>
          <p:cNvPr id="8" name="Text Placeholder 7">
            <a:extLst>
              <a:ext uri="{FF2B5EF4-FFF2-40B4-BE49-F238E27FC236}">
                <a16:creationId xmlns:a16="http://schemas.microsoft.com/office/drawing/2014/main" id="{23991B98-CB7A-6A4F-B4F0-EA000AEBD964}"/>
              </a:ext>
            </a:extLst>
          </p:cNvPr>
          <p:cNvSpPr>
            <a:spLocks noGrp="1"/>
          </p:cNvSpPr>
          <p:nvPr>
            <p:ph type="body" sz="quarter" idx="23"/>
          </p:nvPr>
        </p:nvSpPr>
        <p:spPr>
          <a:xfrm>
            <a:off x="9124512" y="2950421"/>
            <a:ext cx="3024340" cy="730276"/>
          </a:xfrm>
        </p:spPr>
        <p:txBody>
          <a:bodyPr>
            <a:normAutofit lnSpcReduction="10000"/>
          </a:bodyPr>
          <a:lstStyle/>
          <a:p>
            <a:pPr marL="0" indent="0"/>
            <a:r>
              <a:rPr lang="hr-BA" sz="2400" dirty="0"/>
              <a:t>Be a leader with a vision</a:t>
            </a:r>
            <a:endParaRPr lang="en-US" sz="2400" dirty="0"/>
          </a:p>
        </p:txBody>
      </p:sp>
      <p:sp>
        <p:nvSpPr>
          <p:cNvPr id="9" name="Text Placeholder 8">
            <a:extLst>
              <a:ext uri="{FF2B5EF4-FFF2-40B4-BE49-F238E27FC236}">
                <a16:creationId xmlns:a16="http://schemas.microsoft.com/office/drawing/2014/main" id="{642B1E1B-9AA2-A84E-AF03-47474770D2ED}"/>
              </a:ext>
            </a:extLst>
          </p:cNvPr>
          <p:cNvSpPr>
            <a:spLocks noGrp="1"/>
          </p:cNvSpPr>
          <p:nvPr>
            <p:ph type="body" sz="quarter" idx="24"/>
          </p:nvPr>
        </p:nvSpPr>
        <p:spPr/>
        <p:txBody>
          <a:bodyPr>
            <a:normAutofit fontScale="92500" lnSpcReduction="10000"/>
          </a:bodyPr>
          <a:lstStyle/>
          <a:p>
            <a:r>
              <a:rPr lang="hr-BA" dirty="0"/>
              <a:t>VISION</a:t>
            </a:r>
            <a:endParaRPr lang="en-US" dirty="0"/>
          </a:p>
        </p:txBody>
      </p:sp>
      <p:sp>
        <p:nvSpPr>
          <p:cNvPr id="10" name="Text Placeholder 9">
            <a:extLst>
              <a:ext uri="{FF2B5EF4-FFF2-40B4-BE49-F238E27FC236}">
                <a16:creationId xmlns:a16="http://schemas.microsoft.com/office/drawing/2014/main" id="{399A637F-58D6-FB40-8221-55C17BA98573}"/>
              </a:ext>
            </a:extLst>
          </p:cNvPr>
          <p:cNvSpPr>
            <a:spLocks noGrp="1"/>
          </p:cNvSpPr>
          <p:nvPr>
            <p:ph type="body" sz="quarter" idx="25"/>
          </p:nvPr>
        </p:nvSpPr>
        <p:spPr>
          <a:xfrm>
            <a:off x="9139343" y="3680697"/>
            <a:ext cx="3024340" cy="1142591"/>
          </a:xfrm>
        </p:spPr>
        <p:txBody>
          <a:bodyPr>
            <a:normAutofit/>
          </a:bodyPr>
          <a:lstStyle/>
          <a:p>
            <a:pPr marL="0" indent="0"/>
            <a:r>
              <a:rPr lang="hr-BA" sz="2400" dirty="0"/>
              <a:t>Choose your leadership style</a:t>
            </a:r>
            <a:endParaRPr lang="en-US" sz="2400" dirty="0"/>
          </a:p>
        </p:txBody>
      </p:sp>
      <p:sp>
        <p:nvSpPr>
          <p:cNvPr id="11" name="Text Placeholder 10">
            <a:extLst>
              <a:ext uri="{FF2B5EF4-FFF2-40B4-BE49-F238E27FC236}">
                <a16:creationId xmlns:a16="http://schemas.microsoft.com/office/drawing/2014/main" id="{E72AA411-BE11-5F4B-B557-CB3C51D96945}"/>
              </a:ext>
            </a:extLst>
          </p:cNvPr>
          <p:cNvSpPr>
            <a:spLocks noGrp="1"/>
          </p:cNvSpPr>
          <p:nvPr>
            <p:ph type="body" sz="quarter" idx="26"/>
          </p:nvPr>
        </p:nvSpPr>
        <p:spPr>
          <a:xfrm>
            <a:off x="6068790" y="2953517"/>
            <a:ext cx="3024340" cy="740496"/>
          </a:xfrm>
        </p:spPr>
        <p:txBody>
          <a:bodyPr>
            <a:normAutofit lnSpcReduction="10000"/>
          </a:bodyPr>
          <a:lstStyle/>
          <a:p>
            <a:pPr marL="0" indent="0"/>
            <a:r>
              <a:rPr lang="hr-BA" sz="2400" dirty="0"/>
              <a:t>All parties can have them</a:t>
            </a:r>
            <a:endParaRPr lang="en-US" sz="2400" dirty="0"/>
          </a:p>
        </p:txBody>
      </p:sp>
      <p:sp>
        <p:nvSpPr>
          <p:cNvPr id="12" name="Text Placeholder 11">
            <a:extLst>
              <a:ext uri="{FF2B5EF4-FFF2-40B4-BE49-F238E27FC236}">
                <a16:creationId xmlns:a16="http://schemas.microsoft.com/office/drawing/2014/main" id="{BD4D635F-2824-C44E-952E-E2D6EFC075E7}"/>
              </a:ext>
            </a:extLst>
          </p:cNvPr>
          <p:cNvSpPr>
            <a:spLocks noGrp="1"/>
          </p:cNvSpPr>
          <p:nvPr>
            <p:ph type="body" sz="quarter" idx="27"/>
          </p:nvPr>
        </p:nvSpPr>
        <p:spPr/>
        <p:txBody>
          <a:bodyPr>
            <a:normAutofit fontScale="92500" lnSpcReduction="10000"/>
          </a:bodyPr>
          <a:lstStyle/>
          <a:p>
            <a:r>
              <a:rPr lang="hr-BA"/>
              <a:t>BARRIERS</a:t>
            </a:r>
            <a:endParaRPr lang="en-US"/>
          </a:p>
        </p:txBody>
      </p:sp>
      <p:sp>
        <p:nvSpPr>
          <p:cNvPr id="13" name="Text Placeholder 12">
            <a:extLst>
              <a:ext uri="{FF2B5EF4-FFF2-40B4-BE49-F238E27FC236}">
                <a16:creationId xmlns:a16="http://schemas.microsoft.com/office/drawing/2014/main" id="{F5D7C0AE-723D-5747-AA1E-8F1BEE0AA6F8}"/>
              </a:ext>
            </a:extLst>
          </p:cNvPr>
          <p:cNvSpPr>
            <a:spLocks noGrp="1"/>
          </p:cNvSpPr>
          <p:nvPr>
            <p:ph type="body" sz="quarter" idx="28"/>
          </p:nvPr>
        </p:nvSpPr>
        <p:spPr>
          <a:xfrm>
            <a:off x="6115003" y="3812849"/>
            <a:ext cx="3024340" cy="882975"/>
          </a:xfrm>
        </p:spPr>
        <p:txBody>
          <a:bodyPr>
            <a:normAutofit/>
          </a:bodyPr>
          <a:lstStyle/>
          <a:p>
            <a:pPr marL="0" indent="0"/>
            <a:r>
              <a:rPr lang="hr-BA" sz="2400" dirty="0"/>
              <a:t>Understand them to overcome them</a:t>
            </a:r>
            <a:endParaRPr lang="en-US" sz="2400" dirty="0"/>
          </a:p>
        </p:txBody>
      </p:sp>
      <p:sp>
        <p:nvSpPr>
          <p:cNvPr id="14" name="Text Placeholder 13">
            <a:extLst>
              <a:ext uri="{FF2B5EF4-FFF2-40B4-BE49-F238E27FC236}">
                <a16:creationId xmlns:a16="http://schemas.microsoft.com/office/drawing/2014/main" id="{84634E15-2F00-AF49-AD93-9610E37AAC52}"/>
              </a:ext>
            </a:extLst>
          </p:cNvPr>
          <p:cNvSpPr>
            <a:spLocks noGrp="1"/>
          </p:cNvSpPr>
          <p:nvPr>
            <p:ph type="body" sz="quarter" idx="29"/>
          </p:nvPr>
        </p:nvSpPr>
        <p:spPr/>
        <p:txBody>
          <a:bodyPr>
            <a:normAutofit lnSpcReduction="10000"/>
          </a:bodyPr>
          <a:lstStyle/>
          <a:p>
            <a:r>
              <a:rPr lang="hr-BA"/>
              <a:t>Main conclusions to this module</a:t>
            </a:r>
            <a:endParaRPr lang="en-US"/>
          </a:p>
        </p:txBody>
      </p:sp>
    </p:spTree>
    <p:extLst>
      <p:ext uri="{BB962C8B-B14F-4D97-AF65-F5344CB8AC3E}">
        <p14:creationId xmlns:p14="http://schemas.microsoft.com/office/powerpoint/2010/main" val="4020512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CEF4F9-6C82-3446-A98B-0FD6857DD0F2}"/>
              </a:ext>
            </a:extLst>
          </p:cNvPr>
          <p:cNvSpPr>
            <a:spLocks noGrp="1"/>
          </p:cNvSpPr>
          <p:nvPr>
            <p:ph type="body" sz="quarter" idx="27"/>
          </p:nvPr>
        </p:nvSpPr>
        <p:spPr>
          <a:xfrm>
            <a:off x="2458313" y="4505325"/>
            <a:ext cx="3704362" cy="1327755"/>
          </a:xfrm>
        </p:spPr>
        <p:txBody>
          <a:bodyPr>
            <a:normAutofit/>
          </a:bodyPr>
          <a:lstStyle/>
          <a:p>
            <a:r>
              <a:rPr lang="en-US" sz="2400">
                <a:solidFill>
                  <a:srgbClr val="92D050"/>
                </a:solidFill>
                <a:hlinkClick r:id="rId2">
                  <a:extLst>
                    <a:ext uri="{A12FA001-AC4F-418D-AE19-62706E023703}">
                      <ahyp:hlinkClr xmlns:ahyp="http://schemas.microsoft.com/office/drawing/2018/hyperlinkcolor" val="tx"/>
                    </a:ext>
                  </a:extLst>
                </a:hlinkClick>
              </a:rPr>
              <a:t>www.includemeproject.eu</a:t>
            </a:r>
            <a:r>
              <a:rPr lang="hr-BA" sz="2400">
                <a:solidFill>
                  <a:srgbClr val="92D050"/>
                </a:solidFill>
              </a:rPr>
              <a:t> </a:t>
            </a:r>
            <a:endParaRPr lang="en-US" sz="2400">
              <a:solidFill>
                <a:srgbClr val="92D050"/>
              </a:solidFill>
            </a:endParaRPr>
          </a:p>
        </p:txBody>
      </p:sp>
      <p:sp>
        <p:nvSpPr>
          <p:cNvPr id="7" name="Text Placeholder 5">
            <a:extLst>
              <a:ext uri="{FF2B5EF4-FFF2-40B4-BE49-F238E27FC236}">
                <a16:creationId xmlns:a16="http://schemas.microsoft.com/office/drawing/2014/main" id="{FDBB6D7E-0120-4E53-8AA7-3416C0215444}"/>
              </a:ext>
            </a:extLst>
          </p:cNvPr>
          <p:cNvSpPr txBox="1">
            <a:spLocks/>
          </p:cNvSpPr>
          <p:nvPr/>
        </p:nvSpPr>
        <p:spPr>
          <a:xfrm>
            <a:off x="2646076" y="903141"/>
            <a:ext cx="3195485" cy="259391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5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r-BA" sz="3200" dirty="0"/>
              <a:t>Thank you and congratulations on finishing Module </a:t>
            </a:r>
            <a:r>
              <a:rPr lang="en-IE" sz="3200" dirty="0"/>
              <a:t>2 .</a:t>
            </a:r>
            <a:endParaRPr lang="hr-BA" sz="3200" dirty="0"/>
          </a:p>
          <a:p>
            <a:pPr algn="ctr"/>
            <a:endParaRPr lang="en-US" sz="3200" dirty="0"/>
          </a:p>
        </p:txBody>
      </p:sp>
      <p:sp>
        <p:nvSpPr>
          <p:cNvPr id="8" name="TextBox 7">
            <a:extLst>
              <a:ext uri="{FF2B5EF4-FFF2-40B4-BE49-F238E27FC236}">
                <a16:creationId xmlns:a16="http://schemas.microsoft.com/office/drawing/2014/main" id="{FCA69071-62F4-4681-8846-B8AAFAC1D308}"/>
              </a:ext>
            </a:extLst>
          </p:cNvPr>
          <p:cNvSpPr txBox="1"/>
          <p:nvPr/>
        </p:nvSpPr>
        <p:spPr>
          <a:xfrm>
            <a:off x="7505700" y="2200096"/>
            <a:ext cx="4114799" cy="2246769"/>
          </a:xfrm>
          <a:prstGeom prst="rect">
            <a:avLst/>
          </a:prstGeom>
          <a:noFill/>
        </p:spPr>
        <p:txBody>
          <a:bodyPr wrap="square" rtlCol="0">
            <a:spAutoFit/>
          </a:bodyPr>
          <a:lstStyle/>
          <a:p>
            <a:r>
              <a:rPr lang="hr-BA" sz="2800" b="1" i="1" dirty="0">
                <a:solidFill>
                  <a:srgbClr val="1188A3"/>
                </a:solidFill>
              </a:rPr>
              <a:t>Next up:</a:t>
            </a:r>
          </a:p>
          <a:p>
            <a:r>
              <a:rPr lang="hr-BA" sz="2800" dirty="0">
                <a:solidFill>
                  <a:srgbClr val="1188A3"/>
                </a:solidFill>
              </a:rPr>
              <a:t>Implement your knowledge and start mediating, good luck!</a:t>
            </a:r>
            <a:endParaRPr lang="en-US" sz="2800" dirty="0">
              <a:solidFill>
                <a:srgbClr val="1188A3"/>
              </a:solidFill>
            </a:endParaRPr>
          </a:p>
          <a:p>
            <a:r>
              <a:rPr lang="hr-BA" sz="2800" dirty="0">
                <a:solidFill>
                  <a:srgbClr val="1188A3"/>
                </a:solidFill>
              </a:rPr>
              <a:t> </a:t>
            </a:r>
            <a:endParaRPr lang="en-US" sz="2800" dirty="0">
              <a:solidFill>
                <a:srgbClr val="1188A3"/>
              </a:solidFill>
            </a:endParaRPr>
          </a:p>
        </p:txBody>
      </p:sp>
    </p:spTree>
    <p:extLst>
      <p:ext uri="{BB962C8B-B14F-4D97-AF65-F5344CB8AC3E}">
        <p14:creationId xmlns:p14="http://schemas.microsoft.com/office/powerpoint/2010/main" val="211667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0F4378-C3A4-4405-9C7F-ADC542F2F363}"/>
              </a:ext>
            </a:extLst>
          </p:cNvPr>
          <p:cNvSpPr>
            <a:spLocks noGrp="1"/>
          </p:cNvSpPr>
          <p:nvPr>
            <p:ph type="body" sz="quarter" idx="13"/>
          </p:nvPr>
        </p:nvSpPr>
        <p:spPr/>
        <p:txBody>
          <a:bodyPr/>
          <a:lstStyle/>
          <a:p>
            <a:r>
              <a:rPr lang="en-GB" dirty="0"/>
              <a:t>Mediation in Communities</a:t>
            </a:r>
          </a:p>
        </p:txBody>
      </p:sp>
      <p:sp>
        <p:nvSpPr>
          <p:cNvPr id="3" name="Text Placeholder 2">
            <a:extLst>
              <a:ext uri="{FF2B5EF4-FFF2-40B4-BE49-F238E27FC236}">
                <a16:creationId xmlns:a16="http://schemas.microsoft.com/office/drawing/2014/main" id="{F970D242-C60B-45B6-B217-199584F7926D}"/>
              </a:ext>
            </a:extLst>
          </p:cNvPr>
          <p:cNvSpPr>
            <a:spLocks noGrp="1"/>
          </p:cNvSpPr>
          <p:nvPr>
            <p:ph type="body" sz="quarter" idx="14"/>
          </p:nvPr>
        </p:nvSpPr>
        <p:spPr>
          <a:xfrm>
            <a:off x="1479691" y="2318311"/>
            <a:ext cx="10387558" cy="3245241"/>
          </a:xfrm>
        </p:spPr>
        <p:txBody>
          <a:bodyPr/>
          <a:lstStyle/>
          <a:p>
            <a:r>
              <a:rPr lang="en-GB" dirty="0"/>
              <a:t>Community mediators offers constructive processes for resolving differences and conflicts between individuals, groups and organizations. Participants control the process and create their own alternatives to avoidance and destructive confrontation. They support participants in addressing their own and their community’s unique conflict needs. </a:t>
            </a:r>
          </a:p>
          <a:p>
            <a:endParaRPr lang="en-GB" dirty="0"/>
          </a:p>
          <a:p>
            <a:r>
              <a:rPr lang="en-GB" dirty="0"/>
              <a:t>Are you a mediator in your community? Are you interested in becoming one? </a:t>
            </a:r>
          </a:p>
          <a:p>
            <a:endParaRPr lang="en-GB" dirty="0"/>
          </a:p>
          <a:p>
            <a:endParaRPr lang="en-GB" dirty="0"/>
          </a:p>
          <a:p>
            <a:endParaRPr lang="en-GB" dirty="0"/>
          </a:p>
          <a:p>
            <a:endParaRPr lang="en-GB" dirty="0"/>
          </a:p>
        </p:txBody>
      </p:sp>
      <p:grpSp>
        <p:nvGrpSpPr>
          <p:cNvPr id="11" name="Google Shape;840;p39">
            <a:extLst>
              <a:ext uri="{FF2B5EF4-FFF2-40B4-BE49-F238E27FC236}">
                <a16:creationId xmlns:a16="http://schemas.microsoft.com/office/drawing/2014/main" id="{A51D2A00-5D82-4185-8566-D86BBB76C838}"/>
              </a:ext>
            </a:extLst>
          </p:cNvPr>
          <p:cNvGrpSpPr/>
          <p:nvPr/>
        </p:nvGrpSpPr>
        <p:grpSpPr>
          <a:xfrm>
            <a:off x="621539" y="2593860"/>
            <a:ext cx="572412" cy="714376"/>
            <a:chOff x="2635450" y="4321225"/>
            <a:chExt cx="368400" cy="466425"/>
          </a:xfrm>
          <a:solidFill>
            <a:srgbClr val="92D050"/>
          </a:solidFill>
        </p:grpSpPr>
        <p:sp>
          <p:nvSpPr>
            <p:cNvPr id="12" name="Google Shape;841;p39">
              <a:extLst>
                <a:ext uri="{FF2B5EF4-FFF2-40B4-BE49-F238E27FC236}">
                  <a16:creationId xmlns:a16="http://schemas.microsoft.com/office/drawing/2014/main" id="{14150A68-ADA0-466F-B9EA-4B4087143E8C}"/>
                </a:ext>
              </a:extLst>
            </p:cNvPr>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grpFill/>
            <a:ln w="285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2;p39">
              <a:extLst>
                <a:ext uri="{FF2B5EF4-FFF2-40B4-BE49-F238E27FC236}">
                  <a16:creationId xmlns:a16="http://schemas.microsoft.com/office/drawing/2014/main" id="{F03EB420-F8B9-4EF4-99B3-376E94A9A718}"/>
                </a:ext>
              </a:extLst>
            </p:cNvPr>
            <p:cNvSpPr/>
            <p:nvPr/>
          </p:nvSpPr>
          <p:spPr>
            <a:xfrm>
              <a:off x="2819350" y="4321225"/>
              <a:ext cx="25" cy="347075"/>
            </a:xfrm>
            <a:custGeom>
              <a:avLst/>
              <a:gdLst/>
              <a:ahLst/>
              <a:cxnLst/>
              <a:rect l="l" t="t" r="r" b="b"/>
              <a:pathLst>
                <a:path w="1" h="13883" fill="none" extrusionOk="0">
                  <a:moveTo>
                    <a:pt x="0" y="13883"/>
                  </a:moveTo>
                  <a:lnTo>
                    <a:pt x="0" y="0"/>
                  </a:lnTo>
                </a:path>
              </a:pathLst>
            </a:custGeom>
            <a:grpFill/>
            <a:ln w="285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43;p39">
              <a:extLst>
                <a:ext uri="{FF2B5EF4-FFF2-40B4-BE49-F238E27FC236}">
                  <a16:creationId xmlns:a16="http://schemas.microsoft.com/office/drawing/2014/main" id="{648B303B-C707-46D9-A36B-AFEF7E0C055D}"/>
                </a:ext>
              </a:extLst>
            </p:cNvPr>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grpFill/>
            <a:ln w="285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4;p39">
              <a:extLst>
                <a:ext uri="{FF2B5EF4-FFF2-40B4-BE49-F238E27FC236}">
                  <a16:creationId xmlns:a16="http://schemas.microsoft.com/office/drawing/2014/main" id="{C044F82E-CAC9-444B-A465-B4AEFBAAAEE6}"/>
                </a:ext>
              </a:extLst>
            </p:cNvPr>
            <p:cNvSpPr/>
            <p:nvPr/>
          </p:nvSpPr>
          <p:spPr>
            <a:xfrm>
              <a:off x="2850400" y="4372975"/>
              <a:ext cx="54825" cy="54825"/>
            </a:xfrm>
            <a:custGeom>
              <a:avLst/>
              <a:gdLst/>
              <a:ahLst/>
              <a:cxnLst/>
              <a:rect l="l" t="t" r="r" b="b"/>
              <a:pathLst>
                <a:path w="2193" h="2193" fill="none" extrusionOk="0">
                  <a:moveTo>
                    <a:pt x="2192" y="0"/>
                  </a:moveTo>
                  <a:lnTo>
                    <a:pt x="0" y="2192"/>
                  </a:lnTo>
                </a:path>
              </a:pathLst>
            </a:custGeom>
            <a:grpFill/>
            <a:ln w="285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5;p39">
              <a:extLst>
                <a:ext uri="{FF2B5EF4-FFF2-40B4-BE49-F238E27FC236}">
                  <a16:creationId xmlns:a16="http://schemas.microsoft.com/office/drawing/2014/main" id="{35D8F2DE-BCBC-46DD-B3E5-E33C0F260E1D}"/>
                </a:ext>
              </a:extLst>
            </p:cNvPr>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grpFill/>
            <a:ln w="285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6;p39">
              <a:extLst>
                <a:ext uri="{FF2B5EF4-FFF2-40B4-BE49-F238E27FC236}">
                  <a16:creationId xmlns:a16="http://schemas.microsoft.com/office/drawing/2014/main" id="{0F58FA57-6F2C-46AD-A84D-B19F90F06AD2}"/>
                </a:ext>
              </a:extLst>
            </p:cNvPr>
            <p:cNvSpPr/>
            <p:nvPr/>
          </p:nvSpPr>
          <p:spPr>
            <a:xfrm>
              <a:off x="2696350" y="4479525"/>
              <a:ext cx="87100" cy="87100"/>
            </a:xfrm>
            <a:custGeom>
              <a:avLst/>
              <a:gdLst/>
              <a:ahLst/>
              <a:cxnLst/>
              <a:rect l="l" t="t" r="r" b="b"/>
              <a:pathLst>
                <a:path w="3484" h="3484" fill="none" extrusionOk="0">
                  <a:moveTo>
                    <a:pt x="0" y="1"/>
                  </a:moveTo>
                  <a:lnTo>
                    <a:pt x="3483" y="3483"/>
                  </a:lnTo>
                </a:path>
              </a:pathLst>
            </a:custGeom>
            <a:grpFill/>
            <a:ln w="285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Graphic 22" descr="Question mark with solid fill">
            <a:extLst>
              <a:ext uri="{FF2B5EF4-FFF2-40B4-BE49-F238E27FC236}">
                <a16:creationId xmlns:a16="http://schemas.microsoft.com/office/drawing/2014/main" id="{306F2352-6EE1-4A14-862F-DEF1DA0359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4558" y="4129035"/>
            <a:ext cx="914400" cy="914400"/>
          </a:xfrm>
          <a:prstGeom prst="rect">
            <a:avLst/>
          </a:prstGeom>
        </p:spPr>
      </p:pic>
      <p:sp>
        <p:nvSpPr>
          <p:cNvPr id="24" name="Rectangle 23">
            <a:extLst>
              <a:ext uri="{FF2B5EF4-FFF2-40B4-BE49-F238E27FC236}">
                <a16:creationId xmlns:a16="http://schemas.microsoft.com/office/drawing/2014/main" id="{8CB4D7C4-6CCE-4A1B-9BA7-3715ACFCA50A}"/>
              </a:ext>
            </a:extLst>
          </p:cNvPr>
          <p:cNvSpPr/>
          <p:nvPr/>
        </p:nvSpPr>
        <p:spPr>
          <a:xfrm>
            <a:off x="0" y="5066881"/>
            <a:ext cx="12192000" cy="1517363"/>
          </a:xfrm>
          <a:prstGeom prst="rect">
            <a:avLst/>
          </a:prstGeom>
          <a:solidFill>
            <a:srgbClr val="28AF95"/>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DD7E6E08-7815-47EA-8FAD-69B20F59D493}"/>
              </a:ext>
            </a:extLst>
          </p:cNvPr>
          <p:cNvSpPr txBox="1"/>
          <p:nvPr/>
        </p:nvSpPr>
        <p:spPr>
          <a:xfrm>
            <a:off x="2807970" y="5024997"/>
            <a:ext cx="6103620" cy="464871"/>
          </a:xfrm>
          <a:prstGeom prst="rect">
            <a:avLst/>
          </a:prstGeom>
          <a:noFill/>
          <a:ln>
            <a:solidFill>
              <a:srgbClr val="92D050"/>
            </a:solidFill>
          </a:ln>
        </p:spPr>
        <p:txBody>
          <a:bodyPr wrap="square">
            <a:spAutoFit/>
          </a:bodyPr>
          <a:lstStyle/>
          <a:p>
            <a:pPr algn="ctr">
              <a:lnSpc>
                <a:spcPct val="150000"/>
              </a:lnSpc>
            </a:pPr>
            <a:r>
              <a:rPr lang="en-GB" b="1" u="sng" dirty="0">
                <a:solidFill>
                  <a:schemeClr val="bg1"/>
                </a:solidFill>
              </a:rPr>
              <a:t>INTERESTING ARTICLE</a:t>
            </a:r>
          </a:p>
        </p:txBody>
      </p:sp>
      <p:sp>
        <p:nvSpPr>
          <p:cNvPr id="19" name="TextBox 18">
            <a:extLst>
              <a:ext uri="{FF2B5EF4-FFF2-40B4-BE49-F238E27FC236}">
                <a16:creationId xmlns:a16="http://schemas.microsoft.com/office/drawing/2014/main" id="{E6267ABD-762B-43E4-85D2-8C10E63092D3}"/>
              </a:ext>
            </a:extLst>
          </p:cNvPr>
          <p:cNvSpPr txBox="1"/>
          <p:nvPr/>
        </p:nvSpPr>
        <p:spPr>
          <a:xfrm>
            <a:off x="-144966" y="5563390"/>
            <a:ext cx="12556273" cy="523220"/>
          </a:xfrm>
          <a:prstGeom prst="rect">
            <a:avLst/>
          </a:prstGeom>
          <a:noFill/>
        </p:spPr>
        <p:txBody>
          <a:bodyPr wrap="square">
            <a:spAutoFit/>
          </a:bodyPr>
          <a:lstStyle/>
          <a:p>
            <a:pPr algn="ctr"/>
            <a:r>
              <a:rPr lang="en-GB" sz="2800" dirty="0">
                <a:hlinkClick r:id="rId4"/>
              </a:rPr>
              <a:t>Community Mediation Basics | RSI (aboutrsi.org)</a:t>
            </a:r>
            <a:endParaRPr lang="en-GB" sz="2800" i="1" dirty="0">
              <a:solidFill>
                <a:schemeClr val="bg1"/>
              </a:solidFill>
            </a:endParaRPr>
          </a:p>
        </p:txBody>
      </p:sp>
    </p:spTree>
    <p:extLst>
      <p:ext uri="{BB962C8B-B14F-4D97-AF65-F5344CB8AC3E}">
        <p14:creationId xmlns:p14="http://schemas.microsoft.com/office/powerpoint/2010/main" val="407348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4E9B6-5796-4D29-B70F-383D5ACCC6C7}"/>
              </a:ext>
            </a:extLst>
          </p:cNvPr>
          <p:cNvSpPr>
            <a:spLocks noGrp="1"/>
          </p:cNvSpPr>
          <p:nvPr>
            <p:ph type="body" sz="quarter" idx="18"/>
          </p:nvPr>
        </p:nvSpPr>
        <p:spPr>
          <a:xfrm>
            <a:off x="798826" y="1879675"/>
            <a:ext cx="10594346" cy="3867704"/>
          </a:xfrm>
        </p:spPr>
        <p:txBody>
          <a:bodyPr/>
          <a:lstStyle/>
          <a:p>
            <a:pPr marL="342900" indent="-342900">
              <a:buFont typeface="Arial" panose="020B0604020202020204" pitchFamily="34" charset="0"/>
              <a:buChar char="•"/>
            </a:pPr>
            <a:r>
              <a:rPr lang="en-GB" b="1" dirty="0">
                <a:solidFill>
                  <a:srgbClr val="1188A3"/>
                </a:solidFill>
              </a:rPr>
              <a:t>Personal empowerment </a:t>
            </a:r>
            <a:r>
              <a:rPr lang="en-GB" dirty="0"/>
              <a:t>- individual learning, knowledge, confidence and skill</a:t>
            </a:r>
          </a:p>
          <a:p>
            <a:pPr marL="342900" indent="-342900">
              <a:buFont typeface="Arial" panose="020B0604020202020204" pitchFamily="34" charset="0"/>
              <a:buChar char="•"/>
            </a:pPr>
            <a:r>
              <a:rPr lang="en-GB" b="1" dirty="0">
                <a:solidFill>
                  <a:srgbClr val="1188A3"/>
                </a:solidFill>
              </a:rPr>
              <a:t>Positive action </a:t>
            </a:r>
            <a:r>
              <a:rPr lang="en-GB" dirty="0"/>
              <a:t>- identify and involve groups excluded by poverty, health, race, gender or disability</a:t>
            </a:r>
          </a:p>
          <a:p>
            <a:pPr marL="342900" indent="-342900">
              <a:buFont typeface="Arial" panose="020B0604020202020204" pitchFamily="34" charset="0"/>
              <a:buChar char="•"/>
            </a:pPr>
            <a:r>
              <a:rPr lang="en-GB" b="1" dirty="0">
                <a:solidFill>
                  <a:srgbClr val="1188A3"/>
                </a:solidFill>
              </a:rPr>
              <a:t>Community organisation </a:t>
            </a:r>
            <a:r>
              <a:rPr lang="en-GB" dirty="0"/>
              <a:t>- range, quality and effectiveness of community based groups</a:t>
            </a:r>
          </a:p>
          <a:p>
            <a:pPr marL="342900" indent="-342900">
              <a:buFont typeface="Arial" panose="020B0604020202020204" pitchFamily="34" charset="0"/>
              <a:buChar char="•"/>
            </a:pPr>
            <a:r>
              <a:rPr lang="en-GB" b="1" dirty="0">
                <a:solidFill>
                  <a:srgbClr val="1188A3"/>
                </a:solidFill>
              </a:rPr>
              <a:t>Participation and influence </a:t>
            </a:r>
            <a:r>
              <a:rPr lang="en-GB" dirty="0"/>
              <a:t>- sense of belonging</a:t>
            </a:r>
          </a:p>
          <a:p>
            <a:pPr marL="0" indent="0"/>
            <a:endParaRPr lang="en-GB" dirty="0"/>
          </a:p>
        </p:txBody>
      </p:sp>
      <p:sp>
        <p:nvSpPr>
          <p:cNvPr id="3" name="Text Placeholder 2">
            <a:extLst>
              <a:ext uri="{FF2B5EF4-FFF2-40B4-BE49-F238E27FC236}">
                <a16:creationId xmlns:a16="http://schemas.microsoft.com/office/drawing/2014/main" id="{D50E93AF-93EE-4EC4-B04F-05BA2E4B65FB}"/>
              </a:ext>
            </a:extLst>
          </p:cNvPr>
          <p:cNvSpPr>
            <a:spLocks noGrp="1"/>
          </p:cNvSpPr>
          <p:nvPr>
            <p:ph type="body" sz="quarter" idx="16"/>
          </p:nvPr>
        </p:nvSpPr>
        <p:spPr>
          <a:xfrm>
            <a:off x="798826" y="110727"/>
            <a:ext cx="11144130" cy="1283175"/>
          </a:xfrm>
        </p:spPr>
        <p:txBody>
          <a:bodyPr>
            <a:normAutofit fontScale="40000" lnSpcReduction="20000"/>
          </a:bodyPr>
          <a:lstStyle/>
          <a:p>
            <a:pPr>
              <a:lnSpc>
                <a:spcPct val="120000"/>
              </a:lnSpc>
            </a:pPr>
            <a:r>
              <a:rPr lang="en-GB" sz="9000" dirty="0">
                <a:solidFill>
                  <a:srgbClr val="1188A3"/>
                </a:solidFill>
              </a:rPr>
              <a:t>How can mediation affect a community and the members of that community?</a:t>
            </a:r>
          </a:p>
          <a:p>
            <a:endParaRPr lang="en-US" dirty="0"/>
          </a:p>
        </p:txBody>
      </p:sp>
      <p:sp>
        <p:nvSpPr>
          <p:cNvPr id="4" name="TextBox 3">
            <a:extLst>
              <a:ext uri="{FF2B5EF4-FFF2-40B4-BE49-F238E27FC236}">
                <a16:creationId xmlns:a16="http://schemas.microsoft.com/office/drawing/2014/main" id="{F5C691DA-9EA1-0A46-BB6E-11E1FD35CE46}"/>
              </a:ext>
            </a:extLst>
          </p:cNvPr>
          <p:cNvSpPr txBox="1"/>
          <p:nvPr/>
        </p:nvSpPr>
        <p:spPr>
          <a:xfrm>
            <a:off x="1237013" y="5845696"/>
            <a:ext cx="11329060" cy="338554"/>
          </a:xfrm>
          <a:prstGeom prst="rect">
            <a:avLst/>
          </a:prstGeom>
          <a:noFill/>
        </p:spPr>
        <p:txBody>
          <a:bodyPr wrap="square" rtlCol="0">
            <a:spAutoFit/>
          </a:bodyPr>
          <a:lstStyle/>
          <a:p>
            <a:r>
              <a:rPr lang="en-GB" sz="1600" dirty="0">
                <a:solidFill>
                  <a:srgbClr val="7F7F7F"/>
                </a:solidFill>
              </a:rPr>
              <a:t>Extracted from </a:t>
            </a:r>
            <a:r>
              <a:rPr lang="en-GB" sz="1600" dirty="0">
                <a:solidFill>
                  <a:srgbClr val="7F7F7F"/>
                </a:solidFill>
                <a:hlinkClick r:id="rId2">
                  <a:extLst>
                    <a:ext uri="{A12FA001-AC4F-418D-AE19-62706E023703}">
                      <ahyp:hlinkClr xmlns:ahyp="http://schemas.microsoft.com/office/drawing/2018/hyperlinkcolor" val="tx"/>
                    </a:ext>
                  </a:extLst>
                </a:hlinkClick>
              </a:rPr>
              <a:t>https://www.scmc.sacro.org.uk/sites/default/files/resource/COMMUNITY%20MEDIATION%206.pdf</a:t>
            </a:r>
            <a:r>
              <a:rPr lang="en-GB" sz="1600" dirty="0">
                <a:solidFill>
                  <a:srgbClr val="7F7F7F"/>
                </a:solidFill>
              </a:rPr>
              <a:t> </a:t>
            </a:r>
          </a:p>
        </p:txBody>
      </p:sp>
    </p:spTree>
    <p:extLst>
      <p:ext uri="{BB962C8B-B14F-4D97-AF65-F5344CB8AC3E}">
        <p14:creationId xmlns:p14="http://schemas.microsoft.com/office/powerpoint/2010/main" val="204272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4E9B6-5796-4D29-B70F-383D5ACCC6C7}"/>
              </a:ext>
            </a:extLst>
          </p:cNvPr>
          <p:cNvSpPr>
            <a:spLocks noGrp="1"/>
          </p:cNvSpPr>
          <p:nvPr>
            <p:ph type="body" sz="quarter" idx="18"/>
          </p:nvPr>
        </p:nvSpPr>
        <p:spPr>
          <a:xfrm>
            <a:off x="232946" y="1594624"/>
            <a:ext cx="7283015" cy="5004007"/>
          </a:xfrm>
        </p:spPr>
        <p:txBody>
          <a:bodyPr>
            <a:normAutofit lnSpcReduction="10000"/>
          </a:bodyPr>
          <a:lstStyle/>
          <a:p>
            <a:pPr marL="457200" indent="-457200">
              <a:buFont typeface="+mj-lt"/>
              <a:buAutoNum type="alphaLcParenR"/>
            </a:pPr>
            <a:r>
              <a:rPr lang="en-GB" b="1" dirty="0">
                <a:solidFill>
                  <a:srgbClr val="1188A3"/>
                </a:solidFill>
              </a:rPr>
              <a:t>Mastering the Context: </a:t>
            </a:r>
            <a:r>
              <a:rPr lang="en-GB" dirty="0"/>
              <a:t>Understanding the big picture</a:t>
            </a:r>
          </a:p>
          <a:p>
            <a:pPr marL="457200" indent="-457200">
              <a:buFont typeface="+mj-lt"/>
              <a:buAutoNum type="alphaLcParenR"/>
            </a:pPr>
            <a:r>
              <a:rPr lang="en-GB" b="1" dirty="0">
                <a:solidFill>
                  <a:srgbClr val="1188A3"/>
                </a:solidFill>
              </a:rPr>
              <a:t>Knowing Ourselves</a:t>
            </a:r>
            <a:r>
              <a:rPr lang="en-GB" dirty="0"/>
              <a:t>: Understanding our limits and skills</a:t>
            </a:r>
          </a:p>
          <a:p>
            <a:pPr marL="457200" indent="-457200">
              <a:buFont typeface="+mj-lt"/>
              <a:buAutoNum type="alphaLcParenR"/>
            </a:pPr>
            <a:r>
              <a:rPr lang="en-GB" b="1" dirty="0">
                <a:solidFill>
                  <a:srgbClr val="1188A3"/>
                </a:solidFill>
              </a:rPr>
              <a:t>Creating Vision and Communicating Meaningfully: </a:t>
            </a:r>
            <a:r>
              <a:rPr lang="en-GB" dirty="0"/>
              <a:t>Having an inspiring vision</a:t>
            </a:r>
          </a:p>
          <a:p>
            <a:pPr marL="457200" indent="-457200">
              <a:buFont typeface="+mj-lt"/>
              <a:buAutoNum type="alphaLcParenR"/>
            </a:pPr>
            <a:r>
              <a:rPr lang="en-GB" b="1" dirty="0">
                <a:solidFill>
                  <a:srgbClr val="1188A3"/>
                </a:solidFill>
              </a:rPr>
              <a:t>Empowering Others through Empathy, Integrity and Constancy:</a:t>
            </a:r>
            <a:r>
              <a:rPr lang="en-GB" dirty="0"/>
              <a:t> Building trust</a:t>
            </a:r>
          </a:p>
          <a:p>
            <a:pPr marL="457200" indent="-457200">
              <a:buFont typeface="+mj-lt"/>
              <a:buAutoNum type="alphaLcParenR"/>
            </a:pPr>
            <a:r>
              <a:rPr lang="en-GB" b="1" dirty="0">
                <a:solidFill>
                  <a:srgbClr val="1188A3"/>
                </a:solidFill>
              </a:rPr>
              <a:t>Realizing Intentions through Action: </a:t>
            </a:r>
            <a:r>
              <a:rPr lang="en-GB" dirty="0"/>
              <a:t>Turning vision into practical solutions</a:t>
            </a:r>
          </a:p>
          <a:p>
            <a:pPr marL="457200" indent="-457200">
              <a:buFont typeface="+mj-lt"/>
              <a:buAutoNum type="alphaLcParenR"/>
            </a:pPr>
            <a:r>
              <a:rPr lang="en-GB" b="1" dirty="0">
                <a:solidFill>
                  <a:srgbClr val="1188A3"/>
                </a:solidFill>
              </a:rPr>
              <a:t>Preventing and Resolving Conflicts through Collaboration: </a:t>
            </a:r>
            <a:r>
              <a:rPr lang="en-GB" dirty="0"/>
              <a:t>Preventing adversarial conflicts through skill and capacity building, using mediation</a:t>
            </a:r>
            <a:endParaRPr lang="en-US" dirty="0"/>
          </a:p>
        </p:txBody>
      </p:sp>
      <p:sp>
        <p:nvSpPr>
          <p:cNvPr id="3" name="Text Placeholder 2">
            <a:extLst>
              <a:ext uri="{FF2B5EF4-FFF2-40B4-BE49-F238E27FC236}">
                <a16:creationId xmlns:a16="http://schemas.microsoft.com/office/drawing/2014/main" id="{D50E93AF-93EE-4EC4-B04F-05BA2E4B65FB}"/>
              </a:ext>
            </a:extLst>
          </p:cNvPr>
          <p:cNvSpPr>
            <a:spLocks noGrp="1"/>
          </p:cNvSpPr>
          <p:nvPr>
            <p:ph type="body" sz="quarter" idx="16"/>
          </p:nvPr>
        </p:nvSpPr>
        <p:spPr>
          <a:xfrm>
            <a:off x="478234" y="447439"/>
            <a:ext cx="10594345" cy="582221"/>
          </a:xfrm>
        </p:spPr>
        <p:txBody>
          <a:bodyPr>
            <a:normAutofit lnSpcReduction="10000"/>
          </a:bodyPr>
          <a:lstStyle/>
          <a:p>
            <a:pPr marL="0" indent="0"/>
            <a:r>
              <a:rPr lang="en-GB" dirty="0"/>
              <a:t>Primary Competencies of Mediation Leadership</a:t>
            </a:r>
            <a:endParaRPr lang="en-US" dirty="0"/>
          </a:p>
        </p:txBody>
      </p:sp>
      <p:pic>
        <p:nvPicPr>
          <p:cNvPr id="5" name="Picture 4" descr="Business meeting in modern office">
            <a:extLst>
              <a:ext uri="{FF2B5EF4-FFF2-40B4-BE49-F238E27FC236}">
                <a16:creationId xmlns:a16="http://schemas.microsoft.com/office/drawing/2014/main" id="{285CD79A-EC7E-E597-A3BA-8FB1DF40BC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15600" y="2276147"/>
            <a:ext cx="4676040" cy="3121044"/>
          </a:xfrm>
          <a:prstGeom prst="rect">
            <a:avLst/>
          </a:prstGeom>
        </p:spPr>
      </p:pic>
    </p:spTree>
    <p:extLst>
      <p:ext uri="{BB962C8B-B14F-4D97-AF65-F5344CB8AC3E}">
        <p14:creationId xmlns:p14="http://schemas.microsoft.com/office/powerpoint/2010/main" val="192337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4E8DA-6BA2-4FDC-92BC-554EE1E68A08}"/>
              </a:ext>
            </a:extLst>
          </p:cNvPr>
          <p:cNvSpPr>
            <a:spLocks noGrp="1"/>
          </p:cNvSpPr>
          <p:nvPr>
            <p:ph type="body" sz="quarter" idx="18"/>
          </p:nvPr>
        </p:nvSpPr>
        <p:spPr>
          <a:xfrm>
            <a:off x="734714" y="1411323"/>
            <a:ext cx="4983180" cy="3867704"/>
          </a:xfrm>
        </p:spPr>
        <p:txBody>
          <a:bodyPr/>
          <a:lstStyle/>
          <a:p>
            <a:pPr marL="0" indent="0"/>
            <a:r>
              <a:rPr lang="en-US" sz="2400" dirty="0"/>
              <a:t>Click to read </a:t>
            </a:r>
            <a:r>
              <a:rPr lang="en-US" sz="2400" dirty="0">
                <a:hlinkClick r:id="rId2"/>
              </a:rPr>
              <a:t>“Good Leaders Are Good Mediators” by Maria Simpson</a:t>
            </a:r>
            <a:endParaRPr lang="en-US" sz="2400" dirty="0"/>
          </a:p>
        </p:txBody>
      </p:sp>
      <p:sp>
        <p:nvSpPr>
          <p:cNvPr id="3" name="Text Placeholder 2">
            <a:extLst>
              <a:ext uri="{FF2B5EF4-FFF2-40B4-BE49-F238E27FC236}">
                <a16:creationId xmlns:a16="http://schemas.microsoft.com/office/drawing/2014/main" id="{C038E5E9-70A0-486C-B308-2FCB9C578C5B}"/>
              </a:ext>
            </a:extLst>
          </p:cNvPr>
          <p:cNvSpPr>
            <a:spLocks noGrp="1"/>
          </p:cNvSpPr>
          <p:nvPr>
            <p:ph type="body" sz="quarter" idx="16"/>
          </p:nvPr>
        </p:nvSpPr>
        <p:spPr/>
        <p:txBody>
          <a:bodyPr>
            <a:normAutofit lnSpcReduction="10000"/>
          </a:bodyPr>
          <a:lstStyle/>
          <a:p>
            <a:r>
              <a:rPr lang="hr-BA" dirty="0"/>
              <a:t>Read and learn</a:t>
            </a:r>
          </a:p>
          <a:p>
            <a:endParaRPr lang="en-US" dirty="0"/>
          </a:p>
        </p:txBody>
      </p:sp>
      <p:sp>
        <p:nvSpPr>
          <p:cNvPr id="6" name="TextBox 5">
            <a:extLst>
              <a:ext uri="{FF2B5EF4-FFF2-40B4-BE49-F238E27FC236}">
                <a16:creationId xmlns:a16="http://schemas.microsoft.com/office/drawing/2014/main" id="{7152D083-8BC4-C12C-6360-E6C3ACA76038}"/>
              </a:ext>
            </a:extLst>
          </p:cNvPr>
          <p:cNvSpPr txBox="1"/>
          <p:nvPr/>
        </p:nvSpPr>
        <p:spPr>
          <a:xfrm>
            <a:off x="734714" y="2199025"/>
            <a:ext cx="5275561" cy="3477875"/>
          </a:xfrm>
          <a:prstGeom prst="rect">
            <a:avLst/>
          </a:prstGeom>
          <a:noFill/>
        </p:spPr>
        <p:txBody>
          <a:bodyPr wrap="square" rtlCol="0">
            <a:spAutoFit/>
          </a:bodyPr>
          <a:lstStyle/>
          <a:p>
            <a:r>
              <a:rPr lang="en-US" sz="2000" dirty="0">
                <a:solidFill>
                  <a:schemeClr val="bg1"/>
                </a:solidFill>
              </a:rPr>
              <a:t>While a US case study, the learning is transferable to EU. Maria has taught in the graduate program on Negotiation, Conflict Resolution and Peacebuilding at California State University Dominguez Hills for over ten years and was a mediator for the Los Angeles County Superior court for over 15 years. She has also taught communications and leadership at Antioch University Santa Barbara and conflict resolution in the mediation certification program at the University of California Santa Barbara. </a:t>
            </a:r>
            <a:endParaRPr lang="en-GB" sz="2000" dirty="0">
              <a:solidFill>
                <a:schemeClr val="bg1"/>
              </a:solidFill>
            </a:endParaRPr>
          </a:p>
        </p:txBody>
      </p:sp>
      <p:pic>
        <p:nvPicPr>
          <p:cNvPr id="7" name="Picture Placeholder 7" descr="A group of people sitting around a table with food on it&#10;&#10;Description automatically generated with medium confidence">
            <a:hlinkClick r:id="rId3"/>
            <a:extLst>
              <a:ext uri="{FF2B5EF4-FFF2-40B4-BE49-F238E27FC236}">
                <a16:creationId xmlns:a16="http://schemas.microsoft.com/office/drawing/2014/main" id="{0A61D205-56E6-F005-CF6E-73362A9C62CB}"/>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6392863" y="228600"/>
            <a:ext cx="5564187" cy="5448300"/>
          </a:xfrm>
        </p:spPr>
      </p:pic>
    </p:spTree>
    <p:extLst>
      <p:ext uri="{BB962C8B-B14F-4D97-AF65-F5344CB8AC3E}">
        <p14:creationId xmlns:p14="http://schemas.microsoft.com/office/powerpoint/2010/main" val="479092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4055BFBAA2854DB89008A8E0909E44" ma:contentTypeVersion="10" ma:contentTypeDescription="Create a new document." ma:contentTypeScope="" ma:versionID="75d1e05ba64ab2a3c5c6808ebd549638">
  <xsd:schema xmlns:xsd="http://www.w3.org/2001/XMLSchema" xmlns:xs="http://www.w3.org/2001/XMLSchema" xmlns:p="http://schemas.microsoft.com/office/2006/metadata/properties" xmlns:ns2="38045295-bd74-4cd3-a7d9-71d48166439b" targetNamespace="http://schemas.microsoft.com/office/2006/metadata/properties" ma:root="true" ma:fieldsID="117e662f135dec3fb758383a2f05c7e3" ns2:_="">
    <xsd:import namespace="38045295-bd74-4cd3-a7d9-71d4816643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45295-bd74-4cd3-a7d9-71d4816643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85541A-3AF2-4153-BCF3-2E17BC45E022}">
  <ds:schemaRefs>
    <ds:schemaRef ds:uri="http://schemas.microsoft.com/sharepoint/v3/contenttype/forms"/>
  </ds:schemaRefs>
</ds:datastoreItem>
</file>

<file path=customXml/itemProps2.xml><?xml version="1.0" encoding="utf-8"?>
<ds:datastoreItem xmlns:ds="http://schemas.openxmlformats.org/officeDocument/2006/customXml" ds:itemID="{D3A5F996-864A-4CA5-8212-069790F60677}">
  <ds:schemaRefs>
    <ds:schemaRef ds:uri="38045295-bd74-4cd3-a7d9-71d4816643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DA209D-83F4-4F42-BE8E-50DA7C86EC09}">
  <ds:schemaRefs>
    <ds:schemaRef ds:uri="38045295-bd74-4cd3-a7d9-71d4816643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439</TotalTime>
  <Words>3708</Words>
  <Application>Microsoft Macintosh PowerPoint</Application>
  <PresentationFormat>Widescreen</PresentationFormat>
  <Paragraphs>292</Paragraphs>
  <Slides>56</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56</vt:i4>
      </vt:variant>
    </vt:vector>
  </HeadingPairs>
  <TitlesOfParts>
    <vt:vector size="70" baseType="lpstr">
      <vt:lpstr>Arial</vt:lpstr>
      <vt:lpstr>Calibri</vt:lpstr>
      <vt:lpstr>Calibri Light</vt:lpstr>
      <vt:lpstr>Lato Regular</vt:lpstr>
      <vt:lpstr>Montserrat</vt:lpstr>
      <vt:lpstr>Montserrat Light</vt:lpstr>
      <vt:lpstr>MuseoSans</vt:lpstr>
      <vt:lpstr>Noto Sans</vt:lpstr>
      <vt:lpstr>Roboto</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hasan habes</dc:creator>
  <cp:lastModifiedBy>Ian Sayers</cp:lastModifiedBy>
  <cp:revision>48</cp:revision>
  <dcterms:created xsi:type="dcterms:W3CDTF">2021-09-01T06:56:32Z</dcterms:created>
  <dcterms:modified xsi:type="dcterms:W3CDTF">2022-06-30T19:49:12Z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0x0101008F4055BFBAA2854DB89008A8E0909E44</vt:lpwstr>
  </property>
</Properties>
</file>