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handoutMasterIdLst>
    <p:handoutMasterId r:id="rId63"/>
  </p:handoutMasterIdLst>
  <p:sldIdLst>
    <p:sldId id="4286" r:id="rId5"/>
    <p:sldId id="4289" r:id="rId6"/>
    <p:sldId id="4270" r:id="rId7"/>
    <p:sldId id="4273" r:id="rId8"/>
    <p:sldId id="4438" r:id="rId9"/>
    <p:sldId id="4417" r:id="rId10"/>
    <p:sldId id="351" r:id="rId11"/>
    <p:sldId id="4444" r:id="rId12"/>
    <p:sldId id="674" r:id="rId13"/>
    <p:sldId id="572" r:id="rId14"/>
    <p:sldId id="4394" r:id="rId15"/>
    <p:sldId id="4306" r:id="rId16"/>
    <p:sldId id="4443" r:id="rId17"/>
    <p:sldId id="4442" r:id="rId18"/>
    <p:sldId id="685" r:id="rId19"/>
    <p:sldId id="4276" r:id="rId20"/>
    <p:sldId id="676" r:id="rId21"/>
    <p:sldId id="681" r:id="rId22"/>
    <p:sldId id="680" r:id="rId23"/>
    <p:sldId id="4445" r:id="rId24"/>
    <p:sldId id="578" r:id="rId25"/>
    <p:sldId id="4456" r:id="rId26"/>
    <p:sldId id="4293" r:id="rId27"/>
    <p:sldId id="671" r:id="rId28"/>
    <p:sldId id="692" r:id="rId29"/>
    <p:sldId id="4446" r:id="rId30"/>
    <p:sldId id="4290" r:id="rId31"/>
    <p:sldId id="4448" r:id="rId32"/>
    <p:sldId id="4450" r:id="rId33"/>
    <p:sldId id="261" r:id="rId34"/>
    <p:sldId id="693" r:id="rId35"/>
    <p:sldId id="4451" r:id="rId36"/>
    <p:sldId id="4389" r:id="rId37"/>
    <p:sldId id="689" r:id="rId38"/>
    <p:sldId id="690" r:id="rId39"/>
    <p:sldId id="4452" r:id="rId40"/>
    <p:sldId id="259" r:id="rId41"/>
    <p:sldId id="691" r:id="rId42"/>
    <p:sldId id="585" r:id="rId43"/>
    <p:sldId id="683" r:id="rId44"/>
    <p:sldId id="686" r:id="rId45"/>
    <p:sldId id="687" r:id="rId46"/>
    <p:sldId id="4334" r:id="rId47"/>
    <p:sldId id="264" r:id="rId48"/>
    <p:sldId id="4347" r:id="rId49"/>
    <p:sldId id="4411" r:id="rId50"/>
    <p:sldId id="4410" r:id="rId51"/>
    <p:sldId id="4421" r:id="rId52"/>
    <p:sldId id="4414" r:id="rId53"/>
    <p:sldId id="4413" r:id="rId54"/>
    <p:sldId id="4291" r:id="rId55"/>
    <p:sldId id="4274" r:id="rId56"/>
    <p:sldId id="4351" r:id="rId57"/>
    <p:sldId id="4454" r:id="rId58"/>
    <p:sldId id="4455" r:id="rId59"/>
    <p:sldId id="262" r:id="rId60"/>
    <p:sldId id="438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1730F8CA-58E2-6FF7-1E7F-3B31EDFE17D5}" name="Anette Bengs" initials="AB" userId="S::anette.bengs@abo.fi::8438849d-b7fa-4a4a-92d9-09fec011e2a7" providerId="AD"/>
  <p188:author id="{ECD016D1-288D-A259-D4B6-D0F736265026}" name="Julie Wietrich" initials="JW" userId="S::julie.wietrich_eucen.eu#ext#@abofi.onmicrosoft.com::3fcd3b74-459f-498e-b8eb-4d1c560b26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san habes" initials="hh" lastIdx="1" clrIdx="0">
    <p:extLst>
      <p:ext uri="{19B8F6BF-5375-455C-9EA6-DF929625EA0E}">
        <p15:presenceInfo xmlns:p15="http://schemas.microsoft.com/office/powerpoint/2012/main" userId="7eca8c8f952415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1188A3"/>
    <a:srgbClr val="28AF95"/>
    <a:srgbClr val="6D6E6C"/>
    <a:srgbClr val="7F7F7F"/>
    <a:srgbClr val="92D050"/>
    <a:srgbClr val="D7CBB3"/>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4"/>
  </p:normalViewPr>
  <p:slideViewPr>
    <p:cSldViewPr snapToGrid="0">
      <p:cViewPr varScale="1">
        <p:scale>
          <a:sx n="121" d="100"/>
          <a:sy n="121" d="100"/>
        </p:scale>
        <p:origin x="3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2495F5-C21E-48D1-B328-FE728BBD2CF6}"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US"/>
        </a:p>
      </dgm:t>
    </dgm:pt>
    <dgm:pt modelId="{575A5E06-6247-42AD-98FA-C221566DA71E}">
      <dgm:prSet phldrT="[Text]"/>
      <dgm:spPr/>
      <dgm:t>
        <a:bodyPr/>
        <a:lstStyle/>
        <a:p>
          <a:r>
            <a:rPr lang="en-US" b="0" dirty="0">
              <a:effectLst/>
              <a:latin typeface="Calibri" panose="020F0502020204030204" pitchFamily="34" charset="0"/>
              <a:ea typeface="Calibri" panose="020F0502020204030204" pitchFamily="34" charset="0"/>
              <a:cs typeface="Times New Roman" panose="02020603050405020304" pitchFamily="18" charset="0"/>
            </a:rPr>
            <a:t>SWOT</a:t>
          </a:r>
          <a:endParaRPr lang="en-US" dirty="0"/>
        </a:p>
      </dgm:t>
    </dgm:pt>
    <dgm:pt modelId="{CAE7FE03-481B-401F-9023-F4568E161221}" type="parTrans" cxnId="{B8D0FCC8-1DD4-4CDC-899A-2B22447A260D}">
      <dgm:prSet/>
      <dgm:spPr/>
      <dgm:t>
        <a:bodyPr/>
        <a:lstStyle/>
        <a:p>
          <a:endParaRPr lang="en-US"/>
        </a:p>
      </dgm:t>
    </dgm:pt>
    <dgm:pt modelId="{A1E94707-9F39-4B54-9CA2-24919866B981}" type="sibTrans" cxnId="{B8D0FCC8-1DD4-4CDC-899A-2B22447A260D}">
      <dgm:prSet/>
      <dgm:spPr/>
      <dgm:t>
        <a:bodyPr/>
        <a:lstStyle/>
        <a:p>
          <a:endParaRPr lang="en-US"/>
        </a:p>
      </dgm:t>
    </dgm:pt>
    <dgm:pt modelId="{715F46B1-7311-4F2B-B272-477E4689F210}">
      <dgm:prSet phldrT="[Text]" phldr="1"/>
      <dgm:spPr/>
      <dgm:t>
        <a:bodyPr/>
        <a:lstStyle/>
        <a:p>
          <a:endParaRPr lang="en-US"/>
        </a:p>
      </dgm:t>
    </dgm:pt>
    <dgm:pt modelId="{5AF5D05C-9805-4C3D-85A6-79E452AFD429}" type="parTrans" cxnId="{F66485A0-211D-426E-9C6E-B9B0C5085A99}">
      <dgm:prSet/>
      <dgm:spPr/>
      <dgm:t>
        <a:bodyPr/>
        <a:lstStyle/>
        <a:p>
          <a:endParaRPr lang="en-US"/>
        </a:p>
      </dgm:t>
    </dgm:pt>
    <dgm:pt modelId="{447B02AD-EF55-4BA6-BB15-63602EC16036}" type="sibTrans" cxnId="{F66485A0-211D-426E-9C6E-B9B0C5085A99}">
      <dgm:prSet/>
      <dgm:spPr/>
      <dgm:t>
        <a:bodyPr/>
        <a:lstStyle/>
        <a:p>
          <a:endParaRPr lang="en-US"/>
        </a:p>
      </dgm:t>
    </dgm:pt>
    <dgm:pt modelId="{105B8DBA-F450-403C-B4C9-569E0B313AE8}">
      <dgm:prSet phldrT="[Text]" phldr="1"/>
      <dgm:spPr/>
      <dgm:t>
        <a:bodyPr/>
        <a:lstStyle/>
        <a:p>
          <a:endParaRPr lang="en-US" dirty="0"/>
        </a:p>
      </dgm:t>
    </dgm:pt>
    <dgm:pt modelId="{65F20730-3AB0-4713-8FA9-03E5F6EDDC64}" type="parTrans" cxnId="{83821886-6E8A-455F-AFDF-5C90FD0DD5AF}">
      <dgm:prSet/>
      <dgm:spPr/>
      <dgm:t>
        <a:bodyPr/>
        <a:lstStyle/>
        <a:p>
          <a:endParaRPr lang="en-US"/>
        </a:p>
      </dgm:t>
    </dgm:pt>
    <dgm:pt modelId="{537ECA3C-8C86-4ECE-9F1D-456088353F0D}" type="sibTrans" cxnId="{83821886-6E8A-455F-AFDF-5C90FD0DD5AF}">
      <dgm:prSet/>
      <dgm:spPr/>
      <dgm:t>
        <a:bodyPr/>
        <a:lstStyle/>
        <a:p>
          <a:endParaRPr lang="en-US"/>
        </a:p>
      </dgm:t>
    </dgm:pt>
    <dgm:pt modelId="{6F2D629C-BAF2-4002-9309-0FA1DE8DA250}">
      <dgm:prSet phldrT="[Text]" phldr="1"/>
      <dgm:spPr/>
      <dgm:t>
        <a:bodyPr/>
        <a:lstStyle/>
        <a:p>
          <a:endParaRPr lang="en-US"/>
        </a:p>
      </dgm:t>
    </dgm:pt>
    <dgm:pt modelId="{7DC92E70-4548-4546-8BA9-2775B12C515F}" type="parTrans" cxnId="{AFD6F432-C0AC-4941-8242-7AA562FD56FC}">
      <dgm:prSet/>
      <dgm:spPr/>
      <dgm:t>
        <a:bodyPr/>
        <a:lstStyle/>
        <a:p>
          <a:endParaRPr lang="en-US"/>
        </a:p>
      </dgm:t>
    </dgm:pt>
    <dgm:pt modelId="{7D259C45-E132-4B1A-9379-48A63B424DCA}" type="sibTrans" cxnId="{AFD6F432-C0AC-4941-8242-7AA562FD56FC}">
      <dgm:prSet/>
      <dgm:spPr/>
      <dgm:t>
        <a:bodyPr/>
        <a:lstStyle/>
        <a:p>
          <a:endParaRPr lang="en-US"/>
        </a:p>
      </dgm:t>
    </dgm:pt>
    <dgm:pt modelId="{D32DA95A-DAFB-4FE8-8DB2-76E9557D0212}" type="pres">
      <dgm:prSet presAssocID="{922495F5-C21E-48D1-B328-FE728BBD2CF6}" presName="diagram" presStyleCnt="0">
        <dgm:presLayoutVars>
          <dgm:chMax val="1"/>
          <dgm:dir/>
          <dgm:animLvl val="ctr"/>
          <dgm:resizeHandles val="exact"/>
        </dgm:presLayoutVars>
      </dgm:prSet>
      <dgm:spPr/>
    </dgm:pt>
    <dgm:pt modelId="{5F0CE608-7E66-4448-A9F0-835C8A4FED57}" type="pres">
      <dgm:prSet presAssocID="{922495F5-C21E-48D1-B328-FE728BBD2CF6}" presName="matrix" presStyleCnt="0"/>
      <dgm:spPr/>
    </dgm:pt>
    <dgm:pt modelId="{BC525C44-E7FD-4AA2-9475-8D341BA537D2}" type="pres">
      <dgm:prSet presAssocID="{922495F5-C21E-48D1-B328-FE728BBD2CF6}" presName="tile1" presStyleLbl="node1" presStyleIdx="0" presStyleCnt="4" custLinFactNeighborY="0"/>
      <dgm:spPr/>
    </dgm:pt>
    <dgm:pt modelId="{A4DBF1F2-3FCF-47ED-87CF-AC059CF56C8B}" type="pres">
      <dgm:prSet presAssocID="{922495F5-C21E-48D1-B328-FE728BBD2CF6}" presName="tile1text" presStyleLbl="node1" presStyleIdx="0" presStyleCnt="4">
        <dgm:presLayoutVars>
          <dgm:chMax val="0"/>
          <dgm:chPref val="0"/>
          <dgm:bulletEnabled val="1"/>
        </dgm:presLayoutVars>
      </dgm:prSet>
      <dgm:spPr/>
    </dgm:pt>
    <dgm:pt modelId="{B0440BF5-71C4-4D9A-8C62-14B98BC717E7}" type="pres">
      <dgm:prSet presAssocID="{922495F5-C21E-48D1-B328-FE728BBD2CF6}" presName="tile2" presStyleLbl="node1" presStyleIdx="1" presStyleCnt="4" custLinFactNeighborX="0" custLinFactNeighborY="-1409"/>
      <dgm:spPr/>
    </dgm:pt>
    <dgm:pt modelId="{08A97235-E0D8-4A36-8394-D49B98734A73}" type="pres">
      <dgm:prSet presAssocID="{922495F5-C21E-48D1-B328-FE728BBD2CF6}" presName="tile2text" presStyleLbl="node1" presStyleIdx="1" presStyleCnt="4">
        <dgm:presLayoutVars>
          <dgm:chMax val="0"/>
          <dgm:chPref val="0"/>
          <dgm:bulletEnabled val="1"/>
        </dgm:presLayoutVars>
      </dgm:prSet>
      <dgm:spPr/>
    </dgm:pt>
    <dgm:pt modelId="{EA11AE25-BCB7-4304-925A-DA0D4AC664D2}" type="pres">
      <dgm:prSet presAssocID="{922495F5-C21E-48D1-B328-FE728BBD2CF6}" presName="tile3" presStyleLbl="node1" presStyleIdx="2" presStyleCnt="4" custLinFactNeighborY="2613"/>
      <dgm:spPr/>
    </dgm:pt>
    <dgm:pt modelId="{20A9FB5C-F365-4E85-ADE8-24EE25592322}" type="pres">
      <dgm:prSet presAssocID="{922495F5-C21E-48D1-B328-FE728BBD2CF6}" presName="tile3text" presStyleLbl="node1" presStyleIdx="2" presStyleCnt="4">
        <dgm:presLayoutVars>
          <dgm:chMax val="0"/>
          <dgm:chPref val="0"/>
          <dgm:bulletEnabled val="1"/>
        </dgm:presLayoutVars>
      </dgm:prSet>
      <dgm:spPr/>
    </dgm:pt>
    <dgm:pt modelId="{71896242-9209-496F-A0BC-237BAC124EB4}" type="pres">
      <dgm:prSet presAssocID="{922495F5-C21E-48D1-B328-FE728BBD2CF6}" presName="tile4" presStyleLbl="node1" presStyleIdx="3" presStyleCnt="4" custLinFactNeighborX="827" custLinFactNeighborY="-950"/>
      <dgm:spPr/>
    </dgm:pt>
    <dgm:pt modelId="{F768AFD0-4E91-45B2-9373-5A97F572F115}" type="pres">
      <dgm:prSet presAssocID="{922495F5-C21E-48D1-B328-FE728BBD2CF6}" presName="tile4text" presStyleLbl="node1" presStyleIdx="3" presStyleCnt="4">
        <dgm:presLayoutVars>
          <dgm:chMax val="0"/>
          <dgm:chPref val="0"/>
          <dgm:bulletEnabled val="1"/>
        </dgm:presLayoutVars>
      </dgm:prSet>
      <dgm:spPr/>
    </dgm:pt>
    <dgm:pt modelId="{F7B3E204-7032-4586-9703-D01F07A7FEF1}" type="pres">
      <dgm:prSet presAssocID="{922495F5-C21E-48D1-B328-FE728BBD2CF6}" presName="centerTile" presStyleLbl="fgShp" presStyleIdx="0" presStyleCnt="1" custScaleX="68173" custScaleY="38371" custLinFactNeighborY="10443">
        <dgm:presLayoutVars>
          <dgm:chMax val="0"/>
          <dgm:chPref val="0"/>
        </dgm:presLayoutVars>
      </dgm:prSet>
      <dgm:spPr/>
    </dgm:pt>
  </dgm:ptLst>
  <dgm:cxnLst>
    <dgm:cxn modelId="{AFD6F432-C0AC-4941-8242-7AA562FD56FC}" srcId="{922495F5-C21E-48D1-B328-FE728BBD2CF6}" destId="{6F2D629C-BAF2-4002-9309-0FA1DE8DA250}" srcOrd="3" destOrd="0" parTransId="{7DC92E70-4548-4546-8BA9-2775B12C515F}" sibTransId="{7D259C45-E132-4B1A-9379-48A63B424DCA}"/>
    <dgm:cxn modelId="{D90B2239-1F6C-46EF-B418-7164697143CA}" type="presOf" srcId="{575A5E06-6247-42AD-98FA-C221566DA71E}" destId="{F7B3E204-7032-4586-9703-D01F07A7FEF1}" srcOrd="0" destOrd="0" presId="urn:microsoft.com/office/officeart/2005/8/layout/matrix1"/>
    <dgm:cxn modelId="{1688E16D-575A-46F7-BDE3-DC0BB567C064}" type="presOf" srcId="{922495F5-C21E-48D1-B328-FE728BBD2CF6}" destId="{D32DA95A-DAFB-4FE8-8DB2-76E9557D0212}" srcOrd="0" destOrd="0" presId="urn:microsoft.com/office/officeart/2005/8/layout/matrix1"/>
    <dgm:cxn modelId="{83821886-6E8A-455F-AFDF-5C90FD0DD5AF}" srcId="{922495F5-C21E-48D1-B328-FE728BBD2CF6}" destId="{105B8DBA-F450-403C-B4C9-569E0B313AE8}" srcOrd="2" destOrd="0" parTransId="{65F20730-3AB0-4713-8FA9-03E5F6EDDC64}" sibTransId="{537ECA3C-8C86-4ECE-9F1D-456088353F0D}"/>
    <dgm:cxn modelId="{F66485A0-211D-426E-9C6E-B9B0C5085A99}" srcId="{922495F5-C21E-48D1-B328-FE728BBD2CF6}" destId="{715F46B1-7311-4F2B-B272-477E4689F210}" srcOrd="1" destOrd="0" parTransId="{5AF5D05C-9805-4C3D-85A6-79E452AFD429}" sibTransId="{447B02AD-EF55-4BA6-BB15-63602EC16036}"/>
    <dgm:cxn modelId="{B8D0FCC8-1DD4-4CDC-899A-2B22447A260D}" srcId="{922495F5-C21E-48D1-B328-FE728BBD2CF6}" destId="{575A5E06-6247-42AD-98FA-C221566DA71E}" srcOrd="0" destOrd="0" parTransId="{CAE7FE03-481B-401F-9023-F4568E161221}" sibTransId="{A1E94707-9F39-4B54-9CA2-24919866B981}"/>
    <dgm:cxn modelId="{6E9B92A7-9851-4873-9176-593A9C833640}" type="presParOf" srcId="{D32DA95A-DAFB-4FE8-8DB2-76E9557D0212}" destId="{5F0CE608-7E66-4448-A9F0-835C8A4FED57}" srcOrd="0" destOrd="0" presId="urn:microsoft.com/office/officeart/2005/8/layout/matrix1"/>
    <dgm:cxn modelId="{CD35330F-D79D-430D-A5F6-DC5E1B6A98A0}" type="presParOf" srcId="{5F0CE608-7E66-4448-A9F0-835C8A4FED57}" destId="{BC525C44-E7FD-4AA2-9475-8D341BA537D2}" srcOrd="0" destOrd="0" presId="urn:microsoft.com/office/officeart/2005/8/layout/matrix1"/>
    <dgm:cxn modelId="{4C252E8B-FF52-4FC5-92CE-0C7660D303CE}" type="presParOf" srcId="{5F0CE608-7E66-4448-A9F0-835C8A4FED57}" destId="{A4DBF1F2-3FCF-47ED-87CF-AC059CF56C8B}" srcOrd="1" destOrd="0" presId="urn:microsoft.com/office/officeart/2005/8/layout/matrix1"/>
    <dgm:cxn modelId="{32F1DADA-E5FE-437B-A397-40347FF88D57}" type="presParOf" srcId="{5F0CE608-7E66-4448-A9F0-835C8A4FED57}" destId="{B0440BF5-71C4-4D9A-8C62-14B98BC717E7}" srcOrd="2" destOrd="0" presId="urn:microsoft.com/office/officeart/2005/8/layout/matrix1"/>
    <dgm:cxn modelId="{C9CD8B00-F17B-45AA-B7A5-33C7FC24B180}" type="presParOf" srcId="{5F0CE608-7E66-4448-A9F0-835C8A4FED57}" destId="{08A97235-E0D8-4A36-8394-D49B98734A73}" srcOrd="3" destOrd="0" presId="urn:microsoft.com/office/officeart/2005/8/layout/matrix1"/>
    <dgm:cxn modelId="{C042DD24-E04A-4236-BDA9-7F2FCA60AC8C}" type="presParOf" srcId="{5F0CE608-7E66-4448-A9F0-835C8A4FED57}" destId="{EA11AE25-BCB7-4304-925A-DA0D4AC664D2}" srcOrd="4" destOrd="0" presId="urn:microsoft.com/office/officeart/2005/8/layout/matrix1"/>
    <dgm:cxn modelId="{984E161D-9E8D-47D4-86E0-58E40E66F56E}" type="presParOf" srcId="{5F0CE608-7E66-4448-A9F0-835C8A4FED57}" destId="{20A9FB5C-F365-4E85-ADE8-24EE25592322}" srcOrd="5" destOrd="0" presId="urn:microsoft.com/office/officeart/2005/8/layout/matrix1"/>
    <dgm:cxn modelId="{208CCA6C-A0D2-4414-BB95-368B57361BE5}" type="presParOf" srcId="{5F0CE608-7E66-4448-A9F0-835C8A4FED57}" destId="{71896242-9209-496F-A0BC-237BAC124EB4}" srcOrd="6" destOrd="0" presId="urn:microsoft.com/office/officeart/2005/8/layout/matrix1"/>
    <dgm:cxn modelId="{6170A5B5-5435-4B2B-BB7C-6C10CD03A801}" type="presParOf" srcId="{5F0CE608-7E66-4448-A9F0-835C8A4FED57}" destId="{F768AFD0-4E91-45B2-9373-5A97F572F115}" srcOrd="7" destOrd="0" presId="urn:microsoft.com/office/officeart/2005/8/layout/matrix1"/>
    <dgm:cxn modelId="{417F0A1E-C958-4B0D-9B75-C0B7288D1782}" type="presParOf" srcId="{D32DA95A-DAFB-4FE8-8DB2-76E9557D0212}" destId="{F7B3E204-7032-4586-9703-D01F07A7FEF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C5A619-D02F-46BD-B11E-828DF194D8D4}"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CEED8E54-809B-4EC5-8241-29B54B53107A}">
      <dgm:prSet phldrT="[Text]" custT="1"/>
      <dgm:spPr/>
      <dgm:t>
        <a:bodyPr/>
        <a:lstStyle/>
        <a:p>
          <a:r>
            <a:rPr lang="en-GB" sz="4400" b="1" dirty="0">
              <a:solidFill>
                <a:srgbClr val="1188A3"/>
              </a:solidFill>
            </a:rPr>
            <a:t>Some top tips in crafting a  Project (grant) proposal</a:t>
          </a:r>
          <a:endParaRPr lang="en-US" sz="4400" b="1" dirty="0">
            <a:solidFill>
              <a:srgbClr val="1188A3"/>
            </a:solidFill>
          </a:endParaRPr>
        </a:p>
      </dgm:t>
    </dgm:pt>
    <dgm:pt modelId="{FDC61795-ECA7-447A-88A3-BCC756219D83}" type="parTrans" cxnId="{A4E24DA4-A665-41DD-A28B-D7CE4D6026F4}">
      <dgm:prSet/>
      <dgm:spPr/>
      <dgm:t>
        <a:bodyPr/>
        <a:lstStyle/>
        <a:p>
          <a:endParaRPr lang="en-US"/>
        </a:p>
      </dgm:t>
    </dgm:pt>
    <dgm:pt modelId="{A2382D0D-D4C6-4540-B086-0DAF812BA19E}" type="sibTrans" cxnId="{A4E24DA4-A665-41DD-A28B-D7CE4D6026F4}">
      <dgm:prSet/>
      <dgm:spPr/>
      <dgm:t>
        <a:bodyPr/>
        <a:lstStyle/>
        <a:p>
          <a:endParaRPr lang="en-US"/>
        </a:p>
      </dgm:t>
    </dgm:pt>
    <dgm:pt modelId="{B918E0FC-8CE0-4B42-B609-C0B7198ACE3B}">
      <dgm:prSet/>
      <dgm:spPr/>
      <dgm:t>
        <a:bodyPr/>
        <a:lstStyle/>
        <a:p>
          <a:r>
            <a:rPr lang="en-GB" b="1" dirty="0">
              <a:solidFill>
                <a:srgbClr val="28AF95"/>
              </a:solidFill>
            </a:rPr>
            <a:t>Summary</a:t>
          </a:r>
          <a:r>
            <a:rPr lang="en-GB" dirty="0">
              <a:solidFill>
                <a:srgbClr val="28AF95"/>
              </a:solidFill>
            </a:rPr>
            <a:t> </a:t>
          </a:r>
          <a:endParaRPr lang="hr-BA" dirty="0">
            <a:solidFill>
              <a:srgbClr val="28AF95"/>
            </a:solidFill>
          </a:endParaRPr>
        </a:p>
        <a:p>
          <a:r>
            <a:rPr lang="en-IE" altLang="en-US" dirty="0">
              <a:solidFill>
                <a:srgbClr val="5E5E5E"/>
              </a:solidFill>
              <a:latin typeface="Arial" panose="020B0604020202020204" pitchFamily="34" charset="0"/>
              <a:cs typeface="Arial" panose="020B0604020202020204" pitchFamily="34" charset="0"/>
            </a:rPr>
            <a:t>Write this at the end – repeat your best content </a:t>
          </a:r>
          <a:endParaRPr lang="en-GB" dirty="0">
            <a:solidFill>
              <a:srgbClr val="5E5E5E"/>
            </a:solidFill>
          </a:endParaRPr>
        </a:p>
      </dgm:t>
    </dgm:pt>
    <dgm:pt modelId="{580C7F3D-00CE-4C9B-B2F7-3540FA05CBC2}" type="parTrans" cxnId="{3DF72779-E270-4B09-9536-B2E048786717}">
      <dgm:prSet/>
      <dgm:spPr/>
      <dgm:t>
        <a:bodyPr/>
        <a:lstStyle/>
        <a:p>
          <a:endParaRPr lang="en-US"/>
        </a:p>
      </dgm:t>
    </dgm:pt>
    <dgm:pt modelId="{6AC243FC-E360-42B3-9827-5FB56E1331E5}" type="sibTrans" cxnId="{3DF72779-E270-4B09-9536-B2E048786717}">
      <dgm:prSet/>
      <dgm:spPr/>
      <dgm:t>
        <a:bodyPr/>
        <a:lstStyle/>
        <a:p>
          <a:endParaRPr lang="en-US"/>
        </a:p>
      </dgm:t>
    </dgm:pt>
    <dgm:pt modelId="{773CB8B0-1003-476A-BDB5-7F1CCA801F7A}">
      <dgm:prSet/>
      <dgm:spPr/>
      <dgm:t>
        <a:bodyPr/>
        <a:lstStyle/>
        <a:p>
          <a:r>
            <a:rPr lang="en-GB" b="1" dirty="0">
              <a:solidFill>
                <a:srgbClr val="28AF95"/>
              </a:solidFill>
            </a:rPr>
            <a:t>About the applicant </a:t>
          </a:r>
          <a:endParaRPr lang="hr-BA" dirty="0">
            <a:solidFill>
              <a:srgbClr val="28AF95"/>
            </a:solidFill>
          </a:endParaRPr>
        </a:p>
        <a:p>
          <a:r>
            <a:rPr lang="en-GB" dirty="0">
              <a:solidFill>
                <a:srgbClr val="5E5E5E"/>
              </a:solidFill>
              <a:latin typeface="Arial" pitchFamily="34" charset="0"/>
              <a:cs typeface="Arial" pitchFamily="34" charset="0"/>
            </a:rPr>
            <a:t>Don’t assume that the funder will have any knowledge of your </a:t>
          </a:r>
          <a:r>
            <a:rPr lang="hr-BA" dirty="0">
              <a:solidFill>
                <a:srgbClr val="5E5E5E"/>
              </a:solidFill>
              <a:latin typeface="Arial" pitchFamily="34" charset="0"/>
              <a:cs typeface="Arial" pitchFamily="34" charset="0"/>
            </a:rPr>
            <a:t>initiative</a:t>
          </a:r>
          <a:endParaRPr lang="en-GB" dirty="0">
            <a:solidFill>
              <a:srgbClr val="5E5E5E"/>
            </a:solidFill>
            <a:latin typeface="Arial" pitchFamily="34" charset="0"/>
            <a:cs typeface="Arial" pitchFamily="34" charset="0"/>
          </a:endParaRPr>
        </a:p>
      </dgm:t>
    </dgm:pt>
    <dgm:pt modelId="{E244A184-A384-4E90-B4BB-C907D00C83D6}" type="parTrans" cxnId="{641DCCD0-54D8-4E13-A8AC-8AC1BC60E424}">
      <dgm:prSet/>
      <dgm:spPr/>
      <dgm:t>
        <a:bodyPr/>
        <a:lstStyle/>
        <a:p>
          <a:endParaRPr lang="en-US"/>
        </a:p>
      </dgm:t>
    </dgm:pt>
    <dgm:pt modelId="{794953C8-C73E-4BA7-8526-BC7C7C32BD78}" type="sibTrans" cxnId="{641DCCD0-54D8-4E13-A8AC-8AC1BC60E424}">
      <dgm:prSet/>
      <dgm:spPr/>
      <dgm:t>
        <a:bodyPr/>
        <a:lstStyle/>
        <a:p>
          <a:endParaRPr lang="en-US"/>
        </a:p>
      </dgm:t>
    </dgm:pt>
    <dgm:pt modelId="{D4E2C7EC-FF06-4E4F-8E74-8851338899F5}">
      <dgm:prSet/>
      <dgm:spPr/>
      <dgm:t>
        <a:bodyPr/>
        <a:lstStyle/>
        <a:p>
          <a:r>
            <a:rPr lang="en-GB" b="1" dirty="0">
              <a:solidFill>
                <a:srgbClr val="28AF95"/>
              </a:solidFill>
            </a:rPr>
            <a:t>Problem definition-justification </a:t>
          </a:r>
          <a:endParaRPr lang="hr-BA" b="1" dirty="0">
            <a:solidFill>
              <a:srgbClr val="28AF95"/>
            </a:solidFill>
          </a:endParaRPr>
        </a:p>
        <a:p>
          <a:r>
            <a:rPr lang="en-GB" dirty="0">
              <a:solidFill>
                <a:srgbClr val="5E5E5E"/>
              </a:solidFill>
              <a:latin typeface="Arial" panose="020B0604020202020204" pitchFamily="34" charset="0"/>
              <a:cs typeface="Arial" panose="020B0604020202020204" pitchFamily="34" charset="0"/>
            </a:rPr>
            <a:t>The power of evidence of need. it is not sufficient to say: “we  know … we think….” back 	it up with relevant research</a:t>
          </a:r>
        </a:p>
      </dgm:t>
    </dgm:pt>
    <dgm:pt modelId="{2BAAF873-3C58-4301-802C-AA8B59E0222D}" type="parTrans" cxnId="{55169F20-0330-455D-89CF-A8DF0E9C8C22}">
      <dgm:prSet/>
      <dgm:spPr/>
      <dgm:t>
        <a:bodyPr/>
        <a:lstStyle/>
        <a:p>
          <a:endParaRPr lang="en-US"/>
        </a:p>
      </dgm:t>
    </dgm:pt>
    <dgm:pt modelId="{C6E1BB1A-33CA-442A-B972-19A3779FFB05}" type="sibTrans" cxnId="{55169F20-0330-455D-89CF-A8DF0E9C8C22}">
      <dgm:prSet/>
      <dgm:spPr/>
      <dgm:t>
        <a:bodyPr/>
        <a:lstStyle/>
        <a:p>
          <a:endParaRPr lang="en-US"/>
        </a:p>
      </dgm:t>
    </dgm:pt>
    <dgm:pt modelId="{AA540DD2-D4A4-498E-BC72-B7BFE3222859}">
      <dgm:prSet phldrT="[Text]"/>
      <dgm:spPr/>
      <dgm:t>
        <a:bodyPr/>
        <a:lstStyle/>
        <a:p>
          <a:pPr>
            <a:buFont typeface="+mj-lt"/>
            <a:buAutoNum type="arabicPeriod"/>
          </a:pPr>
          <a:r>
            <a:rPr lang="en-GB" b="1" dirty="0">
              <a:solidFill>
                <a:srgbClr val="28AF95"/>
              </a:solidFill>
            </a:rPr>
            <a:t>Cover letter  </a:t>
          </a:r>
          <a:endParaRPr lang="hr-BA" b="1" dirty="0">
            <a:solidFill>
              <a:srgbClr val="28AF95"/>
            </a:solidFill>
          </a:endParaRPr>
        </a:p>
        <a:p>
          <a:pPr>
            <a:buFont typeface="+mj-lt"/>
            <a:buAutoNum type="arabicPeriod"/>
          </a:pPr>
          <a:r>
            <a:rPr lang="en-IE" altLang="en-US" dirty="0">
              <a:solidFill>
                <a:srgbClr val="5E5E5E"/>
              </a:solidFill>
              <a:latin typeface="Arial" panose="020B0604020202020204" pitchFamily="34" charset="0"/>
              <a:cs typeface="Arial" panose="020B0604020202020204" pitchFamily="34" charset="0"/>
            </a:rPr>
            <a:t>People need to be inspired by a vision. </a:t>
          </a:r>
          <a:endParaRPr lang="en-US" dirty="0">
            <a:solidFill>
              <a:srgbClr val="5E5E5E"/>
            </a:solidFill>
          </a:endParaRPr>
        </a:p>
      </dgm:t>
    </dgm:pt>
    <dgm:pt modelId="{0525F9AE-9E68-4553-9A6A-CBB9B7E6A160}" type="sibTrans" cxnId="{5D9123F3-89E7-4874-A1F2-F6CD8C4B8D6B}">
      <dgm:prSet/>
      <dgm:spPr/>
      <dgm:t>
        <a:bodyPr/>
        <a:lstStyle/>
        <a:p>
          <a:endParaRPr lang="en-US"/>
        </a:p>
      </dgm:t>
    </dgm:pt>
    <dgm:pt modelId="{47CE1EF4-74B0-41F7-B786-4D9232D29679}" type="parTrans" cxnId="{5D9123F3-89E7-4874-A1F2-F6CD8C4B8D6B}">
      <dgm:prSet/>
      <dgm:spPr/>
      <dgm:t>
        <a:bodyPr/>
        <a:lstStyle/>
        <a:p>
          <a:endParaRPr lang="en-US"/>
        </a:p>
      </dgm:t>
    </dgm:pt>
    <dgm:pt modelId="{A3D4BE1C-D1A4-4AE0-A0B2-D67B5B18D733}">
      <dgm:prSet/>
      <dgm:spPr/>
      <dgm:t>
        <a:bodyPr/>
        <a:lstStyle/>
        <a:p>
          <a:r>
            <a:rPr lang="en-GB" b="1" dirty="0">
              <a:solidFill>
                <a:srgbClr val="28AF95"/>
              </a:solidFill>
            </a:rPr>
            <a:t>Target group/beneficiaries </a:t>
          </a:r>
          <a:endParaRPr lang="hr-BA" b="1" dirty="0">
            <a:solidFill>
              <a:srgbClr val="28AF95"/>
            </a:solidFill>
          </a:endParaRPr>
        </a:p>
        <a:p>
          <a:r>
            <a:rPr lang="en-GB" dirty="0">
              <a:solidFill>
                <a:srgbClr val="5E5E5E"/>
              </a:solidFill>
              <a:latin typeface="Arial" panose="020B0604020202020204" pitchFamily="34" charset="0"/>
              <a:cs typeface="Arial" panose="020B0604020202020204" pitchFamily="34" charset="0"/>
            </a:rPr>
            <a:t>Who benefits most from the project?  Align to funder target groups – research and repeat. </a:t>
          </a:r>
        </a:p>
      </dgm:t>
    </dgm:pt>
    <dgm:pt modelId="{5B6AC4AD-6F93-43E9-A764-7A0C0B6E4F00}" type="parTrans" cxnId="{332C8A67-FD6C-4E4D-8A04-48D039B05883}">
      <dgm:prSet/>
      <dgm:spPr/>
      <dgm:t>
        <a:bodyPr/>
        <a:lstStyle/>
        <a:p>
          <a:endParaRPr lang="en-US"/>
        </a:p>
      </dgm:t>
    </dgm:pt>
    <dgm:pt modelId="{64C0D412-33C9-4648-90AF-4A4C43C47B5C}" type="sibTrans" cxnId="{332C8A67-FD6C-4E4D-8A04-48D039B05883}">
      <dgm:prSet/>
      <dgm:spPr/>
      <dgm:t>
        <a:bodyPr/>
        <a:lstStyle/>
        <a:p>
          <a:endParaRPr lang="en-US"/>
        </a:p>
      </dgm:t>
    </dgm:pt>
    <dgm:pt modelId="{84708CAE-449E-4A45-801E-BD9BE8AE658C}" type="pres">
      <dgm:prSet presAssocID="{BCC5A619-D02F-46BD-B11E-828DF194D8D4}" presName="vert0" presStyleCnt="0">
        <dgm:presLayoutVars>
          <dgm:dir/>
          <dgm:animOne val="branch"/>
          <dgm:animLvl val="lvl"/>
        </dgm:presLayoutVars>
      </dgm:prSet>
      <dgm:spPr/>
    </dgm:pt>
    <dgm:pt modelId="{AB9C4016-8ED4-44FB-ACAA-028CBF256FB7}" type="pres">
      <dgm:prSet presAssocID="{CEED8E54-809B-4EC5-8241-29B54B53107A}" presName="thickLine" presStyleLbl="alignNode1" presStyleIdx="0" presStyleCnt="1"/>
      <dgm:spPr/>
    </dgm:pt>
    <dgm:pt modelId="{9B0771BD-5853-427D-BD4C-E9F658068195}" type="pres">
      <dgm:prSet presAssocID="{CEED8E54-809B-4EC5-8241-29B54B53107A}" presName="horz1" presStyleCnt="0"/>
      <dgm:spPr/>
    </dgm:pt>
    <dgm:pt modelId="{EC60628C-63FD-4F8D-90B6-C169D43D5030}" type="pres">
      <dgm:prSet presAssocID="{CEED8E54-809B-4EC5-8241-29B54B53107A}" presName="tx1" presStyleLbl="revTx" presStyleIdx="0" presStyleCnt="6" custScaleX="167606"/>
      <dgm:spPr/>
    </dgm:pt>
    <dgm:pt modelId="{FB30BB75-B6B0-4930-A037-765704CCF867}" type="pres">
      <dgm:prSet presAssocID="{CEED8E54-809B-4EC5-8241-29B54B53107A}" presName="vert1" presStyleCnt="0"/>
      <dgm:spPr/>
    </dgm:pt>
    <dgm:pt modelId="{1B630297-4893-44CB-A1EB-B02992598726}" type="pres">
      <dgm:prSet presAssocID="{AA540DD2-D4A4-498E-BC72-B7BFE3222859}" presName="vertSpace2a" presStyleCnt="0"/>
      <dgm:spPr/>
    </dgm:pt>
    <dgm:pt modelId="{79A8850E-EC4B-422D-891D-4DFEDD5906C7}" type="pres">
      <dgm:prSet presAssocID="{AA540DD2-D4A4-498E-BC72-B7BFE3222859}" presName="horz2" presStyleCnt="0"/>
      <dgm:spPr/>
    </dgm:pt>
    <dgm:pt modelId="{5AF69F8B-F956-4AF7-BEBC-6A51850CA4E8}" type="pres">
      <dgm:prSet presAssocID="{AA540DD2-D4A4-498E-BC72-B7BFE3222859}" presName="horzSpace2" presStyleCnt="0"/>
      <dgm:spPr/>
    </dgm:pt>
    <dgm:pt modelId="{2739FCC8-E683-4290-8DEE-5B7FE7BF9FA4}" type="pres">
      <dgm:prSet presAssocID="{AA540DD2-D4A4-498E-BC72-B7BFE3222859}" presName="tx2" presStyleLbl="revTx" presStyleIdx="1" presStyleCnt="6"/>
      <dgm:spPr/>
    </dgm:pt>
    <dgm:pt modelId="{DCD9DEDB-FAA5-4892-8C81-6BFCA07F567D}" type="pres">
      <dgm:prSet presAssocID="{AA540DD2-D4A4-498E-BC72-B7BFE3222859}" presName="vert2" presStyleCnt="0"/>
      <dgm:spPr/>
    </dgm:pt>
    <dgm:pt modelId="{9C6C319A-29D7-4755-8109-FA362B25DEDA}" type="pres">
      <dgm:prSet presAssocID="{AA540DD2-D4A4-498E-BC72-B7BFE3222859}" presName="thinLine2b" presStyleLbl="callout" presStyleIdx="0" presStyleCnt="5"/>
      <dgm:spPr/>
    </dgm:pt>
    <dgm:pt modelId="{B7AEB43C-CB59-43A3-8DDB-04B927D476F9}" type="pres">
      <dgm:prSet presAssocID="{AA540DD2-D4A4-498E-BC72-B7BFE3222859}" presName="vertSpace2b" presStyleCnt="0"/>
      <dgm:spPr/>
    </dgm:pt>
    <dgm:pt modelId="{385E4B4B-E7A3-4D8F-9CAD-086C5502899C}" type="pres">
      <dgm:prSet presAssocID="{B918E0FC-8CE0-4B42-B609-C0B7198ACE3B}" presName="horz2" presStyleCnt="0"/>
      <dgm:spPr/>
    </dgm:pt>
    <dgm:pt modelId="{1B13784C-A679-45EA-831F-A845C0C11518}" type="pres">
      <dgm:prSet presAssocID="{B918E0FC-8CE0-4B42-B609-C0B7198ACE3B}" presName="horzSpace2" presStyleCnt="0"/>
      <dgm:spPr/>
    </dgm:pt>
    <dgm:pt modelId="{2466E9D9-0CB9-4F24-B60B-B7EE0405820F}" type="pres">
      <dgm:prSet presAssocID="{B918E0FC-8CE0-4B42-B609-C0B7198ACE3B}" presName="tx2" presStyleLbl="revTx" presStyleIdx="2" presStyleCnt="6"/>
      <dgm:spPr/>
    </dgm:pt>
    <dgm:pt modelId="{39E45736-9E60-4ACF-8EA1-70A0E7E921FD}" type="pres">
      <dgm:prSet presAssocID="{B918E0FC-8CE0-4B42-B609-C0B7198ACE3B}" presName="vert2" presStyleCnt="0"/>
      <dgm:spPr/>
    </dgm:pt>
    <dgm:pt modelId="{AFA8AD0F-4667-4070-8FC7-9378ABB3C975}" type="pres">
      <dgm:prSet presAssocID="{B918E0FC-8CE0-4B42-B609-C0B7198ACE3B}" presName="thinLine2b" presStyleLbl="callout" presStyleIdx="1" presStyleCnt="5"/>
      <dgm:spPr/>
    </dgm:pt>
    <dgm:pt modelId="{426EDB00-B397-4A2F-B64A-BF2DB8914CB7}" type="pres">
      <dgm:prSet presAssocID="{B918E0FC-8CE0-4B42-B609-C0B7198ACE3B}" presName="vertSpace2b" presStyleCnt="0"/>
      <dgm:spPr/>
    </dgm:pt>
    <dgm:pt modelId="{A4E5439A-DDC7-4F76-81F0-C0F7E45AB0D6}" type="pres">
      <dgm:prSet presAssocID="{773CB8B0-1003-476A-BDB5-7F1CCA801F7A}" presName="horz2" presStyleCnt="0"/>
      <dgm:spPr/>
    </dgm:pt>
    <dgm:pt modelId="{38A79AFD-3DD2-4F86-B681-36136491EE95}" type="pres">
      <dgm:prSet presAssocID="{773CB8B0-1003-476A-BDB5-7F1CCA801F7A}" presName="horzSpace2" presStyleCnt="0"/>
      <dgm:spPr/>
    </dgm:pt>
    <dgm:pt modelId="{CEAA7517-B9B2-4F8D-AEA4-A24C69A4F8E4}" type="pres">
      <dgm:prSet presAssocID="{773CB8B0-1003-476A-BDB5-7F1CCA801F7A}" presName="tx2" presStyleLbl="revTx" presStyleIdx="3" presStyleCnt="6"/>
      <dgm:spPr/>
    </dgm:pt>
    <dgm:pt modelId="{4F267207-CA72-4D18-B070-E8145E13DC04}" type="pres">
      <dgm:prSet presAssocID="{773CB8B0-1003-476A-BDB5-7F1CCA801F7A}" presName="vert2" presStyleCnt="0"/>
      <dgm:spPr/>
    </dgm:pt>
    <dgm:pt modelId="{0B540119-B819-45EE-AC5C-9F538052FD25}" type="pres">
      <dgm:prSet presAssocID="{773CB8B0-1003-476A-BDB5-7F1CCA801F7A}" presName="thinLine2b" presStyleLbl="callout" presStyleIdx="2" presStyleCnt="5"/>
      <dgm:spPr/>
    </dgm:pt>
    <dgm:pt modelId="{1A70612E-8BBD-484B-A748-C8E5263FE1A1}" type="pres">
      <dgm:prSet presAssocID="{773CB8B0-1003-476A-BDB5-7F1CCA801F7A}" presName="vertSpace2b" presStyleCnt="0"/>
      <dgm:spPr/>
    </dgm:pt>
    <dgm:pt modelId="{A2BA9666-EB4E-434F-9736-B69E63866C03}" type="pres">
      <dgm:prSet presAssocID="{D4E2C7EC-FF06-4E4F-8E74-8851338899F5}" presName="horz2" presStyleCnt="0"/>
      <dgm:spPr/>
    </dgm:pt>
    <dgm:pt modelId="{83E86FC1-2C65-477F-885E-9465335B5342}" type="pres">
      <dgm:prSet presAssocID="{D4E2C7EC-FF06-4E4F-8E74-8851338899F5}" presName="horzSpace2" presStyleCnt="0"/>
      <dgm:spPr/>
    </dgm:pt>
    <dgm:pt modelId="{B5408EA4-34C5-4782-9D04-E342822C3A35}" type="pres">
      <dgm:prSet presAssocID="{D4E2C7EC-FF06-4E4F-8E74-8851338899F5}" presName="tx2" presStyleLbl="revTx" presStyleIdx="4" presStyleCnt="6"/>
      <dgm:spPr/>
    </dgm:pt>
    <dgm:pt modelId="{C9BC182B-15A2-4A0B-87AA-62FEA4EF5CD6}" type="pres">
      <dgm:prSet presAssocID="{D4E2C7EC-FF06-4E4F-8E74-8851338899F5}" presName="vert2" presStyleCnt="0"/>
      <dgm:spPr/>
    </dgm:pt>
    <dgm:pt modelId="{EB55CAD3-A7DF-400D-A23A-35AF19A5D07D}" type="pres">
      <dgm:prSet presAssocID="{D4E2C7EC-FF06-4E4F-8E74-8851338899F5}" presName="thinLine2b" presStyleLbl="callout" presStyleIdx="3" presStyleCnt="5"/>
      <dgm:spPr/>
    </dgm:pt>
    <dgm:pt modelId="{AD16D4A0-1808-49FA-A165-BEF9F82B2941}" type="pres">
      <dgm:prSet presAssocID="{D4E2C7EC-FF06-4E4F-8E74-8851338899F5}" presName="vertSpace2b" presStyleCnt="0"/>
      <dgm:spPr/>
    </dgm:pt>
    <dgm:pt modelId="{BB4F3ADE-706E-4D21-8CB2-96E624481423}" type="pres">
      <dgm:prSet presAssocID="{A3D4BE1C-D1A4-4AE0-A0B2-D67B5B18D733}" presName="horz2" presStyleCnt="0"/>
      <dgm:spPr/>
    </dgm:pt>
    <dgm:pt modelId="{BD529C66-1573-4757-859E-1837EE3A5894}" type="pres">
      <dgm:prSet presAssocID="{A3D4BE1C-D1A4-4AE0-A0B2-D67B5B18D733}" presName="horzSpace2" presStyleCnt="0"/>
      <dgm:spPr/>
    </dgm:pt>
    <dgm:pt modelId="{91100F22-0B9F-443C-BCD6-0159218B60F6}" type="pres">
      <dgm:prSet presAssocID="{A3D4BE1C-D1A4-4AE0-A0B2-D67B5B18D733}" presName="tx2" presStyleLbl="revTx" presStyleIdx="5" presStyleCnt="6"/>
      <dgm:spPr/>
    </dgm:pt>
    <dgm:pt modelId="{E834B7C6-F5A6-4221-91FC-F2704AECA2AD}" type="pres">
      <dgm:prSet presAssocID="{A3D4BE1C-D1A4-4AE0-A0B2-D67B5B18D733}" presName="vert2" presStyleCnt="0"/>
      <dgm:spPr/>
    </dgm:pt>
    <dgm:pt modelId="{B9FE90A0-4868-461C-85CF-7C16D83AE625}" type="pres">
      <dgm:prSet presAssocID="{A3D4BE1C-D1A4-4AE0-A0B2-D67B5B18D733}" presName="thinLine2b" presStyleLbl="callout" presStyleIdx="4" presStyleCnt="5"/>
      <dgm:spPr/>
    </dgm:pt>
    <dgm:pt modelId="{EC930E11-A6D1-4231-B9EC-B1830DAA6B64}" type="pres">
      <dgm:prSet presAssocID="{A3D4BE1C-D1A4-4AE0-A0B2-D67B5B18D733}" presName="vertSpace2b" presStyleCnt="0"/>
      <dgm:spPr/>
    </dgm:pt>
  </dgm:ptLst>
  <dgm:cxnLst>
    <dgm:cxn modelId="{8E9EBA0D-8CDE-4556-83D4-0BCFE54E86FE}" type="presOf" srcId="{A3D4BE1C-D1A4-4AE0-A0B2-D67B5B18D733}" destId="{91100F22-0B9F-443C-BCD6-0159218B60F6}" srcOrd="0" destOrd="0" presId="urn:microsoft.com/office/officeart/2008/layout/LinedList"/>
    <dgm:cxn modelId="{55169F20-0330-455D-89CF-A8DF0E9C8C22}" srcId="{CEED8E54-809B-4EC5-8241-29B54B53107A}" destId="{D4E2C7EC-FF06-4E4F-8E74-8851338899F5}" srcOrd="3" destOrd="0" parTransId="{2BAAF873-3C58-4301-802C-AA8B59E0222D}" sibTransId="{C6E1BB1A-33CA-442A-B972-19A3779FFB05}"/>
    <dgm:cxn modelId="{9477653A-1C39-49B3-BB94-0F82BFC0291F}" type="presOf" srcId="{CEED8E54-809B-4EC5-8241-29B54B53107A}" destId="{EC60628C-63FD-4F8D-90B6-C169D43D5030}" srcOrd="0" destOrd="0" presId="urn:microsoft.com/office/officeart/2008/layout/LinedList"/>
    <dgm:cxn modelId="{FE587F49-E048-4DAE-BC5B-B3710308C266}" type="presOf" srcId="{BCC5A619-D02F-46BD-B11E-828DF194D8D4}" destId="{84708CAE-449E-4A45-801E-BD9BE8AE658C}" srcOrd="0" destOrd="0" presId="urn:microsoft.com/office/officeart/2008/layout/LinedList"/>
    <dgm:cxn modelId="{332C8A67-FD6C-4E4D-8A04-48D039B05883}" srcId="{CEED8E54-809B-4EC5-8241-29B54B53107A}" destId="{A3D4BE1C-D1A4-4AE0-A0B2-D67B5B18D733}" srcOrd="4" destOrd="0" parTransId="{5B6AC4AD-6F93-43E9-A764-7A0C0B6E4F00}" sibTransId="{64C0D412-33C9-4648-90AF-4A4C43C47B5C}"/>
    <dgm:cxn modelId="{3DF72779-E270-4B09-9536-B2E048786717}" srcId="{CEED8E54-809B-4EC5-8241-29B54B53107A}" destId="{B918E0FC-8CE0-4B42-B609-C0B7198ACE3B}" srcOrd="1" destOrd="0" parTransId="{580C7F3D-00CE-4C9B-B2F7-3540FA05CBC2}" sibTransId="{6AC243FC-E360-42B3-9827-5FB56E1331E5}"/>
    <dgm:cxn modelId="{D2614586-8526-40C3-9A52-46BDD8283BB5}" type="presOf" srcId="{AA540DD2-D4A4-498E-BC72-B7BFE3222859}" destId="{2739FCC8-E683-4290-8DEE-5B7FE7BF9FA4}" srcOrd="0" destOrd="0" presId="urn:microsoft.com/office/officeart/2008/layout/LinedList"/>
    <dgm:cxn modelId="{A4E24DA4-A665-41DD-A28B-D7CE4D6026F4}" srcId="{BCC5A619-D02F-46BD-B11E-828DF194D8D4}" destId="{CEED8E54-809B-4EC5-8241-29B54B53107A}" srcOrd="0" destOrd="0" parTransId="{FDC61795-ECA7-447A-88A3-BCC756219D83}" sibTransId="{A2382D0D-D4C6-4540-B086-0DAF812BA19E}"/>
    <dgm:cxn modelId="{45EC7BAD-A148-4251-8005-86CCB219CC39}" type="presOf" srcId="{B918E0FC-8CE0-4B42-B609-C0B7198ACE3B}" destId="{2466E9D9-0CB9-4F24-B60B-B7EE0405820F}" srcOrd="0" destOrd="0" presId="urn:microsoft.com/office/officeart/2008/layout/LinedList"/>
    <dgm:cxn modelId="{641DCCD0-54D8-4E13-A8AC-8AC1BC60E424}" srcId="{CEED8E54-809B-4EC5-8241-29B54B53107A}" destId="{773CB8B0-1003-476A-BDB5-7F1CCA801F7A}" srcOrd="2" destOrd="0" parTransId="{E244A184-A384-4E90-B4BB-C907D00C83D6}" sibTransId="{794953C8-C73E-4BA7-8526-BC7C7C32BD78}"/>
    <dgm:cxn modelId="{A92B6AD3-58AB-46A7-B238-128DA3594D2C}" type="presOf" srcId="{D4E2C7EC-FF06-4E4F-8E74-8851338899F5}" destId="{B5408EA4-34C5-4782-9D04-E342822C3A35}" srcOrd="0" destOrd="0" presId="urn:microsoft.com/office/officeart/2008/layout/LinedList"/>
    <dgm:cxn modelId="{5D9123F3-89E7-4874-A1F2-F6CD8C4B8D6B}" srcId="{CEED8E54-809B-4EC5-8241-29B54B53107A}" destId="{AA540DD2-D4A4-498E-BC72-B7BFE3222859}" srcOrd="0" destOrd="0" parTransId="{47CE1EF4-74B0-41F7-B786-4D9232D29679}" sibTransId="{0525F9AE-9E68-4553-9A6A-CBB9B7E6A160}"/>
    <dgm:cxn modelId="{5DA94AFF-780B-4E51-BC63-CCD9C730CB35}" type="presOf" srcId="{773CB8B0-1003-476A-BDB5-7F1CCA801F7A}" destId="{CEAA7517-B9B2-4F8D-AEA4-A24C69A4F8E4}" srcOrd="0" destOrd="0" presId="urn:microsoft.com/office/officeart/2008/layout/LinedList"/>
    <dgm:cxn modelId="{8C9A29B1-040F-4030-9363-51EE9DD8DB23}" type="presParOf" srcId="{84708CAE-449E-4A45-801E-BD9BE8AE658C}" destId="{AB9C4016-8ED4-44FB-ACAA-028CBF256FB7}" srcOrd="0" destOrd="0" presId="urn:microsoft.com/office/officeart/2008/layout/LinedList"/>
    <dgm:cxn modelId="{BDB441F9-6C92-4D50-A777-346B7D25030F}" type="presParOf" srcId="{84708CAE-449E-4A45-801E-BD9BE8AE658C}" destId="{9B0771BD-5853-427D-BD4C-E9F658068195}" srcOrd="1" destOrd="0" presId="urn:microsoft.com/office/officeart/2008/layout/LinedList"/>
    <dgm:cxn modelId="{7571CD04-D4F1-4D41-AF73-C2C5A093EAA1}" type="presParOf" srcId="{9B0771BD-5853-427D-BD4C-E9F658068195}" destId="{EC60628C-63FD-4F8D-90B6-C169D43D5030}" srcOrd="0" destOrd="0" presId="urn:microsoft.com/office/officeart/2008/layout/LinedList"/>
    <dgm:cxn modelId="{66AA58AE-5374-4B03-94A9-477A00E725E4}" type="presParOf" srcId="{9B0771BD-5853-427D-BD4C-E9F658068195}" destId="{FB30BB75-B6B0-4930-A037-765704CCF867}" srcOrd="1" destOrd="0" presId="urn:microsoft.com/office/officeart/2008/layout/LinedList"/>
    <dgm:cxn modelId="{C54DE0CB-5CD5-46A0-BAF0-7E3060A40410}" type="presParOf" srcId="{FB30BB75-B6B0-4930-A037-765704CCF867}" destId="{1B630297-4893-44CB-A1EB-B02992598726}" srcOrd="0" destOrd="0" presId="urn:microsoft.com/office/officeart/2008/layout/LinedList"/>
    <dgm:cxn modelId="{CCF0FE72-8B63-4D3E-AC46-2C2249C71861}" type="presParOf" srcId="{FB30BB75-B6B0-4930-A037-765704CCF867}" destId="{79A8850E-EC4B-422D-891D-4DFEDD5906C7}" srcOrd="1" destOrd="0" presId="urn:microsoft.com/office/officeart/2008/layout/LinedList"/>
    <dgm:cxn modelId="{373FA333-CAEB-4D3A-8853-94677551DEC9}" type="presParOf" srcId="{79A8850E-EC4B-422D-891D-4DFEDD5906C7}" destId="{5AF69F8B-F956-4AF7-BEBC-6A51850CA4E8}" srcOrd="0" destOrd="0" presId="urn:microsoft.com/office/officeart/2008/layout/LinedList"/>
    <dgm:cxn modelId="{AF8F2FD9-4C15-4F59-9F63-337CC846B111}" type="presParOf" srcId="{79A8850E-EC4B-422D-891D-4DFEDD5906C7}" destId="{2739FCC8-E683-4290-8DEE-5B7FE7BF9FA4}" srcOrd="1" destOrd="0" presId="urn:microsoft.com/office/officeart/2008/layout/LinedList"/>
    <dgm:cxn modelId="{F4C6CC61-AC07-4F04-9FB8-153834A0FC89}" type="presParOf" srcId="{79A8850E-EC4B-422D-891D-4DFEDD5906C7}" destId="{DCD9DEDB-FAA5-4892-8C81-6BFCA07F567D}" srcOrd="2" destOrd="0" presId="urn:microsoft.com/office/officeart/2008/layout/LinedList"/>
    <dgm:cxn modelId="{FA304045-3E07-4A27-908E-C1FB64F4B9ED}" type="presParOf" srcId="{FB30BB75-B6B0-4930-A037-765704CCF867}" destId="{9C6C319A-29D7-4755-8109-FA362B25DEDA}" srcOrd="2" destOrd="0" presId="urn:microsoft.com/office/officeart/2008/layout/LinedList"/>
    <dgm:cxn modelId="{D3BEE390-69E2-41E6-A23B-C275EC143EF1}" type="presParOf" srcId="{FB30BB75-B6B0-4930-A037-765704CCF867}" destId="{B7AEB43C-CB59-43A3-8DDB-04B927D476F9}" srcOrd="3" destOrd="0" presId="urn:microsoft.com/office/officeart/2008/layout/LinedList"/>
    <dgm:cxn modelId="{51804BEC-A0C8-4535-A822-3976D86B8D33}" type="presParOf" srcId="{FB30BB75-B6B0-4930-A037-765704CCF867}" destId="{385E4B4B-E7A3-4D8F-9CAD-086C5502899C}" srcOrd="4" destOrd="0" presId="urn:microsoft.com/office/officeart/2008/layout/LinedList"/>
    <dgm:cxn modelId="{585FA517-50E1-4E4B-A16E-64CFA484643B}" type="presParOf" srcId="{385E4B4B-E7A3-4D8F-9CAD-086C5502899C}" destId="{1B13784C-A679-45EA-831F-A845C0C11518}" srcOrd="0" destOrd="0" presId="urn:microsoft.com/office/officeart/2008/layout/LinedList"/>
    <dgm:cxn modelId="{E82511C5-4BD4-422B-B4F2-B3636B1F4721}" type="presParOf" srcId="{385E4B4B-E7A3-4D8F-9CAD-086C5502899C}" destId="{2466E9D9-0CB9-4F24-B60B-B7EE0405820F}" srcOrd="1" destOrd="0" presId="urn:microsoft.com/office/officeart/2008/layout/LinedList"/>
    <dgm:cxn modelId="{D014CB12-B8AD-47D7-B134-352C3AB712C4}" type="presParOf" srcId="{385E4B4B-E7A3-4D8F-9CAD-086C5502899C}" destId="{39E45736-9E60-4ACF-8EA1-70A0E7E921FD}" srcOrd="2" destOrd="0" presId="urn:microsoft.com/office/officeart/2008/layout/LinedList"/>
    <dgm:cxn modelId="{3C619182-4097-4DE5-B039-D2B02FE97A38}" type="presParOf" srcId="{FB30BB75-B6B0-4930-A037-765704CCF867}" destId="{AFA8AD0F-4667-4070-8FC7-9378ABB3C975}" srcOrd="5" destOrd="0" presId="urn:microsoft.com/office/officeart/2008/layout/LinedList"/>
    <dgm:cxn modelId="{E5B2D5F2-CE93-461E-ABEE-7808163F3AE3}" type="presParOf" srcId="{FB30BB75-B6B0-4930-A037-765704CCF867}" destId="{426EDB00-B397-4A2F-B64A-BF2DB8914CB7}" srcOrd="6" destOrd="0" presId="urn:microsoft.com/office/officeart/2008/layout/LinedList"/>
    <dgm:cxn modelId="{13E6EEA2-2F2F-4909-AC99-3A93A48F4957}" type="presParOf" srcId="{FB30BB75-B6B0-4930-A037-765704CCF867}" destId="{A4E5439A-DDC7-4F76-81F0-C0F7E45AB0D6}" srcOrd="7" destOrd="0" presId="urn:microsoft.com/office/officeart/2008/layout/LinedList"/>
    <dgm:cxn modelId="{E3962E1C-7334-4F30-880A-45F465A19EB0}" type="presParOf" srcId="{A4E5439A-DDC7-4F76-81F0-C0F7E45AB0D6}" destId="{38A79AFD-3DD2-4F86-B681-36136491EE95}" srcOrd="0" destOrd="0" presId="urn:microsoft.com/office/officeart/2008/layout/LinedList"/>
    <dgm:cxn modelId="{0D78E48A-A1A4-4FEF-AE47-CA7441AB8622}" type="presParOf" srcId="{A4E5439A-DDC7-4F76-81F0-C0F7E45AB0D6}" destId="{CEAA7517-B9B2-4F8D-AEA4-A24C69A4F8E4}" srcOrd="1" destOrd="0" presId="urn:microsoft.com/office/officeart/2008/layout/LinedList"/>
    <dgm:cxn modelId="{44E64096-5669-4726-9732-19577FBF1356}" type="presParOf" srcId="{A4E5439A-DDC7-4F76-81F0-C0F7E45AB0D6}" destId="{4F267207-CA72-4D18-B070-E8145E13DC04}" srcOrd="2" destOrd="0" presId="urn:microsoft.com/office/officeart/2008/layout/LinedList"/>
    <dgm:cxn modelId="{E0D132D8-E7D5-4E72-AC4D-C7026D6AF799}" type="presParOf" srcId="{FB30BB75-B6B0-4930-A037-765704CCF867}" destId="{0B540119-B819-45EE-AC5C-9F538052FD25}" srcOrd="8" destOrd="0" presId="urn:microsoft.com/office/officeart/2008/layout/LinedList"/>
    <dgm:cxn modelId="{5B799627-CF8C-4C14-8286-2F1ACE630C0F}" type="presParOf" srcId="{FB30BB75-B6B0-4930-A037-765704CCF867}" destId="{1A70612E-8BBD-484B-A748-C8E5263FE1A1}" srcOrd="9" destOrd="0" presId="urn:microsoft.com/office/officeart/2008/layout/LinedList"/>
    <dgm:cxn modelId="{888BDFAB-3683-427C-946E-E461A341B634}" type="presParOf" srcId="{FB30BB75-B6B0-4930-A037-765704CCF867}" destId="{A2BA9666-EB4E-434F-9736-B69E63866C03}" srcOrd="10" destOrd="0" presId="urn:microsoft.com/office/officeart/2008/layout/LinedList"/>
    <dgm:cxn modelId="{8F71B687-9999-403E-979F-0EB3D9300CC5}" type="presParOf" srcId="{A2BA9666-EB4E-434F-9736-B69E63866C03}" destId="{83E86FC1-2C65-477F-885E-9465335B5342}" srcOrd="0" destOrd="0" presId="urn:microsoft.com/office/officeart/2008/layout/LinedList"/>
    <dgm:cxn modelId="{34519953-A420-4F69-A282-A65BB08D6FFB}" type="presParOf" srcId="{A2BA9666-EB4E-434F-9736-B69E63866C03}" destId="{B5408EA4-34C5-4782-9D04-E342822C3A35}" srcOrd="1" destOrd="0" presId="urn:microsoft.com/office/officeart/2008/layout/LinedList"/>
    <dgm:cxn modelId="{58CCDC67-0A26-453E-B55D-0C7B1EED3D2E}" type="presParOf" srcId="{A2BA9666-EB4E-434F-9736-B69E63866C03}" destId="{C9BC182B-15A2-4A0B-87AA-62FEA4EF5CD6}" srcOrd="2" destOrd="0" presId="urn:microsoft.com/office/officeart/2008/layout/LinedList"/>
    <dgm:cxn modelId="{3ABBC6B2-2243-418E-971F-6B725F66E4D6}" type="presParOf" srcId="{FB30BB75-B6B0-4930-A037-765704CCF867}" destId="{EB55CAD3-A7DF-400D-A23A-35AF19A5D07D}" srcOrd="11" destOrd="0" presId="urn:microsoft.com/office/officeart/2008/layout/LinedList"/>
    <dgm:cxn modelId="{2CD66430-2DB9-45E0-A570-5129A9129546}" type="presParOf" srcId="{FB30BB75-B6B0-4930-A037-765704CCF867}" destId="{AD16D4A0-1808-49FA-A165-BEF9F82B2941}" srcOrd="12" destOrd="0" presId="urn:microsoft.com/office/officeart/2008/layout/LinedList"/>
    <dgm:cxn modelId="{BD2D239A-3E15-4BFD-9C7B-DAC1F0447553}" type="presParOf" srcId="{FB30BB75-B6B0-4930-A037-765704CCF867}" destId="{BB4F3ADE-706E-4D21-8CB2-96E624481423}" srcOrd="13" destOrd="0" presId="urn:microsoft.com/office/officeart/2008/layout/LinedList"/>
    <dgm:cxn modelId="{8D9B7021-C879-4C76-A41E-E93AA543E8C3}" type="presParOf" srcId="{BB4F3ADE-706E-4D21-8CB2-96E624481423}" destId="{BD529C66-1573-4757-859E-1837EE3A5894}" srcOrd="0" destOrd="0" presId="urn:microsoft.com/office/officeart/2008/layout/LinedList"/>
    <dgm:cxn modelId="{CE62359C-3D54-4A64-B29B-6EB6F7A6DC2C}" type="presParOf" srcId="{BB4F3ADE-706E-4D21-8CB2-96E624481423}" destId="{91100F22-0B9F-443C-BCD6-0159218B60F6}" srcOrd="1" destOrd="0" presId="urn:microsoft.com/office/officeart/2008/layout/LinedList"/>
    <dgm:cxn modelId="{78FD6A9D-CA32-4BA5-ADB8-C98688A6D9A7}" type="presParOf" srcId="{BB4F3ADE-706E-4D21-8CB2-96E624481423}" destId="{E834B7C6-F5A6-4221-91FC-F2704AECA2AD}" srcOrd="2" destOrd="0" presId="urn:microsoft.com/office/officeart/2008/layout/LinedList"/>
    <dgm:cxn modelId="{6FFF1B56-4676-43EC-B9AF-465B8DEF69F8}" type="presParOf" srcId="{FB30BB75-B6B0-4930-A037-765704CCF867}" destId="{B9FE90A0-4868-461C-85CF-7C16D83AE625}" srcOrd="14" destOrd="0" presId="urn:microsoft.com/office/officeart/2008/layout/LinedList"/>
    <dgm:cxn modelId="{F4AE35AC-3D88-4826-85DB-B18857513597}" type="presParOf" srcId="{FB30BB75-B6B0-4930-A037-765704CCF867}" destId="{EC930E11-A6D1-4231-B9EC-B1830DAA6B64}"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C5A619-D02F-46BD-B11E-828DF194D8D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EED8E54-809B-4EC5-8241-29B54B53107A}">
      <dgm:prSet phldrT="[Text]" custT="1"/>
      <dgm:spPr/>
      <dgm:t>
        <a:bodyPr/>
        <a:lstStyle/>
        <a:p>
          <a:r>
            <a:rPr lang="en-GB" sz="4800" dirty="0">
              <a:solidFill>
                <a:srgbClr val="1188A3"/>
              </a:solidFill>
            </a:rPr>
            <a:t>Typical Project (grant) proposal elements</a:t>
          </a:r>
          <a:endParaRPr lang="en-US" sz="4800" dirty="0">
            <a:solidFill>
              <a:srgbClr val="1188A3"/>
            </a:solidFill>
          </a:endParaRPr>
        </a:p>
      </dgm:t>
    </dgm:pt>
    <dgm:pt modelId="{FDC61795-ECA7-447A-88A3-BCC756219D83}" type="parTrans" cxnId="{A4E24DA4-A665-41DD-A28B-D7CE4D6026F4}">
      <dgm:prSet/>
      <dgm:spPr/>
      <dgm:t>
        <a:bodyPr/>
        <a:lstStyle/>
        <a:p>
          <a:endParaRPr lang="en-US"/>
        </a:p>
      </dgm:t>
    </dgm:pt>
    <dgm:pt modelId="{A2382D0D-D4C6-4540-B086-0DAF812BA19E}" type="sibTrans" cxnId="{A4E24DA4-A665-41DD-A28B-D7CE4D6026F4}">
      <dgm:prSet/>
      <dgm:spPr/>
      <dgm:t>
        <a:bodyPr/>
        <a:lstStyle/>
        <a:p>
          <a:endParaRPr lang="en-US"/>
        </a:p>
      </dgm:t>
    </dgm:pt>
    <dgm:pt modelId="{AA540DD2-D4A4-498E-BC72-B7BFE3222859}">
      <dgm:prSet phldrT="[Text]" custT="1"/>
      <dgm:spPr/>
      <dgm:t>
        <a:bodyPr/>
        <a:lstStyle/>
        <a:p>
          <a:pPr>
            <a:buFont typeface="+mj-lt"/>
            <a:buAutoNum type="arabicPeriod"/>
          </a:pPr>
          <a:r>
            <a:rPr lang="en-GB" sz="1800" b="1" dirty="0">
              <a:solidFill>
                <a:srgbClr val="28AF95"/>
              </a:solidFill>
            </a:rPr>
            <a:t>Objectives </a:t>
          </a:r>
          <a:r>
            <a:rPr lang="en-GB" sz="1800" dirty="0">
              <a:solidFill>
                <a:srgbClr val="28AF95"/>
              </a:solidFill>
            </a:rPr>
            <a:t> </a:t>
          </a:r>
          <a:endParaRPr lang="hr-BA" sz="1800" dirty="0">
            <a:solidFill>
              <a:srgbClr val="28AF95"/>
            </a:solidFill>
          </a:endParaRPr>
        </a:p>
        <a:p>
          <a:pPr>
            <a:buFont typeface="+mj-lt"/>
            <a:buAutoNum type="arabicPeriod"/>
          </a:pPr>
          <a:r>
            <a:rPr lang="hr-BA" sz="1600" dirty="0">
              <a:solidFill>
                <a:srgbClr val="5E5E5E"/>
              </a:solidFill>
            </a:rPr>
            <a:t>F</a:t>
          </a:r>
          <a:r>
            <a:rPr lang="en-GB" sz="1800" dirty="0" err="1">
              <a:solidFill>
                <a:srgbClr val="5E5E5E"/>
              </a:solidFill>
            </a:rPr>
            <a:t>ocus</a:t>
          </a:r>
          <a:r>
            <a:rPr lang="en-GB" sz="1800" dirty="0">
              <a:solidFill>
                <a:srgbClr val="5E5E5E"/>
              </a:solidFill>
            </a:rPr>
            <a:t> on impact – see example to follow</a:t>
          </a:r>
          <a:endParaRPr lang="en-US" sz="1600" dirty="0">
            <a:solidFill>
              <a:srgbClr val="5E5E5E"/>
            </a:solidFill>
          </a:endParaRPr>
        </a:p>
      </dgm:t>
    </dgm:pt>
    <dgm:pt modelId="{0525F9AE-9E68-4553-9A6A-CBB9B7E6A160}" type="sibTrans" cxnId="{5D9123F3-89E7-4874-A1F2-F6CD8C4B8D6B}">
      <dgm:prSet/>
      <dgm:spPr/>
      <dgm:t>
        <a:bodyPr/>
        <a:lstStyle/>
        <a:p>
          <a:endParaRPr lang="en-US"/>
        </a:p>
      </dgm:t>
    </dgm:pt>
    <dgm:pt modelId="{47CE1EF4-74B0-41F7-B786-4D9232D29679}" type="parTrans" cxnId="{5D9123F3-89E7-4874-A1F2-F6CD8C4B8D6B}">
      <dgm:prSet/>
      <dgm:spPr/>
      <dgm:t>
        <a:bodyPr/>
        <a:lstStyle/>
        <a:p>
          <a:endParaRPr lang="en-US"/>
        </a:p>
      </dgm:t>
    </dgm:pt>
    <dgm:pt modelId="{783CFE2C-CF32-4625-A744-4B12AAD253C2}">
      <dgm:prSet custT="1"/>
      <dgm:spPr/>
      <dgm:t>
        <a:bodyPr/>
        <a:lstStyle/>
        <a:p>
          <a:pPr>
            <a:buFont typeface="+mj-lt"/>
            <a:buAutoNum type="arabicPeriod"/>
          </a:pPr>
          <a:r>
            <a:rPr lang="en-GB" sz="1800" b="1" dirty="0">
              <a:solidFill>
                <a:srgbClr val="28AF95"/>
              </a:solidFill>
            </a:rPr>
            <a:t>Activities and Methodology- Time Plan</a:t>
          </a:r>
          <a:endParaRPr lang="hr-BA" sz="1800" b="1" dirty="0">
            <a:solidFill>
              <a:srgbClr val="28AF95"/>
            </a:solidFill>
          </a:endParaRPr>
        </a:p>
        <a:p>
          <a:pPr>
            <a:buFont typeface="+mj-lt"/>
            <a:buAutoNum type="arabicPeriod"/>
          </a:pPr>
          <a:r>
            <a:rPr lang="hr-BA" sz="1800" dirty="0">
              <a:solidFill>
                <a:srgbClr val="5E5E5E"/>
              </a:solidFill>
            </a:rPr>
            <a:t>I</a:t>
          </a:r>
          <a:r>
            <a:rPr lang="en-GB" sz="1800" dirty="0" err="1">
              <a:solidFill>
                <a:srgbClr val="5E5E5E"/>
              </a:solidFill>
            </a:rPr>
            <a:t>mportant</a:t>
          </a:r>
          <a:r>
            <a:rPr lang="en-GB" sz="1800" dirty="0">
              <a:solidFill>
                <a:srgbClr val="5E5E5E"/>
              </a:solidFill>
            </a:rPr>
            <a:t> to show your capacity to deliver</a:t>
          </a:r>
        </a:p>
      </dgm:t>
    </dgm:pt>
    <dgm:pt modelId="{5A932867-34F7-4074-9513-2C2C4024093F}" type="parTrans" cxnId="{6ECEACF7-D724-43B5-9ACB-0A4AC0D2ACC0}">
      <dgm:prSet/>
      <dgm:spPr/>
      <dgm:t>
        <a:bodyPr/>
        <a:lstStyle/>
        <a:p>
          <a:endParaRPr lang="en-US"/>
        </a:p>
      </dgm:t>
    </dgm:pt>
    <dgm:pt modelId="{DF922DDE-47CA-4BF6-8062-BFD2D5E4D3DF}" type="sibTrans" cxnId="{6ECEACF7-D724-43B5-9ACB-0A4AC0D2ACC0}">
      <dgm:prSet/>
      <dgm:spPr/>
      <dgm:t>
        <a:bodyPr/>
        <a:lstStyle/>
        <a:p>
          <a:endParaRPr lang="en-US"/>
        </a:p>
      </dgm:t>
    </dgm:pt>
    <dgm:pt modelId="{943DA9A9-AA20-45CF-B5FF-AB45FFD74677}">
      <dgm:prSet custT="1"/>
      <dgm:spPr/>
      <dgm:t>
        <a:bodyPr/>
        <a:lstStyle/>
        <a:p>
          <a:pPr>
            <a:buFont typeface="+mj-lt"/>
            <a:buAutoNum type="arabicPeriod"/>
          </a:pPr>
          <a:r>
            <a:rPr lang="en-GB" sz="1800" b="1" dirty="0">
              <a:solidFill>
                <a:srgbClr val="28AF95"/>
              </a:solidFill>
            </a:rPr>
            <a:t>Evaluation (success measuring)</a:t>
          </a:r>
        </a:p>
        <a:p>
          <a:pPr>
            <a:buFont typeface="+mj-lt"/>
            <a:buAutoNum type="arabicPeriod"/>
          </a:pPr>
          <a:r>
            <a:rPr lang="en-GB" sz="1800" dirty="0">
              <a:solidFill>
                <a:srgbClr val="5E5E5E"/>
              </a:solidFill>
            </a:rPr>
            <a:t>Shows you are serious about tracking your progress and achieving success</a:t>
          </a:r>
          <a:endParaRPr lang="en-GB" sz="1800" b="1" dirty="0">
            <a:solidFill>
              <a:srgbClr val="28AF95"/>
            </a:solidFill>
          </a:endParaRPr>
        </a:p>
      </dgm:t>
    </dgm:pt>
    <dgm:pt modelId="{55B6DE12-95B1-4D63-8EBD-1CD36C6B44C1}" type="parTrans" cxnId="{5ED9E7E8-897C-41BF-BC20-8B826EA450ED}">
      <dgm:prSet/>
      <dgm:spPr/>
      <dgm:t>
        <a:bodyPr/>
        <a:lstStyle/>
        <a:p>
          <a:endParaRPr lang="en-US"/>
        </a:p>
      </dgm:t>
    </dgm:pt>
    <dgm:pt modelId="{A5B5F735-1670-4488-9F9E-6B228175B97D}" type="sibTrans" cxnId="{5ED9E7E8-897C-41BF-BC20-8B826EA450ED}">
      <dgm:prSet/>
      <dgm:spPr/>
      <dgm:t>
        <a:bodyPr/>
        <a:lstStyle/>
        <a:p>
          <a:endParaRPr lang="en-US"/>
        </a:p>
      </dgm:t>
    </dgm:pt>
    <dgm:pt modelId="{6AC26334-3072-4A62-AD7C-FFD2DF32FE0E}">
      <dgm:prSet custT="1"/>
      <dgm:spPr/>
      <dgm:t>
        <a:bodyPr/>
        <a:lstStyle/>
        <a:p>
          <a:pPr>
            <a:buFont typeface="+mj-lt"/>
            <a:buAutoNum type="arabicPeriod"/>
          </a:pPr>
          <a:r>
            <a:rPr lang="en-GB" sz="1800" b="1" dirty="0">
              <a:solidFill>
                <a:srgbClr val="28AF95"/>
              </a:solidFill>
            </a:rPr>
            <a:t>Sustainability </a:t>
          </a:r>
          <a:r>
            <a:rPr lang="en-GB" sz="1800" b="1" dirty="0">
              <a:solidFill>
                <a:srgbClr val="5E5E5E"/>
              </a:solidFill>
            </a:rPr>
            <a:t>  </a:t>
          </a:r>
          <a:endParaRPr lang="hr-BA" sz="1800" b="1" dirty="0">
            <a:solidFill>
              <a:srgbClr val="5E5E5E"/>
            </a:solidFill>
          </a:endParaRPr>
        </a:p>
        <a:p>
          <a:pPr>
            <a:buFont typeface="+mj-lt"/>
            <a:buAutoNum type="arabicPeriod"/>
          </a:pPr>
          <a:r>
            <a:rPr lang="hr-BA" sz="1800" dirty="0">
              <a:solidFill>
                <a:srgbClr val="5E5E5E"/>
              </a:solidFill>
            </a:rPr>
            <a:t>I</a:t>
          </a:r>
          <a:r>
            <a:rPr lang="en-GB" sz="1800" dirty="0" err="1">
              <a:solidFill>
                <a:srgbClr val="5E5E5E"/>
              </a:solidFill>
            </a:rPr>
            <a:t>mportant</a:t>
          </a:r>
          <a:r>
            <a:rPr lang="en-GB" sz="1800" dirty="0">
              <a:solidFill>
                <a:srgbClr val="5E5E5E"/>
              </a:solidFill>
            </a:rPr>
            <a:t> to show the funder investment in you will have a lasting legacy</a:t>
          </a:r>
          <a:endParaRPr lang="en-GB" sz="1600" dirty="0">
            <a:solidFill>
              <a:srgbClr val="5E5E5E"/>
            </a:solidFill>
          </a:endParaRPr>
        </a:p>
      </dgm:t>
    </dgm:pt>
    <dgm:pt modelId="{1A6DA006-39AB-4D38-B80A-EBDB2CA5E820}" type="parTrans" cxnId="{9D42A594-AC7E-4D6C-8293-6598E0C0956E}">
      <dgm:prSet/>
      <dgm:spPr/>
      <dgm:t>
        <a:bodyPr/>
        <a:lstStyle/>
        <a:p>
          <a:endParaRPr lang="en-US"/>
        </a:p>
      </dgm:t>
    </dgm:pt>
    <dgm:pt modelId="{FBE617D9-4DB8-43F7-878A-81DC376C96A2}" type="sibTrans" cxnId="{9D42A594-AC7E-4D6C-8293-6598E0C0956E}">
      <dgm:prSet/>
      <dgm:spPr/>
      <dgm:t>
        <a:bodyPr/>
        <a:lstStyle/>
        <a:p>
          <a:endParaRPr lang="en-US"/>
        </a:p>
      </dgm:t>
    </dgm:pt>
    <dgm:pt modelId="{1D2BF9F3-64DB-442F-859F-173767C61CCF}">
      <dgm:prSet custT="1"/>
      <dgm:spPr/>
      <dgm:t>
        <a:bodyPr/>
        <a:lstStyle/>
        <a:p>
          <a:pPr>
            <a:buFont typeface="+mj-lt"/>
            <a:buAutoNum type="arabicPeriod"/>
          </a:pPr>
          <a:r>
            <a:rPr lang="en-GB" sz="1800" b="1" dirty="0">
              <a:solidFill>
                <a:srgbClr val="28AF95"/>
              </a:solidFill>
            </a:rPr>
            <a:t>Budget</a:t>
          </a:r>
        </a:p>
        <a:p>
          <a:pPr>
            <a:buFont typeface="+mj-lt"/>
            <a:buAutoNum type="arabicPeriod"/>
          </a:pPr>
          <a:r>
            <a:rPr lang="en-GB" sz="1800" dirty="0">
              <a:solidFill>
                <a:srgbClr val="5E5E5E"/>
              </a:solidFill>
            </a:rPr>
            <a:t>A balance between getting enough resources to deliver the project and showing great value for money</a:t>
          </a:r>
          <a:endParaRPr lang="en-GB" sz="1800" b="1" dirty="0">
            <a:solidFill>
              <a:srgbClr val="28AF95"/>
            </a:solidFill>
          </a:endParaRPr>
        </a:p>
      </dgm:t>
    </dgm:pt>
    <dgm:pt modelId="{D09C6C1F-3B19-43CC-BF68-137B1A5FAEAD}" type="parTrans" cxnId="{3ED5235B-95D3-4969-9BD4-BF2128EE15F3}">
      <dgm:prSet/>
      <dgm:spPr/>
      <dgm:t>
        <a:bodyPr/>
        <a:lstStyle/>
        <a:p>
          <a:endParaRPr lang="en-US"/>
        </a:p>
      </dgm:t>
    </dgm:pt>
    <dgm:pt modelId="{647B74FC-FEDB-4F2E-833C-6BD23153E549}" type="sibTrans" cxnId="{3ED5235B-95D3-4969-9BD4-BF2128EE15F3}">
      <dgm:prSet/>
      <dgm:spPr/>
      <dgm:t>
        <a:bodyPr/>
        <a:lstStyle/>
        <a:p>
          <a:endParaRPr lang="en-US"/>
        </a:p>
      </dgm:t>
    </dgm:pt>
    <dgm:pt modelId="{F5CB37A0-1145-4B4A-B480-E5EC0F18BF80}">
      <dgm:prSet custT="1"/>
      <dgm:spPr/>
      <dgm:t>
        <a:bodyPr/>
        <a:lstStyle/>
        <a:p>
          <a:pPr>
            <a:buFont typeface="+mj-lt"/>
            <a:buAutoNum type="arabicPeriod"/>
          </a:pPr>
          <a:r>
            <a:rPr lang="en-GB" sz="1800" b="1" dirty="0">
              <a:solidFill>
                <a:srgbClr val="28AF95"/>
              </a:solidFill>
            </a:rPr>
            <a:t>Annexes </a:t>
          </a:r>
          <a:endParaRPr lang="hr-BA" sz="1800" b="1" dirty="0">
            <a:solidFill>
              <a:srgbClr val="28AF95"/>
            </a:solidFill>
          </a:endParaRPr>
        </a:p>
        <a:p>
          <a:pPr>
            <a:buFont typeface="+mj-lt"/>
            <a:buAutoNum type="arabicPeriod"/>
          </a:pPr>
          <a:r>
            <a:rPr lang="hr-BA" sz="1800" dirty="0">
              <a:solidFill>
                <a:srgbClr val="5E5E5E"/>
              </a:solidFill>
            </a:rPr>
            <a:t>L</a:t>
          </a:r>
          <a:r>
            <a:rPr lang="en-GB" sz="1800" dirty="0" err="1">
              <a:solidFill>
                <a:srgbClr val="5E5E5E"/>
              </a:solidFill>
            </a:rPr>
            <a:t>etters</a:t>
          </a:r>
          <a:r>
            <a:rPr lang="en-GB" sz="1800" dirty="0">
              <a:solidFill>
                <a:srgbClr val="5E5E5E"/>
              </a:solidFill>
            </a:rPr>
            <a:t> of support, the evidence of need report, financial info</a:t>
          </a:r>
        </a:p>
      </dgm:t>
    </dgm:pt>
    <dgm:pt modelId="{19230C7E-1AD0-4D3A-A440-1073DB19671E}" type="parTrans" cxnId="{D1C5D95E-BA55-4343-9818-C2DB17287B20}">
      <dgm:prSet/>
      <dgm:spPr/>
      <dgm:t>
        <a:bodyPr/>
        <a:lstStyle/>
        <a:p>
          <a:endParaRPr lang="en-US"/>
        </a:p>
      </dgm:t>
    </dgm:pt>
    <dgm:pt modelId="{28140B0C-6061-4B6F-8D3C-BE82ECF8D2E2}" type="sibTrans" cxnId="{D1C5D95E-BA55-4343-9818-C2DB17287B20}">
      <dgm:prSet/>
      <dgm:spPr/>
      <dgm:t>
        <a:bodyPr/>
        <a:lstStyle/>
        <a:p>
          <a:endParaRPr lang="en-US"/>
        </a:p>
      </dgm:t>
    </dgm:pt>
    <dgm:pt modelId="{84708CAE-449E-4A45-801E-BD9BE8AE658C}" type="pres">
      <dgm:prSet presAssocID="{BCC5A619-D02F-46BD-B11E-828DF194D8D4}" presName="vert0" presStyleCnt="0">
        <dgm:presLayoutVars>
          <dgm:dir/>
          <dgm:animOne val="branch"/>
          <dgm:animLvl val="lvl"/>
        </dgm:presLayoutVars>
      </dgm:prSet>
      <dgm:spPr/>
    </dgm:pt>
    <dgm:pt modelId="{AB9C4016-8ED4-44FB-ACAA-028CBF256FB7}" type="pres">
      <dgm:prSet presAssocID="{CEED8E54-809B-4EC5-8241-29B54B53107A}" presName="thickLine" presStyleLbl="alignNode1" presStyleIdx="0" presStyleCnt="1"/>
      <dgm:spPr/>
    </dgm:pt>
    <dgm:pt modelId="{9B0771BD-5853-427D-BD4C-E9F658068195}" type="pres">
      <dgm:prSet presAssocID="{CEED8E54-809B-4EC5-8241-29B54B53107A}" presName="horz1" presStyleCnt="0"/>
      <dgm:spPr/>
    </dgm:pt>
    <dgm:pt modelId="{EC60628C-63FD-4F8D-90B6-C169D43D5030}" type="pres">
      <dgm:prSet presAssocID="{CEED8E54-809B-4EC5-8241-29B54B53107A}" presName="tx1" presStyleLbl="revTx" presStyleIdx="0" presStyleCnt="7" custScaleX="167606"/>
      <dgm:spPr/>
    </dgm:pt>
    <dgm:pt modelId="{FB30BB75-B6B0-4930-A037-765704CCF867}" type="pres">
      <dgm:prSet presAssocID="{CEED8E54-809B-4EC5-8241-29B54B53107A}" presName="vert1" presStyleCnt="0"/>
      <dgm:spPr/>
    </dgm:pt>
    <dgm:pt modelId="{1B630297-4893-44CB-A1EB-B02992598726}" type="pres">
      <dgm:prSet presAssocID="{AA540DD2-D4A4-498E-BC72-B7BFE3222859}" presName="vertSpace2a" presStyleCnt="0"/>
      <dgm:spPr/>
    </dgm:pt>
    <dgm:pt modelId="{79A8850E-EC4B-422D-891D-4DFEDD5906C7}" type="pres">
      <dgm:prSet presAssocID="{AA540DD2-D4A4-498E-BC72-B7BFE3222859}" presName="horz2" presStyleCnt="0"/>
      <dgm:spPr/>
    </dgm:pt>
    <dgm:pt modelId="{5AF69F8B-F956-4AF7-BEBC-6A51850CA4E8}" type="pres">
      <dgm:prSet presAssocID="{AA540DD2-D4A4-498E-BC72-B7BFE3222859}" presName="horzSpace2" presStyleCnt="0"/>
      <dgm:spPr/>
    </dgm:pt>
    <dgm:pt modelId="{2739FCC8-E683-4290-8DEE-5B7FE7BF9FA4}" type="pres">
      <dgm:prSet presAssocID="{AA540DD2-D4A4-498E-BC72-B7BFE3222859}" presName="tx2" presStyleLbl="revTx" presStyleIdx="1" presStyleCnt="7"/>
      <dgm:spPr/>
    </dgm:pt>
    <dgm:pt modelId="{DCD9DEDB-FAA5-4892-8C81-6BFCA07F567D}" type="pres">
      <dgm:prSet presAssocID="{AA540DD2-D4A4-498E-BC72-B7BFE3222859}" presName="vert2" presStyleCnt="0"/>
      <dgm:spPr/>
    </dgm:pt>
    <dgm:pt modelId="{9C6C319A-29D7-4755-8109-FA362B25DEDA}" type="pres">
      <dgm:prSet presAssocID="{AA540DD2-D4A4-498E-BC72-B7BFE3222859}" presName="thinLine2b" presStyleLbl="callout" presStyleIdx="0" presStyleCnt="6"/>
      <dgm:spPr/>
    </dgm:pt>
    <dgm:pt modelId="{B7AEB43C-CB59-43A3-8DDB-04B927D476F9}" type="pres">
      <dgm:prSet presAssocID="{AA540DD2-D4A4-498E-BC72-B7BFE3222859}" presName="vertSpace2b" presStyleCnt="0"/>
      <dgm:spPr/>
    </dgm:pt>
    <dgm:pt modelId="{5E068A91-20A7-4276-B24B-04E83E5D0699}" type="pres">
      <dgm:prSet presAssocID="{783CFE2C-CF32-4625-A744-4B12AAD253C2}" presName="horz2" presStyleCnt="0"/>
      <dgm:spPr/>
    </dgm:pt>
    <dgm:pt modelId="{14D3D1A9-2364-4462-A831-579BA491F6F1}" type="pres">
      <dgm:prSet presAssocID="{783CFE2C-CF32-4625-A744-4B12AAD253C2}" presName="horzSpace2" presStyleCnt="0"/>
      <dgm:spPr/>
    </dgm:pt>
    <dgm:pt modelId="{87401D1E-E790-45CB-88BE-6868A173CB4D}" type="pres">
      <dgm:prSet presAssocID="{783CFE2C-CF32-4625-A744-4B12AAD253C2}" presName="tx2" presStyleLbl="revTx" presStyleIdx="2" presStyleCnt="7"/>
      <dgm:spPr/>
    </dgm:pt>
    <dgm:pt modelId="{0A0A4F79-7086-47C5-AFC5-B47724B081AF}" type="pres">
      <dgm:prSet presAssocID="{783CFE2C-CF32-4625-A744-4B12AAD253C2}" presName="vert2" presStyleCnt="0"/>
      <dgm:spPr/>
    </dgm:pt>
    <dgm:pt modelId="{B4B26D4C-1B44-446A-8D65-80962A11A347}" type="pres">
      <dgm:prSet presAssocID="{783CFE2C-CF32-4625-A744-4B12AAD253C2}" presName="thinLine2b" presStyleLbl="callout" presStyleIdx="1" presStyleCnt="6"/>
      <dgm:spPr/>
    </dgm:pt>
    <dgm:pt modelId="{EFDD41F4-FDD4-4FB4-916C-CABFC5C6E083}" type="pres">
      <dgm:prSet presAssocID="{783CFE2C-CF32-4625-A744-4B12AAD253C2}" presName="vertSpace2b" presStyleCnt="0"/>
      <dgm:spPr/>
    </dgm:pt>
    <dgm:pt modelId="{EE7D0760-6DCF-40B1-906E-D3C5761076B5}" type="pres">
      <dgm:prSet presAssocID="{943DA9A9-AA20-45CF-B5FF-AB45FFD74677}" presName="horz2" presStyleCnt="0"/>
      <dgm:spPr/>
    </dgm:pt>
    <dgm:pt modelId="{FE47E6C7-2D0A-40A1-BCD2-AFBE2440A768}" type="pres">
      <dgm:prSet presAssocID="{943DA9A9-AA20-45CF-B5FF-AB45FFD74677}" presName="horzSpace2" presStyleCnt="0"/>
      <dgm:spPr/>
    </dgm:pt>
    <dgm:pt modelId="{8CB04064-5663-4ED5-939B-6F1FB405B758}" type="pres">
      <dgm:prSet presAssocID="{943DA9A9-AA20-45CF-B5FF-AB45FFD74677}" presName="tx2" presStyleLbl="revTx" presStyleIdx="3" presStyleCnt="7"/>
      <dgm:spPr/>
    </dgm:pt>
    <dgm:pt modelId="{DB065A54-544C-4610-ACA6-6E24BDF6B777}" type="pres">
      <dgm:prSet presAssocID="{943DA9A9-AA20-45CF-B5FF-AB45FFD74677}" presName="vert2" presStyleCnt="0"/>
      <dgm:spPr/>
    </dgm:pt>
    <dgm:pt modelId="{79F5610E-8258-4403-A5DF-69D5AC85A760}" type="pres">
      <dgm:prSet presAssocID="{943DA9A9-AA20-45CF-B5FF-AB45FFD74677}" presName="thinLine2b" presStyleLbl="callout" presStyleIdx="2" presStyleCnt="6"/>
      <dgm:spPr/>
    </dgm:pt>
    <dgm:pt modelId="{63A542BD-6429-4C84-9454-3A41B8830270}" type="pres">
      <dgm:prSet presAssocID="{943DA9A9-AA20-45CF-B5FF-AB45FFD74677}" presName="vertSpace2b" presStyleCnt="0"/>
      <dgm:spPr/>
    </dgm:pt>
    <dgm:pt modelId="{7726CD13-5F05-4D87-A3EA-08CCE833D036}" type="pres">
      <dgm:prSet presAssocID="{6AC26334-3072-4A62-AD7C-FFD2DF32FE0E}" presName="horz2" presStyleCnt="0"/>
      <dgm:spPr/>
    </dgm:pt>
    <dgm:pt modelId="{8B5E29A4-CD0A-4001-B7BB-8097EFAE7366}" type="pres">
      <dgm:prSet presAssocID="{6AC26334-3072-4A62-AD7C-FFD2DF32FE0E}" presName="horzSpace2" presStyleCnt="0"/>
      <dgm:spPr/>
    </dgm:pt>
    <dgm:pt modelId="{4B545312-EAE3-4505-B3A1-96F0D8ACFAA4}" type="pres">
      <dgm:prSet presAssocID="{6AC26334-3072-4A62-AD7C-FFD2DF32FE0E}" presName="tx2" presStyleLbl="revTx" presStyleIdx="4" presStyleCnt="7"/>
      <dgm:spPr/>
    </dgm:pt>
    <dgm:pt modelId="{C194CBA7-9131-43B6-966C-56EE4469D1DE}" type="pres">
      <dgm:prSet presAssocID="{6AC26334-3072-4A62-AD7C-FFD2DF32FE0E}" presName="vert2" presStyleCnt="0"/>
      <dgm:spPr/>
    </dgm:pt>
    <dgm:pt modelId="{726E0126-01E6-4EE6-9849-6E6412ABE1F4}" type="pres">
      <dgm:prSet presAssocID="{6AC26334-3072-4A62-AD7C-FFD2DF32FE0E}" presName="thinLine2b" presStyleLbl="callout" presStyleIdx="3" presStyleCnt="6"/>
      <dgm:spPr/>
    </dgm:pt>
    <dgm:pt modelId="{4598896A-AF63-4E08-9946-171EF53C4A75}" type="pres">
      <dgm:prSet presAssocID="{6AC26334-3072-4A62-AD7C-FFD2DF32FE0E}" presName="vertSpace2b" presStyleCnt="0"/>
      <dgm:spPr/>
    </dgm:pt>
    <dgm:pt modelId="{96F4B016-0427-4E5A-938A-E07B64C648B9}" type="pres">
      <dgm:prSet presAssocID="{1D2BF9F3-64DB-442F-859F-173767C61CCF}" presName="horz2" presStyleCnt="0"/>
      <dgm:spPr/>
    </dgm:pt>
    <dgm:pt modelId="{FA4D24A8-AA7D-4012-A389-C6DADC3C9ED1}" type="pres">
      <dgm:prSet presAssocID="{1D2BF9F3-64DB-442F-859F-173767C61CCF}" presName="horzSpace2" presStyleCnt="0"/>
      <dgm:spPr/>
    </dgm:pt>
    <dgm:pt modelId="{4D831C83-7948-49E9-9F37-15A5976C445E}" type="pres">
      <dgm:prSet presAssocID="{1D2BF9F3-64DB-442F-859F-173767C61CCF}" presName="tx2" presStyleLbl="revTx" presStyleIdx="5" presStyleCnt="7"/>
      <dgm:spPr/>
    </dgm:pt>
    <dgm:pt modelId="{0409DEE4-4179-4010-83DD-B84BE2B805C5}" type="pres">
      <dgm:prSet presAssocID="{1D2BF9F3-64DB-442F-859F-173767C61CCF}" presName="vert2" presStyleCnt="0"/>
      <dgm:spPr/>
    </dgm:pt>
    <dgm:pt modelId="{28714252-8EB3-4049-99BA-E5A198153553}" type="pres">
      <dgm:prSet presAssocID="{1D2BF9F3-64DB-442F-859F-173767C61CCF}" presName="thinLine2b" presStyleLbl="callout" presStyleIdx="4" presStyleCnt="6"/>
      <dgm:spPr/>
    </dgm:pt>
    <dgm:pt modelId="{99021294-E1A1-4B8E-A57C-8DBA47F97E5C}" type="pres">
      <dgm:prSet presAssocID="{1D2BF9F3-64DB-442F-859F-173767C61CCF}" presName="vertSpace2b" presStyleCnt="0"/>
      <dgm:spPr/>
    </dgm:pt>
    <dgm:pt modelId="{17C73925-F165-4622-AA6B-41E445BCDBD1}" type="pres">
      <dgm:prSet presAssocID="{F5CB37A0-1145-4B4A-B480-E5EC0F18BF80}" presName="horz2" presStyleCnt="0"/>
      <dgm:spPr/>
    </dgm:pt>
    <dgm:pt modelId="{365D4A4D-63A4-4AB6-B015-B2C73C03B496}" type="pres">
      <dgm:prSet presAssocID="{F5CB37A0-1145-4B4A-B480-E5EC0F18BF80}" presName="horzSpace2" presStyleCnt="0"/>
      <dgm:spPr/>
    </dgm:pt>
    <dgm:pt modelId="{A5CE89A3-111F-4CAB-A268-D10E96A06B15}" type="pres">
      <dgm:prSet presAssocID="{F5CB37A0-1145-4B4A-B480-E5EC0F18BF80}" presName="tx2" presStyleLbl="revTx" presStyleIdx="6" presStyleCnt="7"/>
      <dgm:spPr/>
    </dgm:pt>
    <dgm:pt modelId="{3FE85F7B-40AC-4F2B-BD63-766B05B2E896}" type="pres">
      <dgm:prSet presAssocID="{F5CB37A0-1145-4B4A-B480-E5EC0F18BF80}" presName="vert2" presStyleCnt="0"/>
      <dgm:spPr/>
    </dgm:pt>
    <dgm:pt modelId="{BFE1F09C-9417-4ED5-9628-95B56D650280}" type="pres">
      <dgm:prSet presAssocID="{F5CB37A0-1145-4B4A-B480-E5EC0F18BF80}" presName="thinLine2b" presStyleLbl="callout" presStyleIdx="5" presStyleCnt="6"/>
      <dgm:spPr/>
    </dgm:pt>
    <dgm:pt modelId="{0CBB62C2-940D-41CE-ACA8-E598ED61E33A}" type="pres">
      <dgm:prSet presAssocID="{F5CB37A0-1145-4B4A-B480-E5EC0F18BF80}" presName="vertSpace2b" presStyleCnt="0"/>
      <dgm:spPr/>
    </dgm:pt>
  </dgm:ptLst>
  <dgm:cxnLst>
    <dgm:cxn modelId="{4AE2BE12-799F-4850-B184-358214110969}" type="presOf" srcId="{943DA9A9-AA20-45CF-B5FF-AB45FFD74677}" destId="{8CB04064-5663-4ED5-939B-6F1FB405B758}" srcOrd="0" destOrd="0" presId="urn:microsoft.com/office/officeart/2008/layout/LinedList"/>
    <dgm:cxn modelId="{9E666621-95FF-45D4-B50A-B9F7DD57EF01}" type="presOf" srcId="{1D2BF9F3-64DB-442F-859F-173767C61CCF}" destId="{4D831C83-7948-49E9-9F37-15A5976C445E}" srcOrd="0" destOrd="0" presId="urn:microsoft.com/office/officeart/2008/layout/LinedList"/>
    <dgm:cxn modelId="{21202830-B465-46FF-8FEB-DDC68E7A6617}" type="presOf" srcId="{783CFE2C-CF32-4625-A744-4B12AAD253C2}" destId="{87401D1E-E790-45CB-88BE-6868A173CB4D}" srcOrd="0" destOrd="0" presId="urn:microsoft.com/office/officeart/2008/layout/LinedList"/>
    <dgm:cxn modelId="{9477653A-1C39-49B3-BB94-0F82BFC0291F}" type="presOf" srcId="{CEED8E54-809B-4EC5-8241-29B54B53107A}" destId="{EC60628C-63FD-4F8D-90B6-C169D43D5030}" srcOrd="0" destOrd="0" presId="urn:microsoft.com/office/officeart/2008/layout/LinedList"/>
    <dgm:cxn modelId="{FE587F49-E048-4DAE-BC5B-B3710308C266}" type="presOf" srcId="{BCC5A619-D02F-46BD-B11E-828DF194D8D4}" destId="{84708CAE-449E-4A45-801E-BD9BE8AE658C}" srcOrd="0" destOrd="0" presId="urn:microsoft.com/office/officeart/2008/layout/LinedList"/>
    <dgm:cxn modelId="{3ED5235B-95D3-4969-9BD4-BF2128EE15F3}" srcId="{CEED8E54-809B-4EC5-8241-29B54B53107A}" destId="{1D2BF9F3-64DB-442F-859F-173767C61CCF}" srcOrd="4" destOrd="0" parTransId="{D09C6C1F-3B19-43CC-BF68-137B1A5FAEAD}" sibTransId="{647B74FC-FEDB-4F2E-833C-6BD23153E549}"/>
    <dgm:cxn modelId="{D1C5D95E-BA55-4343-9818-C2DB17287B20}" srcId="{CEED8E54-809B-4EC5-8241-29B54B53107A}" destId="{F5CB37A0-1145-4B4A-B480-E5EC0F18BF80}" srcOrd="5" destOrd="0" parTransId="{19230C7E-1AD0-4D3A-A440-1073DB19671E}" sibTransId="{28140B0C-6061-4B6F-8D3C-BE82ECF8D2E2}"/>
    <dgm:cxn modelId="{D2614586-8526-40C3-9A52-46BDD8283BB5}" type="presOf" srcId="{AA540DD2-D4A4-498E-BC72-B7BFE3222859}" destId="{2739FCC8-E683-4290-8DEE-5B7FE7BF9FA4}" srcOrd="0" destOrd="0" presId="urn:microsoft.com/office/officeart/2008/layout/LinedList"/>
    <dgm:cxn modelId="{9D42A594-AC7E-4D6C-8293-6598E0C0956E}" srcId="{CEED8E54-809B-4EC5-8241-29B54B53107A}" destId="{6AC26334-3072-4A62-AD7C-FFD2DF32FE0E}" srcOrd="3" destOrd="0" parTransId="{1A6DA006-39AB-4D38-B80A-EBDB2CA5E820}" sibTransId="{FBE617D9-4DB8-43F7-878A-81DC376C96A2}"/>
    <dgm:cxn modelId="{A4E24DA4-A665-41DD-A28B-D7CE4D6026F4}" srcId="{BCC5A619-D02F-46BD-B11E-828DF194D8D4}" destId="{CEED8E54-809B-4EC5-8241-29B54B53107A}" srcOrd="0" destOrd="0" parTransId="{FDC61795-ECA7-447A-88A3-BCC756219D83}" sibTransId="{A2382D0D-D4C6-4540-B086-0DAF812BA19E}"/>
    <dgm:cxn modelId="{6B1E9EC0-9855-4A29-B23E-47A685E8B4AB}" type="presOf" srcId="{F5CB37A0-1145-4B4A-B480-E5EC0F18BF80}" destId="{A5CE89A3-111F-4CAB-A268-D10E96A06B15}" srcOrd="0" destOrd="0" presId="urn:microsoft.com/office/officeart/2008/layout/LinedList"/>
    <dgm:cxn modelId="{D94488DA-D1B0-4B56-9053-207D8503776F}" type="presOf" srcId="{6AC26334-3072-4A62-AD7C-FFD2DF32FE0E}" destId="{4B545312-EAE3-4505-B3A1-96F0D8ACFAA4}" srcOrd="0" destOrd="0" presId="urn:microsoft.com/office/officeart/2008/layout/LinedList"/>
    <dgm:cxn modelId="{5ED9E7E8-897C-41BF-BC20-8B826EA450ED}" srcId="{CEED8E54-809B-4EC5-8241-29B54B53107A}" destId="{943DA9A9-AA20-45CF-B5FF-AB45FFD74677}" srcOrd="2" destOrd="0" parTransId="{55B6DE12-95B1-4D63-8EBD-1CD36C6B44C1}" sibTransId="{A5B5F735-1670-4488-9F9E-6B228175B97D}"/>
    <dgm:cxn modelId="{5D9123F3-89E7-4874-A1F2-F6CD8C4B8D6B}" srcId="{CEED8E54-809B-4EC5-8241-29B54B53107A}" destId="{AA540DD2-D4A4-498E-BC72-B7BFE3222859}" srcOrd="0" destOrd="0" parTransId="{47CE1EF4-74B0-41F7-B786-4D9232D29679}" sibTransId="{0525F9AE-9E68-4553-9A6A-CBB9B7E6A160}"/>
    <dgm:cxn modelId="{6ECEACF7-D724-43B5-9ACB-0A4AC0D2ACC0}" srcId="{CEED8E54-809B-4EC5-8241-29B54B53107A}" destId="{783CFE2C-CF32-4625-A744-4B12AAD253C2}" srcOrd="1" destOrd="0" parTransId="{5A932867-34F7-4074-9513-2C2C4024093F}" sibTransId="{DF922DDE-47CA-4BF6-8062-BFD2D5E4D3DF}"/>
    <dgm:cxn modelId="{8C9A29B1-040F-4030-9363-51EE9DD8DB23}" type="presParOf" srcId="{84708CAE-449E-4A45-801E-BD9BE8AE658C}" destId="{AB9C4016-8ED4-44FB-ACAA-028CBF256FB7}" srcOrd="0" destOrd="0" presId="urn:microsoft.com/office/officeart/2008/layout/LinedList"/>
    <dgm:cxn modelId="{BDB441F9-6C92-4D50-A777-346B7D25030F}" type="presParOf" srcId="{84708CAE-449E-4A45-801E-BD9BE8AE658C}" destId="{9B0771BD-5853-427D-BD4C-E9F658068195}" srcOrd="1" destOrd="0" presId="urn:microsoft.com/office/officeart/2008/layout/LinedList"/>
    <dgm:cxn modelId="{7571CD04-D4F1-4D41-AF73-C2C5A093EAA1}" type="presParOf" srcId="{9B0771BD-5853-427D-BD4C-E9F658068195}" destId="{EC60628C-63FD-4F8D-90B6-C169D43D5030}" srcOrd="0" destOrd="0" presId="urn:microsoft.com/office/officeart/2008/layout/LinedList"/>
    <dgm:cxn modelId="{66AA58AE-5374-4B03-94A9-477A00E725E4}" type="presParOf" srcId="{9B0771BD-5853-427D-BD4C-E9F658068195}" destId="{FB30BB75-B6B0-4930-A037-765704CCF867}" srcOrd="1" destOrd="0" presId="urn:microsoft.com/office/officeart/2008/layout/LinedList"/>
    <dgm:cxn modelId="{C54DE0CB-5CD5-46A0-BAF0-7E3060A40410}" type="presParOf" srcId="{FB30BB75-B6B0-4930-A037-765704CCF867}" destId="{1B630297-4893-44CB-A1EB-B02992598726}" srcOrd="0" destOrd="0" presId="urn:microsoft.com/office/officeart/2008/layout/LinedList"/>
    <dgm:cxn modelId="{CCF0FE72-8B63-4D3E-AC46-2C2249C71861}" type="presParOf" srcId="{FB30BB75-B6B0-4930-A037-765704CCF867}" destId="{79A8850E-EC4B-422D-891D-4DFEDD5906C7}" srcOrd="1" destOrd="0" presId="urn:microsoft.com/office/officeart/2008/layout/LinedList"/>
    <dgm:cxn modelId="{373FA333-CAEB-4D3A-8853-94677551DEC9}" type="presParOf" srcId="{79A8850E-EC4B-422D-891D-4DFEDD5906C7}" destId="{5AF69F8B-F956-4AF7-BEBC-6A51850CA4E8}" srcOrd="0" destOrd="0" presId="urn:microsoft.com/office/officeart/2008/layout/LinedList"/>
    <dgm:cxn modelId="{AF8F2FD9-4C15-4F59-9F63-337CC846B111}" type="presParOf" srcId="{79A8850E-EC4B-422D-891D-4DFEDD5906C7}" destId="{2739FCC8-E683-4290-8DEE-5B7FE7BF9FA4}" srcOrd="1" destOrd="0" presId="urn:microsoft.com/office/officeart/2008/layout/LinedList"/>
    <dgm:cxn modelId="{F4C6CC61-AC07-4F04-9FB8-153834A0FC89}" type="presParOf" srcId="{79A8850E-EC4B-422D-891D-4DFEDD5906C7}" destId="{DCD9DEDB-FAA5-4892-8C81-6BFCA07F567D}" srcOrd="2" destOrd="0" presId="urn:microsoft.com/office/officeart/2008/layout/LinedList"/>
    <dgm:cxn modelId="{FA304045-3E07-4A27-908E-C1FB64F4B9ED}" type="presParOf" srcId="{FB30BB75-B6B0-4930-A037-765704CCF867}" destId="{9C6C319A-29D7-4755-8109-FA362B25DEDA}" srcOrd="2" destOrd="0" presId="urn:microsoft.com/office/officeart/2008/layout/LinedList"/>
    <dgm:cxn modelId="{D3BEE390-69E2-41E6-A23B-C275EC143EF1}" type="presParOf" srcId="{FB30BB75-B6B0-4930-A037-765704CCF867}" destId="{B7AEB43C-CB59-43A3-8DDB-04B927D476F9}" srcOrd="3" destOrd="0" presId="urn:microsoft.com/office/officeart/2008/layout/LinedList"/>
    <dgm:cxn modelId="{FF71A8CE-77BF-4E5C-90B7-8A0ACB16E096}" type="presParOf" srcId="{FB30BB75-B6B0-4930-A037-765704CCF867}" destId="{5E068A91-20A7-4276-B24B-04E83E5D0699}" srcOrd="4" destOrd="0" presId="urn:microsoft.com/office/officeart/2008/layout/LinedList"/>
    <dgm:cxn modelId="{D4EBD018-F3E8-4B85-A7F8-F216BD38569D}" type="presParOf" srcId="{5E068A91-20A7-4276-B24B-04E83E5D0699}" destId="{14D3D1A9-2364-4462-A831-579BA491F6F1}" srcOrd="0" destOrd="0" presId="urn:microsoft.com/office/officeart/2008/layout/LinedList"/>
    <dgm:cxn modelId="{0ED910C3-1B64-4A22-9FE7-66CC54D6EAD5}" type="presParOf" srcId="{5E068A91-20A7-4276-B24B-04E83E5D0699}" destId="{87401D1E-E790-45CB-88BE-6868A173CB4D}" srcOrd="1" destOrd="0" presId="urn:microsoft.com/office/officeart/2008/layout/LinedList"/>
    <dgm:cxn modelId="{645CA9A2-A656-4131-873C-066F5CE4CD8C}" type="presParOf" srcId="{5E068A91-20A7-4276-B24B-04E83E5D0699}" destId="{0A0A4F79-7086-47C5-AFC5-B47724B081AF}" srcOrd="2" destOrd="0" presId="urn:microsoft.com/office/officeart/2008/layout/LinedList"/>
    <dgm:cxn modelId="{23B4CCEE-9FA4-41D0-8E3A-E1FADD1A0066}" type="presParOf" srcId="{FB30BB75-B6B0-4930-A037-765704CCF867}" destId="{B4B26D4C-1B44-446A-8D65-80962A11A347}" srcOrd="5" destOrd="0" presId="urn:microsoft.com/office/officeart/2008/layout/LinedList"/>
    <dgm:cxn modelId="{1051FCCA-3BA6-4A5D-B1C2-E0E3E005CAEB}" type="presParOf" srcId="{FB30BB75-B6B0-4930-A037-765704CCF867}" destId="{EFDD41F4-FDD4-4FB4-916C-CABFC5C6E083}" srcOrd="6" destOrd="0" presId="urn:microsoft.com/office/officeart/2008/layout/LinedList"/>
    <dgm:cxn modelId="{5F785A52-3864-44E5-AD4D-D853E2492B2B}" type="presParOf" srcId="{FB30BB75-B6B0-4930-A037-765704CCF867}" destId="{EE7D0760-6DCF-40B1-906E-D3C5761076B5}" srcOrd="7" destOrd="0" presId="urn:microsoft.com/office/officeart/2008/layout/LinedList"/>
    <dgm:cxn modelId="{D6713265-3AF2-479A-A251-ECF7B5A5F6B4}" type="presParOf" srcId="{EE7D0760-6DCF-40B1-906E-D3C5761076B5}" destId="{FE47E6C7-2D0A-40A1-BCD2-AFBE2440A768}" srcOrd="0" destOrd="0" presId="urn:microsoft.com/office/officeart/2008/layout/LinedList"/>
    <dgm:cxn modelId="{2271A6CB-8E06-456F-8680-1516135F5FC1}" type="presParOf" srcId="{EE7D0760-6DCF-40B1-906E-D3C5761076B5}" destId="{8CB04064-5663-4ED5-939B-6F1FB405B758}" srcOrd="1" destOrd="0" presId="urn:microsoft.com/office/officeart/2008/layout/LinedList"/>
    <dgm:cxn modelId="{F0370F92-F029-4BE6-A702-BC23A4F1CFCF}" type="presParOf" srcId="{EE7D0760-6DCF-40B1-906E-D3C5761076B5}" destId="{DB065A54-544C-4610-ACA6-6E24BDF6B777}" srcOrd="2" destOrd="0" presId="urn:microsoft.com/office/officeart/2008/layout/LinedList"/>
    <dgm:cxn modelId="{FCC1301D-BD84-4B2A-A4A6-B7FF42B70C8B}" type="presParOf" srcId="{FB30BB75-B6B0-4930-A037-765704CCF867}" destId="{79F5610E-8258-4403-A5DF-69D5AC85A760}" srcOrd="8" destOrd="0" presId="urn:microsoft.com/office/officeart/2008/layout/LinedList"/>
    <dgm:cxn modelId="{FD5479EE-8EDA-4EB1-A538-F0A7FF2EA936}" type="presParOf" srcId="{FB30BB75-B6B0-4930-A037-765704CCF867}" destId="{63A542BD-6429-4C84-9454-3A41B8830270}" srcOrd="9" destOrd="0" presId="urn:microsoft.com/office/officeart/2008/layout/LinedList"/>
    <dgm:cxn modelId="{8F168D0D-D49B-4CA7-ABAD-840BB949A4CA}" type="presParOf" srcId="{FB30BB75-B6B0-4930-A037-765704CCF867}" destId="{7726CD13-5F05-4D87-A3EA-08CCE833D036}" srcOrd="10" destOrd="0" presId="urn:microsoft.com/office/officeart/2008/layout/LinedList"/>
    <dgm:cxn modelId="{D3F51EEC-9252-4A5D-AF5C-D94722B529BE}" type="presParOf" srcId="{7726CD13-5F05-4D87-A3EA-08CCE833D036}" destId="{8B5E29A4-CD0A-4001-B7BB-8097EFAE7366}" srcOrd="0" destOrd="0" presId="urn:microsoft.com/office/officeart/2008/layout/LinedList"/>
    <dgm:cxn modelId="{0C1EE085-B7E6-43FD-9D00-A7245BA9C5B0}" type="presParOf" srcId="{7726CD13-5F05-4D87-A3EA-08CCE833D036}" destId="{4B545312-EAE3-4505-B3A1-96F0D8ACFAA4}" srcOrd="1" destOrd="0" presId="urn:microsoft.com/office/officeart/2008/layout/LinedList"/>
    <dgm:cxn modelId="{35EA90AF-FC29-4634-B3E3-59615D4C235C}" type="presParOf" srcId="{7726CD13-5F05-4D87-A3EA-08CCE833D036}" destId="{C194CBA7-9131-43B6-966C-56EE4469D1DE}" srcOrd="2" destOrd="0" presId="urn:microsoft.com/office/officeart/2008/layout/LinedList"/>
    <dgm:cxn modelId="{E256FC2F-255E-4DE0-87FC-A59FAF31057A}" type="presParOf" srcId="{FB30BB75-B6B0-4930-A037-765704CCF867}" destId="{726E0126-01E6-4EE6-9849-6E6412ABE1F4}" srcOrd="11" destOrd="0" presId="urn:microsoft.com/office/officeart/2008/layout/LinedList"/>
    <dgm:cxn modelId="{1E02DB8E-37A9-4C8F-BFF8-E2DA4A698664}" type="presParOf" srcId="{FB30BB75-B6B0-4930-A037-765704CCF867}" destId="{4598896A-AF63-4E08-9946-171EF53C4A75}" srcOrd="12" destOrd="0" presId="urn:microsoft.com/office/officeart/2008/layout/LinedList"/>
    <dgm:cxn modelId="{B2D2E55A-8F12-400C-BEAF-6227D0CD15DA}" type="presParOf" srcId="{FB30BB75-B6B0-4930-A037-765704CCF867}" destId="{96F4B016-0427-4E5A-938A-E07B64C648B9}" srcOrd="13" destOrd="0" presId="urn:microsoft.com/office/officeart/2008/layout/LinedList"/>
    <dgm:cxn modelId="{04D9E7C4-CFA3-40D5-975F-4166918BBD6E}" type="presParOf" srcId="{96F4B016-0427-4E5A-938A-E07B64C648B9}" destId="{FA4D24A8-AA7D-4012-A389-C6DADC3C9ED1}" srcOrd="0" destOrd="0" presId="urn:microsoft.com/office/officeart/2008/layout/LinedList"/>
    <dgm:cxn modelId="{6360FB1D-E42A-45DD-9167-5237F612F418}" type="presParOf" srcId="{96F4B016-0427-4E5A-938A-E07B64C648B9}" destId="{4D831C83-7948-49E9-9F37-15A5976C445E}" srcOrd="1" destOrd="0" presId="urn:microsoft.com/office/officeart/2008/layout/LinedList"/>
    <dgm:cxn modelId="{779A204E-42F0-4037-86D0-6960C20B26ED}" type="presParOf" srcId="{96F4B016-0427-4E5A-938A-E07B64C648B9}" destId="{0409DEE4-4179-4010-83DD-B84BE2B805C5}" srcOrd="2" destOrd="0" presId="urn:microsoft.com/office/officeart/2008/layout/LinedList"/>
    <dgm:cxn modelId="{F7FDABD5-1A53-4F15-97F3-42DD601A5E82}" type="presParOf" srcId="{FB30BB75-B6B0-4930-A037-765704CCF867}" destId="{28714252-8EB3-4049-99BA-E5A198153553}" srcOrd="14" destOrd="0" presId="urn:microsoft.com/office/officeart/2008/layout/LinedList"/>
    <dgm:cxn modelId="{CD0DE667-C068-4664-B48D-65F9F7910C4B}" type="presParOf" srcId="{FB30BB75-B6B0-4930-A037-765704CCF867}" destId="{99021294-E1A1-4B8E-A57C-8DBA47F97E5C}" srcOrd="15" destOrd="0" presId="urn:microsoft.com/office/officeart/2008/layout/LinedList"/>
    <dgm:cxn modelId="{63059707-6CCC-4FA7-9D07-5B3DA7528A68}" type="presParOf" srcId="{FB30BB75-B6B0-4930-A037-765704CCF867}" destId="{17C73925-F165-4622-AA6B-41E445BCDBD1}" srcOrd="16" destOrd="0" presId="urn:microsoft.com/office/officeart/2008/layout/LinedList"/>
    <dgm:cxn modelId="{61EE5AB8-C74B-410C-AD2A-89DE46E0455C}" type="presParOf" srcId="{17C73925-F165-4622-AA6B-41E445BCDBD1}" destId="{365D4A4D-63A4-4AB6-B015-B2C73C03B496}" srcOrd="0" destOrd="0" presId="urn:microsoft.com/office/officeart/2008/layout/LinedList"/>
    <dgm:cxn modelId="{AAD356AF-1227-4C30-A268-C12285AED8EF}" type="presParOf" srcId="{17C73925-F165-4622-AA6B-41E445BCDBD1}" destId="{A5CE89A3-111F-4CAB-A268-D10E96A06B15}" srcOrd="1" destOrd="0" presId="urn:microsoft.com/office/officeart/2008/layout/LinedList"/>
    <dgm:cxn modelId="{43DD5511-6D2D-40BE-8E05-5709296545EF}" type="presParOf" srcId="{17C73925-F165-4622-AA6B-41E445BCDBD1}" destId="{3FE85F7B-40AC-4F2B-BD63-766B05B2E896}" srcOrd="2" destOrd="0" presId="urn:microsoft.com/office/officeart/2008/layout/LinedList"/>
    <dgm:cxn modelId="{4F29B2E5-66D3-43A4-8D3D-7BB98D0DAD8C}" type="presParOf" srcId="{FB30BB75-B6B0-4930-A037-765704CCF867}" destId="{BFE1F09C-9417-4ED5-9628-95B56D650280}" srcOrd="17" destOrd="0" presId="urn:microsoft.com/office/officeart/2008/layout/LinedList"/>
    <dgm:cxn modelId="{915A4196-AECE-4FC7-BCDE-1CC0D4B64838}" type="presParOf" srcId="{FB30BB75-B6B0-4930-A037-765704CCF867}" destId="{0CBB62C2-940D-41CE-ACA8-E598ED61E33A}"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25C44-E7FD-4AA2-9475-8D341BA537D2}">
      <dsp:nvSpPr>
        <dsp:cNvPr id="0" name=""/>
        <dsp:cNvSpPr/>
      </dsp:nvSpPr>
      <dsp:spPr>
        <a:xfrm rot="16200000">
          <a:off x="1004629" y="-1004629"/>
          <a:ext cx="2643445" cy="4652703"/>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440BF5-71C4-4D9A-8C62-14B98BC717E7}">
      <dsp:nvSpPr>
        <dsp:cNvPr id="0" name=""/>
        <dsp:cNvSpPr/>
      </dsp:nvSpPr>
      <dsp:spPr>
        <a:xfrm>
          <a:off x="4652703" y="0"/>
          <a:ext cx="4652703" cy="2643445"/>
        </a:xfrm>
        <a:prstGeom prst="round1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1AE25-BCB7-4304-925A-DA0D4AC664D2}">
      <dsp:nvSpPr>
        <dsp:cNvPr id="0" name=""/>
        <dsp:cNvSpPr/>
      </dsp:nvSpPr>
      <dsp:spPr>
        <a:xfrm rot="10800000">
          <a:off x="0" y="2643445"/>
          <a:ext cx="4652703" cy="2643445"/>
        </a:xfrm>
        <a:prstGeom prst="round1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896242-9209-496F-A0BC-237BAC124EB4}">
      <dsp:nvSpPr>
        <dsp:cNvPr id="0" name=""/>
        <dsp:cNvSpPr/>
      </dsp:nvSpPr>
      <dsp:spPr>
        <a:xfrm rot="5400000">
          <a:off x="5657332" y="1613703"/>
          <a:ext cx="2643445" cy="4652703"/>
        </a:xfrm>
        <a:prstGeom prst="round1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B3E204-7032-4586-9703-D01F07A7FEF1}">
      <dsp:nvSpPr>
        <dsp:cNvPr id="0" name=""/>
        <dsp:cNvSpPr/>
      </dsp:nvSpPr>
      <dsp:spPr>
        <a:xfrm>
          <a:off x="3701137" y="2527893"/>
          <a:ext cx="1903132" cy="507158"/>
        </a:xfrm>
        <a:prstGeom prst="roundRect">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dirty="0">
              <a:effectLst/>
              <a:latin typeface="Calibri" panose="020F0502020204030204" pitchFamily="34" charset="0"/>
              <a:ea typeface="Calibri" panose="020F0502020204030204" pitchFamily="34" charset="0"/>
              <a:cs typeface="Times New Roman" panose="02020603050405020304" pitchFamily="18" charset="0"/>
            </a:rPr>
            <a:t>SWOT</a:t>
          </a:r>
          <a:endParaRPr lang="en-US" sz="2100" kern="1200" dirty="0"/>
        </a:p>
      </dsp:txBody>
      <dsp:txXfrm>
        <a:off x="3725894" y="2552650"/>
        <a:ext cx="1853618" cy="457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C4016-8ED4-44FB-ACAA-028CBF256FB7}">
      <dsp:nvSpPr>
        <dsp:cNvPr id="0" name=""/>
        <dsp:cNvSpPr/>
      </dsp:nvSpPr>
      <dsp:spPr>
        <a:xfrm>
          <a:off x="0" y="0"/>
          <a:ext cx="10562254"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60628C-63FD-4F8D-90B6-C169D43D5030}">
      <dsp:nvSpPr>
        <dsp:cNvPr id="0" name=""/>
        <dsp:cNvSpPr/>
      </dsp:nvSpPr>
      <dsp:spPr>
        <a:xfrm>
          <a:off x="0" y="0"/>
          <a:ext cx="3118765"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GB" sz="4400" b="1" kern="1200" dirty="0">
              <a:solidFill>
                <a:srgbClr val="1188A3"/>
              </a:solidFill>
            </a:rPr>
            <a:t>Some top tips in crafting a  Project (grant) proposal</a:t>
          </a:r>
          <a:endParaRPr lang="en-US" sz="4400" b="1" kern="1200" dirty="0">
            <a:solidFill>
              <a:srgbClr val="1188A3"/>
            </a:solidFill>
          </a:endParaRPr>
        </a:p>
      </dsp:txBody>
      <dsp:txXfrm>
        <a:off x="0" y="0"/>
        <a:ext cx="3118765" cy="5418667"/>
      </dsp:txXfrm>
    </dsp:sp>
    <dsp:sp modelId="{2739FCC8-E683-4290-8DEE-5B7FE7BF9FA4}">
      <dsp:nvSpPr>
        <dsp:cNvPr id="0" name=""/>
        <dsp:cNvSpPr/>
      </dsp:nvSpPr>
      <dsp:spPr>
        <a:xfrm>
          <a:off x="3258323" y="51064"/>
          <a:ext cx="7303530"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Font typeface="+mj-lt"/>
            <a:buNone/>
          </a:pPr>
          <a:r>
            <a:rPr lang="en-GB" sz="1900" b="1" kern="1200" dirty="0">
              <a:solidFill>
                <a:srgbClr val="28AF95"/>
              </a:solidFill>
            </a:rPr>
            <a:t>Cover letter  </a:t>
          </a:r>
          <a:endParaRPr lang="hr-BA" sz="1900" b="1" kern="1200" dirty="0">
            <a:solidFill>
              <a:srgbClr val="28AF95"/>
            </a:solidFill>
          </a:endParaRPr>
        </a:p>
        <a:p>
          <a:pPr marL="0" lvl="0" indent="0" algn="l" defTabSz="844550">
            <a:lnSpc>
              <a:spcPct val="90000"/>
            </a:lnSpc>
            <a:spcBef>
              <a:spcPct val="0"/>
            </a:spcBef>
            <a:spcAft>
              <a:spcPct val="35000"/>
            </a:spcAft>
            <a:buFont typeface="+mj-lt"/>
            <a:buNone/>
          </a:pPr>
          <a:r>
            <a:rPr lang="en-IE" altLang="en-US" sz="1900" kern="1200" dirty="0">
              <a:solidFill>
                <a:srgbClr val="5E5E5E"/>
              </a:solidFill>
              <a:latin typeface="Arial" panose="020B0604020202020204" pitchFamily="34" charset="0"/>
              <a:cs typeface="Arial" panose="020B0604020202020204" pitchFamily="34" charset="0"/>
            </a:rPr>
            <a:t>People need to be inspired by a vision. </a:t>
          </a:r>
          <a:endParaRPr lang="en-US" sz="1900" kern="1200" dirty="0">
            <a:solidFill>
              <a:srgbClr val="5E5E5E"/>
            </a:solidFill>
          </a:endParaRPr>
        </a:p>
      </dsp:txBody>
      <dsp:txXfrm>
        <a:off x="3258323" y="51064"/>
        <a:ext cx="7303530" cy="1021291"/>
      </dsp:txXfrm>
    </dsp:sp>
    <dsp:sp modelId="{9C6C319A-29D7-4755-8109-FA362B25DEDA}">
      <dsp:nvSpPr>
        <dsp:cNvPr id="0" name=""/>
        <dsp:cNvSpPr/>
      </dsp:nvSpPr>
      <dsp:spPr>
        <a:xfrm>
          <a:off x="3118765" y="1072356"/>
          <a:ext cx="74430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66E9D9-0CB9-4F24-B60B-B7EE0405820F}">
      <dsp:nvSpPr>
        <dsp:cNvPr id="0" name=""/>
        <dsp:cNvSpPr/>
      </dsp:nvSpPr>
      <dsp:spPr>
        <a:xfrm>
          <a:off x="3258323" y="1123420"/>
          <a:ext cx="7303530"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dirty="0">
              <a:solidFill>
                <a:srgbClr val="28AF95"/>
              </a:solidFill>
            </a:rPr>
            <a:t>Summary</a:t>
          </a:r>
          <a:r>
            <a:rPr lang="en-GB" sz="1900" kern="1200" dirty="0">
              <a:solidFill>
                <a:srgbClr val="28AF95"/>
              </a:solidFill>
            </a:rPr>
            <a:t> </a:t>
          </a:r>
          <a:endParaRPr lang="hr-BA" sz="1900" kern="1200" dirty="0">
            <a:solidFill>
              <a:srgbClr val="28AF95"/>
            </a:solidFill>
          </a:endParaRPr>
        </a:p>
        <a:p>
          <a:pPr marL="0" lvl="0" indent="0" algn="l" defTabSz="844550">
            <a:lnSpc>
              <a:spcPct val="90000"/>
            </a:lnSpc>
            <a:spcBef>
              <a:spcPct val="0"/>
            </a:spcBef>
            <a:spcAft>
              <a:spcPct val="35000"/>
            </a:spcAft>
            <a:buNone/>
          </a:pPr>
          <a:r>
            <a:rPr lang="en-IE" altLang="en-US" sz="1900" kern="1200" dirty="0">
              <a:solidFill>
                <a:srgbClr val="5E5E5E"/>
              </a:solidFill>
              <a:latin typeface="Arial" panose="020B0604020202020204" pitchFamily="34" charset="0"/>
              <a:cs typeface="Arial" panose="020B0604020202020204" pitchFamily="34" charset="0"/>
            </a:rPr>
            <a:t>Write this at the end – repeat your best content </a:t>
          </a:r>
          <a:endParaRPr lang="en-GB" sz="1900" kern="1200" dirty="0">
            <a:solidFill>
              <a:srgbClr val="5E5E5E"/>
            </a:solidFill>
          </a:endParaRPr>
        </a:p>
      </dsp:txBody>
      <dsp:txXfrm>
        <a:off x="3258323" y="1123420"/>
        <a:ext cx="7303530" cy="1021291"/>
      </dsp:txXfrm>
    </dsp:sp>
    <dsp:sp modelId="{AFA8AD0F-4667-4070-8FC7-9378ABB3C975}">
      <dsp:nvSpPr>
        <dsp:cNvPr id="0" name=""/>
        <dsp:cNvSpPr/>
      </dsp:nvSpPr>
      <dsp:spPr>
        <a:xfrm>
          <a:off x="3118765" y="2144712"/>
          <a:ext cx="74430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AA7517-B9B2-4F8D-AEA4-A24C69A4F8E4}">
      <dsp:nvSpPr>
        <dsp:cNvPr id="0" name=""/>
        <dsp:cNvSpPr/>
      </dsp:nvSpPr>
      <dsp:spPr>
        <a:xfrm>
          <a:off x="3258323" y="2195777"/>
          <a:ext cx="7303530"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dirty="0">
              <a:solidFill>
                <a:srgbClr val="28AF95"/>
              </a:solidFill>
            </a:rPr>
            <a:t>About the applicant </a:t>
          </a:r>
          <a:endParaRPr lang="hr-BA" sz="1900" kern="1200" dirty="0">
            <a:solidFill>
              <a:srgbClr val="28AF95"/>
            </a:solidFill>
          </a:endParaRPr>
        </a:p>
        <a:p>
          <a:pPr marL="0" lvl="0" indent="0" algn="l" defTabSz="844550">
            <a:lnSpc>
              <a:spcPct val="90000"/>
            </a:lnSpc>
            <a:spcBef>
              <a:spcPct val="0"/>
            </a:spcBef>
            <a:spcAft>
              <a:spcPct val="35000"/>
            </a:spcAft>
            <a:buNone/>
          </a:pPr>
          <a:r>
            <a:rPr lang="en-GB" sz="1900" kern="1200" dirty="0">
              <a:solidFill>
                <a:srgbClr val="5E5E5E"/>
              </a:solidFill>
              <a:latin typeface="Arial" pitchFamily="34" charset="0"/>
              <a:cs typeface="Arial" pitchFamily="34" charset="0"/>
            </a:rPr>
            <a:t>Don’t assume that the funder will have any knowledge of your </a:t>
          </a:r>
          <a:r>
            <a:rPr lang="hr-BA" sz="1900" kern="1200" dirty="0">
              <a:solidFill>
                <a:srgbClr val="5E5E5E"/>
              </a:solidFill>
              <a:latin typeface="Arial" pitchFamily="34" charset="0"/>
              <a:cs typeface="Arial" pitchFamily="34" charset="0"/>
            </a:rPr>
            <a:t>initiative</a:t>
          </a:r>
          <a:endParaRPr lang="en-GB" sz="1900" kern="1200" dirty="0">
            <a:solidFill>
              <a:srgbClr val="5E5E5E"/>
            </a:solidFill>
            <a:latin typeface="Arial" pitchFamily="34" charset="0"/>
            <a:cs typeface="Arial" pitchFamily="34" charset="0"/>
          </a:endParaRPr>
        </a:p>
      </dsp:txBody>
      <dsp:txXfrm>
        <a:off x="3258323" y="2195777"/>
        <a:ext cx="7303530" cy="1021291"/>
      </dsp:txXfrm>
    </dsp:sp>
    <dsp:sp modelId="{0B540119-B819-45EE-AC5C-9F538052FD25}">
      <dsp:nvSpPr>
        <dsp:cNvPr id="0" name=""/>
        <dsp:cNvSpPr/>
      </dsp:nvSpPr>
      <dsp:spPr>
        <a:xfrm>
          <a:off x="3118765" y="3217068"/>
          <a:ext cx="74430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408EA4-34C5-4782-9D04-E342822C3A35}">
      <dsp:nvSpPr>
        <dsp:cNvPr id="0" name=""/>
        <dsp:cNvSpPr/>
      </dsp:nvSpPr>
      <dsp:spPr>
        <a:xfrm>
          <a:off x="3258323" y="3268133"/>
          <a:ext cx="7303530"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dirty="0">
              <a:solidFill>
                <a:srgbClr val="28AF95"/>
              </a:solidFill>
            </a:rPr>
            <a:t>Problem definition-justification </a:t>
          </a:r>
          <a:endParaRPr lang="hr-BA" sz="1900" b="1" kern="1200" dirty="0">
            <a:solidFill>
              <a:srgbClr val="28AF95"/>
            </a:solidFill>
          </a:endParaRPr>
        </a:p>
        <a:p>
          <a:pPr marL="0" lvl="0" indent="0" algn="l" defTabSz="844550">
            <a:lnSpc>
              <a:spcPct val="90000"/>
            </a:lnSpc>
            <a:spcBef>
              <a:spcPct val="0"/>
            </a:spcBef>
            <a:spcAft>
              <a:spcPct val="35000"/>
            </a:spcAft>
            <a:buNone/>
          </a:pPr>
          <a:r>
            <a:rPr lang="en-GB" sz="1900" kern="1200" dirty="0">
              <a:solidFill>
                <a:srgbClr val="5E5E5E"/>
              </a:solidFill>
              <a:latin typeface="Arial" panose="020B0604020202020204" pitchFamily="34" charset="0"/>
              <a:cs typeface="Arial" panose="020B0604020202020204" pitchFamily="34" charset="0"/>
            </a:rPr>
            <a:t>The power of evidence of need. it is not sufficient to say: “we  know … we think….” back 	it up with relevant research</a:t>
          </a:r>
        </a:p>
      </dsp:txBody>
      <dsp:txXfrm>
        <a:off x="3258323" y="3268133"/>
        <a:ext cx="7303530" cy="1021291"/>
      </dsp:txXfrm>
    </dsp:sp>
    <dsp:sp modelId="{EB55CAD3-A7DF-400D-A23A-35AF19A5D07D}">
      <dsp:nvSpPr>
        <dsp:cNvPr id="0" name=""/>
        <dsp:cNvSpPr/>
      </dsp:nvSpPr>
      <dsp:spPr>
        <a:xfrm>
          <a:off x="3118765" y="4289425"/>
          <a:ext cx="74430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100F22-0B9F-443C-BCD6-0159218B60F6}">
      <dsp:nvSpPr>
        <dsp:cNvPr id="0" name=""/>
        <dsp:cNvSpPr/>
      </dsp:nvSpPr>
      <dsp:spPr>
        <a:xfrm>
          <a:off x="3258323" y="4340489"/>
          <a:ext cx="7303530"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dirty="0">
              <a:solidFill>
                <a:srgbClr val="28AF95"/>
              </a:solidFill>
            </a:rPr>
            <a:t>Target group/beneficiaries </a:t>
          </a:r>
          <a:endParaRPr lang="hr-BA" sz="1900" b="1" kern="1200" dirty="0">
            <a:solidFill>
              <a:srgbClr val="28AF95"/>
            </a:solidFill>
          </a:endParaRPr>
        </a:p>
        <a:p>
          <a:pPr marL="0" lvl="0" indent="0" algn="l" defTabSz="844550">
            <a:lnSpc>
              <a:spcPct val="90000"/>
            </a:lnSpc>
            <a:spcBef>
              <a:spcPct val="0"/>
            </a:spcBef>
            <a:spcAft>
              <a:spcPct val="35000"/>
            </a:spcAft>
            <a:buNone/>
          </a:pPr>
          <a:r>
            <a:rPr lang="en-GB" sz="1900" kern="1200" dirty="0">
              <a:solidFill>
                <a:srgbClr val="5E5E5E"/>
              </a:solidFill>
              <a:latin typeface="Arial" panose="020B0604020202020204" pitchFamily="34" charset="0"/>
              <a:cs typeface="Arial" panose="020B0604020202020204" pitchFamily="34" charset="0"/>
            </a:rPr>
            <a:t>Who benefits most from the project?  Align to funder target groups – research and repeat. </a:t>
          </a:r>
        </a:p>
      </dsp:txBody>
      <dsp:txXfrm>
        <a:off x="3258323" y="4340489"/>
        <a:ext cx="7303530" cy="1021291"/>
      </dsp:txXfrm>
    </dsp:sp>
    <dsp:sp modelId="{B9FE90A0-4868-461C-85CF-7C16D83AE625}">
      <dsp:nvSpPr>
        <dsp:cNvPr id="0" name=""/>
        <dsp:cNvSpPr/>
      </dsp:nvSpPr>
      <dsp:spPr>
        <a:xfrm>
          <a:off x="3118765" y="5361781"/>
          <a:ext cx="74430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C4016-8ED4-44FB-ACAA-028CBF256FB7}">
      <dsp:nvSpPr>
        <dsp:cNvPr id="0" name=""/>
        <dsp:cNvSpPr/>
      </dsp:nvSpPr>
      <dsp:spPr>
        <a:xfrm>
          <a:off x="0" y="2892"/>
          <a:ext cx="112543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60628C-63FD-4F8D-90B6-C169D43D5030}">
      <dsp:nvSpPr>
        <dsp:cNvPr id="0" name=""/>
        <dsp:cNvSpPr/>
      </dsp:nvSpPr>
      <dsp:spPr>
        <a:xfrm>
          <a:off x="0" y="2892"/>
          <a:ext cx="3323113" cy="5917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GB" sz="4800" kern="1200" dirty="0">
              <a:solidFill>
                <a:srgbClr val="1188A3"/>
              </a:solidFill>
            </a:rPr>
            <a:t>Typical Project (grant) proposal elements</a:t>
          </a:r>
          <a:endParaRPr lang="en-US" sz="4800" kern="1200" dirty="0">
            <a:solidFill>
              <a:srgbClr val="1188A3"/>
            </a:solidFill>
          </a:endParaRPr>
        </a:p>
      </dsp:txBody>
      <dsp:txXfrm>
        <a:off x="0" y="2892"/>
        <a:ext cx="3323113" cy="5917332"/>
      </dsp:txXfrm>
    </dsp:sp>
    <dsp:sp modelId="{2739FCC8-E683-4290-8DEE-5B7FE7BF9FA4}">
      <dsp:nvSpPr>
        <dsp:cNvPr id="0" name=""/>
        <dsp:cNvSpPr/>
      </dsp:nvSpPr>
      <dsp:spPr>
        <a:xfrm>
          <a:off x="3471815" y="49482"/>
          <a:ext cx="7782071" cy="931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en-GB" sz="1800" b="1" kern="1200" dirty="0">
              <a:solidFill>
                <a:srgbClr val="28AF95"/>
              </a:solidFill>
            </a:rPr>
            <a:t>Objectives </a:t>
          </a:r>
          <a:r>
            <a:rPr lang="en-GB" sz="1800" kern="1200" dirty="0">
              <a:solidFill>
                <a:srgbClr val="28AF95"/>
              </a:solidFill>
            </a:rPr>
            <a:t> </a:t>
          </a:r>
          <a:endParaRPr lang="hr-BA" sz="1800" kern="1200" dirty="0">
            <a:solidFill>
              <a:srgbClr val="28AF95"/>
            </a:solidFill>
          </a:endParaRPr>
        </a:p>
        <a:p>
          <a:pPr marL="0" lvl="0" indent="0" algn="l" defTabSz="800100">
            <a:lnSpc>
              <a:spcPct val="90000"/>
            </a:lnSpc>
            <a:spcBef>
              <a:spcPct val="0"/>
            </a:spcBef>
            <a:spcAft>
              <a:spcPct val="35000"/>
            </a:spcAft>
            <a:buFont typeface="+mj-lt"/>
            <a:buNone/>
          </a:pPr>
          <a:r>
            <a:rPr lang="hr-BA" sz="1600" kern="1200" dirty="0">
              <a:solidFill>
                <a:srgbClr val="5E5E5E"/>
              </a:solidFill>
            </a:rPr>
            <a:t>F</a:t>
          </a:r>
          <a:r>
            <a:rPr lang="en-GB" sz="1800" kern="1200" dirty="0" err="1">
              <a:solidFill>
                <a:srgbClr val="5E5E5E"/>
              </a:solidFill>
            </a:rPr>
            <a:t>ocus</a:t>
          </a:r>
          <a:r>
            <a:rPr lang="en-GB" sz="1800" kern="1200" dirty="0">
              <a:solidFill>
                <a:srgbClr val="5E5E5E"/>
              </a:solidFill>
            </a:rPr>
            <a:t> on impact – see example to follow</a:t>
          </a:r>
          <a:endParaRPr lang="en-US" sz="1600" kern="1200" dirty="0">
            <a:solidFill>
              <a:srgbClr val="5E5E5E"/>
            </a:solidFill>
          </a:endParaRPr>
        </a:p>
      </dsp:txBody>
      <dsp:txXfrm>
        <a:off x="3471815" y="49482"/>
        <a:ext cx="7782071" cy="931806"/>
      </dsp:txXfrm>
    </dsp:sp>
    <dsp:sp modelId="{9C6C319A-29D7-4755-8109-FA362B25DEDA}">
      <dsp:nvSpPr>
        <dsp:cNvPr id="0" name=""/>
        <dsp:cNvSpPr/>
      </dsp:nvSpPr>
      <dsp:spPr>
        <a:xfrm>
          <a:off x="3323113" y="981289"/>
          <a:ext cx="793077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401D1E-E790-45CB-88BE-6868A173CB4D}">
      <dsp:nvSpPr>
        <dsp:cNvPr id="0" name=""/>
        <dsp:cNvSpPr/>
      </dsp:nvSpPr>
      <dsp:spPr>
        <a:xfrm>
          <a:off x="3471815" y="1027879"/>
          <a:ext cx="7782071" cy="931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en-GB" sz="1800" b="1" kern="1200" dirty="0">
              <a:solidFill>
                <a:srgbClr val="28AF95"/>
              </a:solidFill>
            </a:rPr>
            <a:t>Activities and Methodology- Time Plan</a:t>
          </a:r>
          <a:endParaRPr lang="hr-BA" sz="1800" b="1" kern="1200" dirty="0">
            <a:solidFill>
              <a:srgbClr val="28AF95"/>
            </a:solidFill>
          </a:endParaRPr>
        </a:p>
        <a:p>
          <a:pPr marL="0" lvl="0" indent="0" algn="l" defTabSz="800100">
            <a:lnSpc>
              <a:spcPct val="90000"/>
            </a:lnSpc>
            <a:spcBef>
              <a:spcPct val="0"/>
            </a:spcBef>
            <a:spcAft>
              <a:spcPct val="35000"/>
            </a:spcAft>
            <a:buFont typeface="+mj-lt"/>
            <a:buNone/>
          </a:pPr>
          <a:r>
            <a:rPr lang="hr-BA" sz="1800" kern="1200" dirty="0">
              <a:solidFill>
                <a:srgbClr val="5E5E5E"/>
              </a:solidFill>
            </a:rPr>
            <a:t>I</a:t>
          </a:r>
          <a:r>
            <a:rPr lang="en-GB" sz="1800" kern="1200" dirty="0" err="1">
              <a:solidFill>
                <a:srgbClr val="5E5E5E"/>
              </a:solidFill>
            </a:rPr>
            <a:t>mportant</a:t>
          </a:r>
          <a:r>
            <a:rPr lang="en-GB" sz="1800" kern="1200" dirty="0">
              <a:solidFill>
                <a:srgbClr val="5E5E5E"/>
              </a:solidFill>
            </a:rPr>
            <a:t> to show your capacity to deliver</a:t>
          </a:r>
        </a:p>
      </dsp:txBody>
      <dsp:txXfrm>
        <a:off x="3471815" y="1027879"/>
        <a:ext cx="7782071" cy="931806"/>
      </dsp:txXfrm>
    </dsp:sp>
    <dsp:sp modelId="{B4B26D4C-1B44-446A-8D65-80962A11A347}">
      <dsp:nvSpPr>
        <dsp:cNvPr id="0" name=""/>
        <dsp:cNvSpPr/>
      </dsp:nvSpPr>
      <dsp:spPr>
        <a:xfrm>
          <a:off x="3323113" y="1959685"/>
          <a:ext cx="793077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B04064-5663-4ED5-939B-6F1FB405B758}">
      <dsp:nvSpPr>
        <dsp:cNvPr id="0" name=""/>
        <dsp:cNvSpPr/>
      </dsp:nvSpPr>
      <dsp:spPr>
        <a:xfrm>
          <a:off x="3471815" y="2006276"/>
          <a:ext cx="7782071" cy="931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en-GB" sz="1800" b="1" kern="1200" dirty="0">
              <a:solidFill>
                <a:srgbClr val="28AF95"/>
              </a:solidFill>
            </a:rPr>
            <a:t>Evaluation (success measuring)</a:t>
          </a:r>
        </a:p>
        <a:p>
          <a:pPr marL="0" lvl="0" indent="0" algn="l" defTabSz="800100">
            <a:lnSpc>
              <a:spcPct val="90000"/>
            </a:lnSpc>
            <a:spcBef>
              <a:spcPct val="0"/>
            </a:spcBef>
            <a:spcAft>
              <a:spcPct val="35000"/>
            </a:spcAft>
            <a:buFont typeface="+mj-lt"/>
            <a:buNone/>
          </a:pPr>
          <a:r>
            <a:rPr lang="en-GB" sz="1800" kern="1200" dirty="0">
              <a:solidFill>
                <a:srgbClr val="5E5E5E"/>
              </a:solidFill>
            </a:rPr>
            <a:t>Shows you are serious about tracking your progress and achieving success</a:t>
          </a:r>
          <a:endParaRPr lang="en-GB" sz="1800" b="1" kern="1200" dirty="0">
            <a:solidFill>
              <a:srgbClr val="28AF95"/>
            </a:solidFill>
          </a:endParaRPr>
        </a:p>
      </dsp:txBody>
      <dsp:txXfrm>
        <a:off x="3471815" y="2006276"/>
        <a:ext cx="7782071" cy="931806"/>
      </dsp:txXfrm>
    </dsp:sp>
    <dsp:sp modelId="{79F5610E-8258-4403-A5DF-69D5AC85A760}">
      <dsp:nvSpPr>
        <dsp:cNvPr id="0" name=""/>
        <dsp:cNvSpPr/>
      </dsp:nvSpPr>
      <dsp:spPr>
        <a:xfrm>
          <a:off x="3323113" y="2938082"/>
          <a:ext cx="793077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545312-EAE3-4505-B3A1-96F0D8ACFAA4}">
      <dsp:nvSpPr>
        <dsp:cNvPr id="0" name=""/>
        <dsp:cNvSpPr/>
      </dsp:nvSpPr>
      <dsp:spPr>
        <a:xfrm>
          <a:off x="3471815" y="2984673"/>
          <a:ext cx="7782071" cy="931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en-GB" sz="1800" b="1" kern="1200" dirty="0">
              <a:solidFill>
                <a:srgbClr val="28AF95"/>
              </a:solidFill>
            </a:rPr>
            <a:t>Sustainability </a:t>
          </a:r>
          <a:r>
            <a:rPr lang="en-GB" sz="1800" b="1" kern="1200" dirty="0">
              <a:solidFill>
                <a:srgbClr val="5E5E5E"/>
              </a:solidFill>
            </a:rPr>
            <a:t>  </a:t>
          </a:r>
          <a:endParaRPr lang="hr-BA" sz="1800" b="1" kern="1200" dirty="0">
            <a:solidFill>
              <a:srgbClr val="5E5E5E"/>
            </a:solidFill>
          </a:endParaRPr>
        </a:p>
        <a:p>
          <a:pPr marL="0" lvl="0" indent="0" algn="l" defTabSz="800100">
            <a:lnSpc>
              <a:spcPct val="90000"/>
            </a:lnSpc>
            <a:spcBef>
              <a:spcPct val="0"/>
            </a:spcBef>
            <a:spcAft>
              <a:spcPct val="35000"/>
            </a:spcAft>
            <a:buFont typeface="+mj-lt"/>
            <a:buNone/>
          </a:pPr>
          <a:r>
            <a:rPr lang="hr-BA" sz="1800" kern="1200" dirty="0">
              <a:solidFill>
                <a:srgbClr val="5E5E5E"/>
              </a:solidFill>
            </a:rPr>
            <a:t>I</a:t>
          </a:r>
          <a:r>
            <a:rPr lang="en-GB" sz="1800" kern="1200" dirty="0" err="1">
              <a:solidFill>
                <a:srgbClr val="5E5E5E"/>
              </a:solidFill>
            </a:rPr>
            <a:t>mportant</a:t>
          </a:r>
          <a:r>
            <a:rPr lang="en-GB" sz="1800" kern="1200" dirty="0">
              <a:solidFill>
                <a:srgbClr val="5E5E5E"/>
              </a:solidFill>
            </a:rPr>
            <a:t> to show the funder investment in you will have a lasting legacy</a:t>
          </a:r>
          <a:endParaRPr lang="en-GB" sz="1600" kern="1200" dirty="0">
            <a:solidFill>
              <a:srgbClr val="5E5E5E"/>
            </a:solidFill>
          </a:endParaRPr>
        </a:p>
      </dsp:txBody>
      <dsp:txXfrm>
        <a:off x="3471815" y="2984673"/>
        <a:ext cx="7782071" cy="931806"/>
      </dsp:txXfrm>
    </dsp:sp>
    <dsp:sp modelId="{726E0126-01E6-4EE6-9849-6E6412ABE1F4}">
      <dsp:nvSpPr>
        <dsp:cNvPr id="0" name=""/>
        <dsp:cNvSpPr/>
      </dsp:nvSpPr>
      <dsp:spPr>
        <a:xfrm>
          <a:off x="3323113" y="3916479"/>
          <a:ext cx="793077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831C83-7948-49E9-9F37-15A5976C445E}">
      <dsp:nvSpPr>
        <dsp:cNvPr id="0" name=""/>
        <dsp:cNvSpPr/>
      </dsp:nvSpPr>
      <dsp:spPr>
        <a:xfrm>
          <a:off x="3471815" y="3963069"/>
          <a:ext cx="7782071" cy="931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en-GB" sz="1800" b="1" kern="1200" dirty="0">
              <a:solidFill>
                <a:srgbClr val="28AF95"/>
              </a:solidFill>
            </a:rPr>
            <a:t>Budget</a:t>
          </a:r>
        </a:p>
        <a:p>
          <a:pPr marL="0" lvl="0" indent="0" algn="l" defTabSz="800100">
            <a:lnSpc>
              <a:spcPct val="90000"/>
            </a:lnSpc>
            <a:spcBef>
              <a:spcPct val="0"/>
            </a:spcBef>
            <a:spcAft>
              <a:spcPct val="35000"/>
            </a:spcAft>
            <a:buFont typeface="+mj-lt"/>
            <a:buNone/>
          </a:pPr>
          <a:r>
            <a:rPr lang="en-GB" sz="1800" kern="1200" dirty="0">
              <a:solidFill>
                <a:srgbClr val="5E5E5E"/>
              </a:solidFill>
            </a:rPr>
            <a:t>A balance between getting enough resources to deliver the project and showing great value for money</a:t>
          </a:r>
          <a:endParaRPr lang="en-GB" sz="1800" b="1" kern="1200" dirty="0">
            <a:solidFill>
              <a:srgbClr val="28AF95"/>
            </a:solidFill>
          </a:endParaRPr>
        </a:p>
      </dsp:txBody>
      <dsp:txXfrm>
        <a:off x="3471815" y="3963069"/>
        <a:ext cx="7782071" cy="931806"/>
      </dsp:txXfrm>
    </dsp:sp>
    <dsp:sp modelId="{28714252-8EB3-4049-99BA-E5A198153553}">
      <dsp:nvSpPr>
        <dsp:cNvPr id="0" name=""/>
        <dsp:cNvSpPr/>
      </dsp:nvSpPr>
      <dsp:spPr>
        <a:xfrm>
          <a:off x="3323113" y="4894876"/>
          <a:ext cx="793077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CE89A3-111F-4CAB-A268-D10E96A06B15}">
      <dsp:nvSpPr>
        <dsp:cNvPr id="0" name=""/>
        <dsp:cNvSpPr/>
      </dsp:nvSpPr>
      <dsp:spPr>
        <a:xfrm>
          <a:off x="3471815" y="4941466"/>
          <a:ext cx="7782071" cy="931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en-GB" sz="1800" b="1" kern="1200" dirty="0">
              <a:solidFill>
                <a:srgbClr val="28AF95"/>
              </a:solidFill>
            </a:rPr>
            <a:t>Annexes </a:t>
          </a:r>
          <a:endParaRPr lang="hr-BA" sz="1800" b="1" kern="1200" dirty="0">
            <a:solidFill>
              <a:srgbClr val="28AF95"/>
            </a:solidFill>
          </a:endParaRPr>
        </a:p>
        <a:p>
          <a:pPr marL="0" lvl="0" indent="0" algn="l" defTabSz="800100">
            <a:lnSpc>
              <a:spcPct val="90000"/>
            </a:lnSpc>
            <a:spcBef>
              <a:spcPct val="0"/>
            </a:spcBef>
            <a:spcAft>
              <a:spcPct val="35000"/>
            </a:spcAft>
            <a:buFont typeface="+mj-lt"/>
            <a:buNone/>
          </a:pPr>
          <a:r>
            <a:rPr lang="hr-BA" sz="1800" kern="1200" dirty="0">
              <a:solidFill>
                <a:srgbClr val="5E5E5E"/>
              </a:solidFill>
            </a:rPr>
            <a:t>L</a:t>
          </a:r>
          <a:r>
            <a:rPr lang="en-GB" sz="1800" kern="1200" dirty="0" err="1">
              <a:solidFill>
                <a:srgbClr val="5E5E5E"/>
              </a:solidFill>
            </a:rPr>
            <a:t>etters</a:t>
          </a:r>
          <a:r>
            <a:rPr lang="en-GB" sz="1800" kern="1200" dirty="0">
              <a:solidFill>
                <a:srgbClr val="5E5E5E"/>
              </a:solidFill>
            </a:rPr>
            <a:t> of support, the evidence of need report, financial info</a:t>
          </a:r>
        </a:p>
      </dsp:txBody>
      <dsp:txXfrm>
        <a:off x="3471815" y="4941466"/>
        <a:ext cx="7782071" cy="931806"/>
      </dsp:txXfrm>
    </dsp:sp>
    <dsp:sp modelId="{BFE1F09C-9417-4ED5-9628-95B56D650280}">
      <dsp:nvSpPr>
        <dsp:cNvPr id="0" name=""/>
        <dsp:cNvSpPr/>
      </dsp:nvSpPr>
      <dsp:spPr>
        <a:xfrm>
          <a:off x="3323113" y="5873273"/>
          <a:ext cx="793077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3F378C-9F81-4D28-A19D-55B41F040517}" type="datetimeFigureOut">
              <a:rPr lang="en-US" smtClean="0"/>
              <a:t>6/30/22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1The nature of socio-psychological barriers to peaceful conflict resolution and ways to overcome them, Daniel Bar-Tal &amp; Eran Halperin, conflict &amp; communication online, Vol. 12, No. 2, 2013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FE6951-14FC-4DA6-AFAA-01EFE206C731}" type="slidenum">
              <a:rPr lang="en-US" smtClean="0"/>
              <a:t>‹#›</a:t>
            </a:fld>
            <a:endParaRPr lang="en-US"/>
          </a:p>
        </p:txBody>
      </p:sp>
    </p:spTree>
    <p:extLst>
      <p:ext uri="{BB962C8B-B14F-4D97-AF65-F5344CB8AC3E}">
        <p14:creationId xmlns:p14="http://schemas.microsoft.com/office/powerpoint/2010/main" val="16873105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6A616-95E2-48CD-A8A9-64B32649CED2}" type="datetimeFigureOut">
              <a:rPr lang="en-US" smtClean="0"/>
              <a:t>6/30/22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1The nature of socio-psychological barriers to peaceful conflict resolution and ways to overcome them, Daniel Bar-Tal &amp; Eran Halperin, conflict &amp; communication online, Vol. 12, No. 2, 2013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8A739-3C27-4271-BCDB-FF30AA2E0297}" type="slidenum">
              <a:rPr lang="en-US" smtClean="0"/>
              <a:t>‹#›</a:t>
            </a:fld>
            <a:endParaRPr lang="en-US"/>
          </a:p>
        </p:txBody>
      </p:sp>
    </p:spTree>
    <p:extLst>
      <p:ext uri="{BB962C8B-B14F-4D97-AF65-F5344CB8AC3E}">
        <p14:creationId xmlns:p14="http://schemas.microsoft.com/office/powerpoint/2010/main" val="27674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8A739-3C27-4271-BCDB-FF30AA2E0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99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8A739-3C27-4271-BCDB-FF30AA2E0297}" type="slidenum">
              <a:rPr lang="en-US" smtClean="0"/>
              <a:t>32</a:t>
            </a:fld>
            <a:endParaRPr lang="en-US"/>
          </a:p>
        </p:txBody>
      </p:sp>
    </p:spTree>
    <p:extLst>
      <p:ext uri="{BB962C8B-B14F-4D97-AF65-F5344CB8AC3E}">
        <p14:creationId xmlns:p14="http://schemas.microsoft.com/office/powerpoint/2010/main" val="418701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48A739-3C27-4271-BCDB-FF30AA2E0297}" type="slidenum">
              <a:rPr lang="en-US" smtClean="0"/>
              <a:t>40</a:t>
            </a:fld>
            <a:endParaRPr lang="en-US"/>
          </a:p>
        </p:txBody>
      </p:sp>
    </p:spTree>
    <p:extLst>
      <p:ext uri="{BB962C8B-B14F-4D97-AF65-F5344CB8AC3E}">
        <p14:creationId xmlns:p14="http://schemas.microsoft.com/office/powerpoint/2010/main" val="86990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8A739-3C27-4271-BCDB-FF30AA2E0297}" type="slidenum">
              <a:rPr lang="en-US" smtClean="0"/>
              <a:t>46</a:t>
            </a:fld>
            <a:endParaRPr lang="en-US"/>
          </a:p>
        </p:txBody>
      </p:sp>
    </p:spTree>
    <p:extLst>
      <p:ext uri="{BB962C8B-B14F-4D97-AF65-F5344CB8AC3E}">
        <p14:creationId xmlns:p14="http://schemas.microsoft.com/office/powerpoint/2010/main" val="2598553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CE44-91B1-49DC-BFD2-BAD6311015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1E603A-A31C-4763-88CC-1A561D59F0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26F09E-E749-4E79-806D-15B9147D7F5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54C3C68-B0DC-4B52-9588-B4C5F5725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A00D0-F532-4005-B7FB-30AE0AAF150F}"/>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116873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44363-A929-4E9A-921F-6EF78E632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89B3EC-B0FF-48E5-9F07-519B97688D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22552-0453-43F2-9329-45EC61DF204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5743A40-4C46-4349-8464-EC1212673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02667-83E8-4DE9-AEC8-97C50D0D759B}"/>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47909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244B6E-D371-4F79-B559-B2C8D1933C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FE2AEE-1FA6-4AD6-BFBC-F5C8821EC8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CF1F1-149A-4D2A-B710-20B65FB3139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0EBEF44-F339-4145-B138-958BB18D9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FE507-41E3-4050-AA6E-8B9C407257CD}"/>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101961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9" name="Picture 18" descr="Icon&#10;&#10;Description automatically generated">
            <a:extLst>
              <a:ext uri="{FF2B5EF4-FFF2-40B4-BE49-F238E27FC236}">
                <a16:creationId xmlns:a16="http://schemas.microsoft.com/office/drawing/2014/main" id="{10DC2F06-5F2E-8245-82B0-075B40465A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64379" y="0"/>
            <a:ext cx="4573621" cy="5830784"/>
          </a:xfrm>
          <a:prstGeom prst="rect">
            <a:avLst/>
          </a:prstGeom>
        </p:spPr>
      </p:pic>
      <p:sp>
        <p:nvSpPr>
          <p:cNvPr id="20" name="TextBox 19">
            <a:extLst>
              <a:ext uri="{FF2B5EF4-FFF2-40B4-BE49-F238E27FC236}">
                <a16:creationId xmlns:a16="http://schemas.microsoft.com/office/drawing/2014/main" id="{383E37E1-6A96-684C-BA8A-A42C3A7B7C50}"/>
              </a:ext>
            </a:extLst>
          </p:cNvPr>
          <p:cNvSpPr txBox="1"/>
          <p:nvPr userDrawn="1"/>
        </p:nvSpPr>
        <p:spPr>
          <a:xfrm>
            <a:off x="363851" y="6491628"/>
            <a:ext cx="11425605" cy="261610"/>
          </a:xfrm>
          <a:prstGeom prst="rect">
            <a:avLst/>
          </a:prstGeom>
          <a:noFill/>
        </p:spPr>
        <p:txBody>
          <a:bodyPr wrap="square" rtlCol="0">
            <a:spAutoFit/>
          </a:bodyPr>
          <a:lstStyle/>
          <a:p>
            <a:pPr algn="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1" name="Rectangle 20">
            <a:extLst>
              <a:ext uri="{FF2B5EF4-FFF2-40B4-BE49-F238E27FC236}">
                <a16:creationId xmlns:a16="http://schemas.microsoft.com/office/drawing/2014/main" id="{5B401573-3136-B04E-AB48-47CA1061F3EB}"/>
              </a:ext>
            </a:extLst>
          </p:cNvPr>
          <p:cNvSpPr/>
          <p:nvPr userDrawn="1"/>
        </p:nvSpPr>
        <p:spPr>
          <a:xfrm rot="16200000" flipV="1">
            <a:off x="11591456"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365516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1" name="TextBox 10">
            <a:extLst>
              <a:ext uri="{FF2B5EF4-FFF2-40B4-BE49-F238E27FC236}">
                <a16:creationId xmlns:a16="http://schemas.microsoft.com/office/drawing/2014/main" id="{929748EA-C0A8-F14F-B190-91F53E5FFAB9}"/>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a16="http://schemas.microsoft.com/office/drawing/2014/main" id="{E844C1E4-5685-3A4E-A559-324CB47798BE}"/>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27883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1188A3"/>
                </a:solidFill>
                <a:latin typeface="+mn-lt"/>
              </a:defRPr>
            </a:lvl1pPr>
          </a:lstStyle>
          <a:p>
            <a:pPr lvl="0"/>
            <a:r>
              <a:rPr lang="en-US"/>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28AF95"/>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6D6E6C"/>
                </a:solidFill>
                <a:latin typeface="+mn-lt"/>
              </a:defRPr>
            </a:lvl1pPr>
          </a:lstStyle>
          <a:p>
            <a:pPr lvl="0"/>
            <a:r>
              <a:rPr lang="en-US"/>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a:t>1</a:t>
            </a:r>
          </a:p>
        </p:txBody>
      </p:sp>
      <p:sp>
        <p:nvSpPr>
          <p:cNvPr id="33" name="Rectangle 32">
            <a:extLst>
              <a:ext uri="{FF2B5EF4-FFF2-40B4-BE49-F238E27FC236}">
                <a16:creationId xmlns:a16="http://schemas.microsoft.com/office/drawing/2014/main" id="{D61EA96D-CBBA-164C-B6A9-08FC40BAD1F5}"/>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Box 33">
            <a:extLst>
              <a:ext uri="{FF2B5EF4-FFF2-40B4-BE49-F238E27FC236}">
                <a16:creationId xmlns:a16="http://schemas.microsoft.com/office/drawing/2014/main" id="{D9B8F009-F456-474D-8AEB-A89D432DE398}"/>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33442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C6A7F"/>
                </a:solidFill>
                <a:latin typeface="+mn-lt"/>
              </a:defRPr>
            </a:lvl1pPr>
          </a:lstStyle>
          <a:p>
            <a:pPr lvl="0"/>
            <a:r>
              <a:rPr lang="en-US"/>
              <a:t>Heading</a:t>
            </a:r>
          </a:p>
        </p:txBody>
      </p:sp>
      <p:sp>
        <p:nvSpPr>
          <p:cNvPr id="12" name="TextBox 11">
            <a:extLst>
              <a:ext uri="{FF2B5EF4-FFF2-40B4-BE49-F238E27FC236}">
                <a16:creationId xmlns:a16="http://schemas.microsoft.com/office/drawing/2014/main" id="{643C4327-63B8-524C-A365-730E163C0C3B}"/>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a16="http://schemas.microsoft.com/office/drawing/2014/main" id="{037DCDAB-9B29-724B-9E94-12531E00608A}"/>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9199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Quote slide - Green">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F555827B-445F-124C-B488-0368396C6165}"/>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35" name="Rectangle 34">
            <a:extLst>
              <a:ext uri="{FF2B5EF4-FFF2-40B4-BE49-F238E27FC236}">
                <a16:creationId xmlns:a16="http://schemas.microsoft.com/office/drawing/2014/main" id="{03222646-8EC8-EF43-AB87-0FAB8C3CF236}"/>
              </a:ext>
            </a:extLst>
          </p:cNvPr>
          <p:cNvSpPr/>
          <p:nvPr userDrawn="1"/>
        </p:nvSpPr>
        <p:spPr>
          <a:xfrm rot="16200000" flipV="1">
            <a:off x="11704000"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4107180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4" name="TextBox 13">
            <a:extLst>
              <a:ext uri="{FF2B5EF4-FFF2-40B4-BE49-F238E27FC236}">
                <a16:creationId xmlns:a16="http://schemas.microsoft.com/office/drawing/2014/main" id="{8A289134-02EC-A240-9EEE-8EFCD9FB6E42}"/>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5" name="Rectangle 14">
            <a:extLst>
              <a:ext uri="{FF2B5EF4-FFF2-40B4-BE49-F238E27FC236}">
                <a16:creationId xmlns:a16="http://schemas.microsoft.com/office/drawing/2014/main" id="{241BD9DB-1AE0-F046-B1C4-9F1995D778AF}"/>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222116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1188A3"/>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1BA19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8CBF4B"/>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18" name="Rectangle 17">
            <a:extLst>
              <a:ext uri="{FF2B5EF4-FFF2-40B4-BE49-F238E27FC236}">
                <a16:creationId xmlns:a16="http://schemas.microsoft.com/office/drawing/2014/main" id="{DFDA3578-22C0-F242-8A92-BC35DC710088}"/>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9" name="TextBox 18">
            <a:extLst>
              <a:ext uri="{FF2B5EF4-FFF2-40B4-BE49-F238E27FC236}">
                <a16:creationId xmlns:a16="http://schemas.microsoft.com/office/drawing/2014/main" id="{D239D4DF-F916-8E4B-8BDF-169B917E8A1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Tree>
    <p:extLst>
      <p:ext uri="{BB962C8B-B14F-4D97-AF65-F5344CB8AC3E}">
        <p14:creationId xmlns:p14="http://schemas.microsoft.com/office/powerpoint/2010/main" val="2314719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 name="TextBox 10">
            <a:extLst>
              <a:ext uri="{FF2B5EF4-FFF2-40B4-BE49-F238E27FC236}">
                <a16:creationId xmlns:a16="http://schemas.microsoft.com/office/drawing/2014/main" id="{0C498D20-F272-6C4B-9750-0950D632CA51}"/>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4" name="Rectangle 13">
            <a:extLst>
              <a:ext uri="{FF2B5EF4-FFF2-40B4-BE49-F238E27FC236}">
                <a16:creationId xmlns:a16="http://schemas.microsoft.com/office/drawing/2014/main" id="{BBD57239-5828-B540-8237-86617E1D76BC}"/>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93938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27ED-08EB-4AA2-8039-4471467BD8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B1B5F5-1779-474A-9F41-063CB554D5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B29AA8-AD84-4CD3-9D29-0CF65B38E19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A95838D-7270-4750-8B53-8E3FA1AAF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CDA35-2515-4BB3-884E-B71D22FE6890}"/>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623700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vider Slide -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5307EF-A9F6-C245-9FFC-6B90094787FE}"/>
              </a:ext>
            </a:extLst>
          </p:cNvPr>
          <p:cNvSpPr/>
          <p:nvPr userDrawn="1"/>
        </p:nvSpPr>
        <p:spPr>
          <a:xfrm>
            <a:off x="241300" y="228600"/>
            <a:ext cx="11696700" cy="5695316"/>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3">
            <a:extLst>
              <a:ext uri="{FF2B5EF4-FFF2-40B4-BE49-F238E27FC236}">
                <a16:creationId xmlns:a16="http://schemas.microsoft.com/office/drawing/2014/main" id="{81CC2CF4-3D74-1342-B102-040122CEDC27}"/>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a:t>Divider</a:t>
            </a:r>
          </a:p>
        </p:txBody>
      </p:sp>
      <p:sp>
        <p:nvSpPr>
          <p:cNvPr id="4" name="Text Placeholder 23">
            <a:extLst>
              <a:ext uri="{FF2B5EF4-FFF2-40B4-BE49-F238E27FC236}">
                <a16:creationId xmlns:a16="http://schemas.microsoft.com/office/drawing/2014/main" id="{2F429012-D47B-B64E-8AF8-BA57CA77242D}"/>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a:t>01</a:t>
            </a:r>
          </a:p>
        </p:txBody>
      </p:sp>
      <p:sp>
        <p:nvSpPr>
          <p:cNvPr id="5" name="Rectangle 4">
            <a:extLst>
              <a:ext uri="{FF2B5EF4-FFF2-40B4-BE49-F238E27FC236}">
                <a16:creationId xmlns:a16="http://schemas.microsoft.com/office/drawing/2014/main" id="{282ED7C5-FFAE-834F-8F3A-BCF13F87526A}"/>
              </a:ext>
            </a:extLst>
          </p:cNvPr>
          <p:cNvSpPr/>
          <p:nvPr userDrawn="1"/>
        </p:nvSpPr>
        <p:spPr>
          <a:xfrm rot="5400000" flipV="1">
            <a:off x="1375154" y="1210306"/>
            <a:ext cx="1008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6" name="Picture 5" descr="Icon&#10;&#10;Description automatically generated">
            <a:extLst>
              <a:ext uri="{FF2B5EF4-FFF2-40B4-BE49-F238E27FC236}">
                <a16:creationId xmlns:a16="http://schemas.microsoft.com/office/drawing/2014/main" id="{C2D9E6FA-4BF8-7846-B1D4-0E7D141B58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64379" y="0"/>
            <a:ext cx="4573621" cy="5830784"/>
          </a:xfrm>
          <a:prstGeom prst="rect">
            <a:avLst/>
          </a:prstGeom>
        </p:spPr>
      </p:pic>
      <p:sp>
        <p:nvSpPr>
          <p:cNvPr id="7" name="TextBox 6">
            <a:extLst>
              <a:ext uri="{FF2B5EF4-FFF2-40B4-BE49-F238E27FC236}">
                <a16:creationId xmlns:a16="http://schemas.microsoft.com/office/drawing/2014/main" id="{40C42B48-7BA4-D244-BEDC-1A195F5794A4}"/>
              </a:ext>
            </a:extLst>
          </p:cNvPr>
          <p:cNvSpPr txBox="1"/>
          <p:nvPr userDrawn="1"/>
        </p:nvSpPr>
        <p:spPr>
          <a:xfrm>
            <a:off x="363851" y="6491628"/>
            <a:ext cx="11425605" cy="261610"/>
          </a:xfrm>
          <a:prstGeom prst="rect">
            <a:avLst/>
          </a:prstGeom>
          <a:noFill/>
        </p:spPr>
        <p:txBody>
          <a:bodyPr wrap="square" rtlCol="0">
            <a:spAutoFit/>
          </a:bodyPr>
          <a:lstStyle/>
          <a:p>
            <a:pPr algn="r"/>
            <a:r>
              <a:rPr lang="en-US" sz="1100" kern="1600" spc="300" baseline="0" dirty="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8" name="Rectangle 7">
            <a:extLst>
              <a:ext uri="{FF2B5EF4-FFF2-40B4-BE49-F238E27FC236}">
                <a16:creationId xmlns:a16="http://schemas.microsoft.com/office/drawing/2014/main" id="{2E665F5D-41F2-AB4E-9E9D-89A3F85D709E}"/>
              </a:ext>
            </a:extLst>
          </p:cNvPr>
          <p:cNvSpPr/>
          <p:nvPr userDrawn="1"/>
        </p:nvSpPr>
        <p:spPr>
          <a:xfrm rot="16200000" flipV="1">
            <a:off x="11591456"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477066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a:t>Overview Slide</a:t>
            </a:r>
          </a:p>
        </p:txBody>
      </p:sp>
      <p:pic>
        <p:nvPicPr>
          <p:cNvPr id="20" name="Picture 19" descr="Icon&#10;&#10;Description automatically generated with low confidence">
            <a:extLst>
              <a:ext uri="{FF2B5EF4-FFF2-40B4-BE49-F238E27FC236}">
                <a16:creationId xmlns:a16="http://schemas.microsoft.com/office/drawing/2014/main" id="{D783A9DB-2D88-B44A-A367-1AE86EBEE7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36"/>
          <a:stretch/>
        </p:blipFill>
        <p:spPr>
          <a:xfrm flipH="1">
            <a:off x="511072" y="5180330"/>
            <a:ext cx="1726075" cy="1615575"/>
          </a:xfrm>
          <a:prstGeom prst="rect">
            <a:avLst/>
          </a:prstGeom>
        </p:spPr>
      </p:pic>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3753035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Slide with Photo -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D6B0E9-3995-4243-A4DE-8287096F2210}"/>
              </a:ext>
            </a:extLst>
          </p:cNvPr>
          <p:cNvSpPr/>
          <p:nvPr/>
        </p:nvSpPr>
        <p:spPr>
          <a:xfrm flipV="1">
            <a:off x="1356632" y="-2"/>
            <a:ext cx="5495430" cy="6892757"/>
          </a:xfrm>
          <a:prstGeom prst="rect">
            <a:avLst/>
          </a:prstGeom>
          <a:solidFill>
            <a:srgbClr val="1BA1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2" name="Rectangle 11">
            <a:extLst>
              <a:ext uri="{FF2B5EF4-FFF2-40B4-BE49-F238E27FC236}">
                <a16:creationId xmlns:a16="http://schemas.microsoft.com/office/drawing/2014/main" id="{EA59638F-34C3-0548-9D75-7451924D31F1}"/>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4" name="Picture Placeholder 17">
            <a:extLst>
              <a:ext uri="{FF2B5EF4-FFF2-40B4-BE49-F238E27FC236}">
                <a16:creationId xmlns:a16="http://schemas.microsoft.com/office/drawing/2014/main" id="{51437F97-A714-BA4E-86C2-B5AFBA0061E8}"/>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8" name="Text Placeholder 17">
            <a:extLst>
              <a:ext uri="{FF2B5EF4-FFF2-40B4-BE49-F238E27FC236}">
                <a16:creationId xmlns:a16="http://schemas.microsoft.com/office/drawing/2014/main" id="{4CA7736D-49F3-1646-98AF-4946FF89300F}"/>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Rectangle 18">
            <a:extLst>
              <a:ext uri="{FF2B5EF4-FFF2-40B4-BE49-F238E27FC236}">
                <a16:creationId xmlns:a16="http://schemas.microsoft.com/office/drawing/2014/main" id="{5F13410A-2185-7C40-9186-1A1897ED3B11}"/>
              </a:ext>
            </a:extLst>
          </p:cNvPr>
          <p:cNvSpPr/>
          <p:nvPr userDrawn="1"/>
        </p:nvSpPr>
        <p:spPr>
          <a:xfrm>
            <a:off x="1802710" y="1292864"/>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 Placeholder 23">
            <a:extLst>
              <a:ext uri="{FF2B5EF4-FFF2-40B4-BE49-F238E27FC236}">
                <a16:creationId xmlns:a16="http://schemas.microsoft.com/office/drawing/2014/main" id="{B30B2EA7-6F50-764D-9D0C-326E1B7C847C}"/>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9" name="TextBox 8">
            <a:extLst>
              <a:ext uri="{FF2B5EF4-FFF2-40B4-BE49-F238E27FC236}">
                <a16:creationId xmlns:a16="http://schemas.microsoft.com/office/drawing/2014/main" id="{2FC376DF-08BD-8147-8B6C-C5A2D8D4A480}"/>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801483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738425" y="3186"/>
            <a:ext cx="6113637" cy="6892757"/>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987487" y="1419861"/>
            <a:ext cx="5622464" cy="5334722"/>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a16="http://schemas.microsoft.com/office/drawing/2014/main" id="{A5A06ABD-A133-8D42-8B38-636B873ACE6A}"/>
              </a:ext>
            </a:extLst>
          </p:cNvPr>
          <p:cNvSpPr/>
          <p:nvPr userDrawn="1"/>
        </p:nvSpPr>
        <p:spPr>
          <a:xfrm>
            <a:off x="1010710" y="1165788"/>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987487" y="405005"/>
            <a:ext cx="4716425"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815603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96863" y="0"/>
            <a:ext cx="4739368" cy="6932300"/>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AAE09A10-520B-2742-962C-FBBAFB7F73D3}"/>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Box 23">
            <a:extLst>
              <a:ext uri="{FF2B5EF4-FFF2-40B4-BE49-F238E27FC236}">
                <a16:creationId xmlns:a16="http://schemas.microsoft.com/office/drawing/2014/main" id="{14DAC745-3799-644F-B869-63BC88587110}"/>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pic>
        <p:nvPicPr>
          <p:cNvPr id="26" name="Picture 25" descr="Logo&#10;&#10;Description automatically generated">
            <a:extLst>
              <a:ext uri="{FF2B5EF4-FFF2-40B4-BE49-F238E27FC236}">
                <a16:creationId xmlns:a16="http://schemas.microsoft.com/office/drawing/2014/main" id="{83C30E9D-06D7-7B41-848A-77274E4130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6153" y="529155"/>
            <a:ext cx="4351633" cy="863553"/>
          </a:xfrm>
          <a:prstGeom prst="rect">
            <a:avLst/>
          </a:prstGeom>
        </p:spPr>
      </p:pic>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2298163" y="1331352"/>
            <a:ext cx="3195486" cy="731140"/>
          </a:xfrm>
        </p:spPr>
        <p:txBody>
          <a:bodyPr anchor="ctr">
            <a:normAutofit/>
          </a:bodyPr>
          <a:lstStyle>
            <a:lvl1pPr marL="0" indent="0" algn="l">
              <a:buNone/>
              <a:defRPr sz="2800" baseline="0">
                <a:solidFill>
                  <a:schemeClr val="bg1"/>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2298163" y="521776"/>
            <a:ext cx="3195485" cy="837258"/>
          </a:xfrm>
        </p:spPr>
        <p:txBody>
          <a:bodyPr anchor="ctr">
            <a:normAutofit/>
          </a:bodyPr>
          <a:lstStyle>
            <a:lvl1pPr marL="0" indent="0" algn="l">
              <a:buNone/>
              <a:defRPr sz="5000" baseline="0">
                <a:solidFill>
                  <a:schemeClr val="bg1"/>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221517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60823"/>
            <a:ext cx="12192000" cy="5119711"/>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498562" y="2329610"/>
            <a:ext cx="5278651" cy="697353"/>
          </a:xfrm>
        </p:spPr>
        <p:txBody>
          <a:bodyPr>
            <a:noAutofit/>
          </a:bodyPr>
          <a:lstStyle>
            <a:lvl1pPr marL="0" indent="0" algn="r">
              <a:buNone/>
              <a:defRPr sz="5400" b="1" baseline="0">
                <a:solidFill>
                  <a:schemeClr val="bg1"/>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498562" y="1711087"/>
            <a:ext cx="5278651" cy="697353"/>
          </a:xfrm>
        </p:spPr>
        <p:txBody>
          <a:bodyPr>
            <a:normAutofit/>
          </a:bodyPr>
          <a:lstStyle>
            <a:lvl1pPr marL="0" indent="0" algn="r">
              <a:buNone/>
              <a:defRPr sz="3600" b="0" i="0">
                <a:solidFill>
                  <a:schemeClr val="bg1"/>
                </a:solidFill>
                <a:latin typeface="+mn-lt"/>
              </a:defRPr>
            </a:lvl1pPr>
          </a:lstStyle>
          <a:p>
            <a:pPr lvl="0"/>
            <a:r>
              <a:rPr lang="en-US"/>
              <a:t>Cover Design 1</a:t>
            </a:r>
          </a:p>
        </p:txBody>
      </p:sp>
      <p:pic>
        <p:nvPicPr>
          <p:cNvPr id="12" name="Picture 11" descr="Logo&#10;&#10;Description automatically generated">
            <a:extLst>
              <a:ext uri="{FF2B5EF4-FFF2-40B4-BE49-F238E27FC236}">
                <a16:creationId xmlns:a16="http://schemas.microsoft.com/office/drawing/2014/main" id="{E201ABE5-6E0B-8E42-8271-7CD9DA96C3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1445" y="5413664"/>
            <a:ext cx="4975768" cy="987409"/>
          </a:xfrm>
          <a:prstGeom prst="rect">
            <a:avLst/>
          </a:prstGeom>
        </p:spPr>
      </p:pic>
      <p:pic>
        <p:nvPicPr>
          <p:cNvPr id="3" name="Picture 2" descr="Icon&#10;&#10;Description automatically generated with low confidence">
            <a:extLst>
              <a:ext uri="{FF2B5EF4-FFF2-40B4-BE49-F238E27FC236}">
                <a16:creationId xmlns:a16="http://schemas.microsoft.com/office/drawing/2014/main" id="{BCC1C071-0DAE-0844-AE69-3FD6FB58CC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91700"/>
          <a:stretch/>
        </p:blipFill>
        <p:spPr>
          <a:xfrm>
            <a:off x="0" y="-60823"/>
            <a:ext cx="7089569" cy="5474487"/>
          </a:xfrm>
          <a:prstGeom prst="rect">
            <a:avLst/>
          </a:prstGeom>
        </p:spPr>
      </p:pic>
      <p:grpSp>
        <p:nvGrpSpPr>
          <p:cNvPr id="17" name="Group 16">
            <a:extLst>
              <a:ext uri="{FF2B5EF4-FFF2-40B4-BE49-F238E27FC236}">
                <a16:creationId xmlns:a16="http://schemas.microsoft.com/office/drawing/2014/main" id="{1AEC8C81-1228-634A-A794-E7C603C00625}"/>
              </a:ext>
            </a:extLst>
          </p:cNvPr>
          <p:cNvGrpSpPr/>
          <p:nvPr userDrawn="1"/>
        </p:nvGrpSpPr>
        <p:grpSpPr>
          <a:xfrm>
            <a:off x="213315" y="575028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215000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ver Slide 2">
    <p:spTree>
      <p:nvGrpSpPr>
        <p:cNvPr id="1" name=""/>
        <p:cNvGrpSpPr/>
        <p:nvPr/>
      </p:nvGrpSpPr>
      <p:grpSpPr>
        <a:xfrm>
          <a:off x="0" y="0"/>
          <a:ext cx="0" cy="0"/>
          <a:chOff x="0" y="0"/>
          <a:chExt cx="0" cy="0"/>
        </a:xfrm>
      </p:grpSpPr>
      <p:sp>
        <p:nvSpPr>
          <p:cNvPr id="50" name="Picture Placeholder 49">
            <a:extLst>
              <a:ext uri="{FF2B5EF4-FFF2-40B4-BE49-F238E27FC236}">
                <a16:creationId xmlns:a16="http://schemas.microsoft.com/office/drawing/2014/main" id="{9C90B270-106D-4F46-915D-DD932CDE6DA2}"/>
              </a:ext>
            </a:extLst>
          </p:cNvPr>
          <p:cNvSpPr>
            <a:spLocks noGrp="1"/>
          </p:cNvSpPr>
          <p:nvPr userDrawn="1">
            <p:ph type="pic" sz="quarter" idx="17"/>
          </p:nvPr>
        </p:nvSpPr>
        <p:spPr>
          <a:xfrm>
            <a:off x="2" y="2138363"/>
            <a:ext cx="12191999" cy="3387725"/>
          </a:xfrm>
          <a:custGeom>
            <a:avLst/>
            <a:gdLst>
              <a:gd name="connsiteX0" fmla="*/ 0 w 12191999"/>
              <a:gd name="connsiteY0" fmla="*/ 0 h 3387725"/>
              <a:gd name="connsiteX1" fmla="*/ 10769601 w 12191999"/>
              <a:gd name="connsiteY1" fmla="*/ 0 h 3387725"/>
              <a:gd name="connsiteX2" fmla="*/ 10769601 w 12191999"/>
              <a:gd name="connsiteY2" fmla="*/ 793096 h 3387725"/>
              <a:gd name="connsiteX3" fmla="*/ 12191999 w 12191999"/>
              <a:gd name="connsiteY3" fmla="*/ 793096 h 3387725"/>
              <a:gd name="connsiteX4" fmla="*/ 12191999 w 12191999"/>
              <a:gd name="connsiteY4" fmla="*/ 1128782 h 3387725"/>
              <a:gd name="connsiteX5" fmla="*/ 10769601 w 12191999"/>
              <a:gd name="connsiteY5" fmla="*/ 1128782 h 3387725"/>
              <a:gd name="connsiteX6" fmla="*/ 10769601 w 12191999"/>
              <a:gd name="connsiteY6" fmla="*/ 2541306 h 3387725"/>
              <a:gd name="connsiteX7" fmla="*/ 12191999 w 12191999"/>
              <a:gd name="connsiteY7" fmla="*/ 2541306 h 3387725"/>
              <a:gd name="connsiteX8" fmla="*/ 12191999 w 12191999"/>
              <a:gd name="connsiteY8" fmla="*/ 3387725 h 3387725"/>
              <a:gd name="connsiteX9" fmla="*/ 1422400 w 12191999"/>
              <a:gd name="connsiteY9" fmla="*/ 3387725 h 3387725"/>
              <a:gd name="connsiteX10" fmla="*/ 1422400 w 12191999"/>
              <a:gd name="connsiteY10" fmla="*/ 577943 h 3387725"/>
              <a:gd name="connsiteX11" fmla="*/ 0 w 12191999"/>
              <a:gd name="connsiteY11" fmla="*/ 577943 h 338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3387725">
                <a:moveTo>
                  <a:pt x="0" y="0"/>
                </a:moveTo>
                <a:lnTo>
                  <a:pt x="10769601" y="0"/>
                </a:lnTo>
                <a:lnTo>
                  <a:pt x="10769601" y="793096"/>
                </a:lnTo>
                <a:lnTo>
                  <a:pt x="12191999" y="793096"/>
                </a:lnTo>
                <a:lnTo>
                  <a:pt x="12191999" y="1128782"/>
                </a:lnTo>
                <a:lnTo>
                  <a:pt x="10769601" y="1128782"/>
                </a:lnTo>
                <a:lnTo>
                  <a:pt x="10769601" y="2541306"/>
                </a:lnTo>
                <a:lnTo>
                  <a:pt x="12191999" y="2541306"/>
                </a:lnTo>
                <a:lnTo>
                  <a:pt x="12191999" y="3387725"/>
                </a:lnTo>
                <a:lnTo>
                  <a:pt x="1422400" y="3387725"/>
                </a:lnTo>
                <a:lnTo>
                  <a:pt x="1422400" y="577943"/>
                </a:lnTo>
                <a:lnTo>
                  <a:pt x="0" y="577943"/>
                </a:lnTo>
                <a:close/>
              </a:path>
            </a:pathLst>
          </a:custGeom>
        </p:spPr>
        <p:txBody>
          <a:bodyPr wrap="square">
            <a:noAutofit/>
          </a:bodyPr>
          <a:lstStyle/>
          <a:p>
            <a:endParaRPr lang="en-US"/>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746" r="9500"/>
          <a:stretch/>
        </p:blipFill>
        <p:spPr>
          <a:xfrm>
            <a:off x="10333703" y="6381135"/>
            <a:ext cx="1779639" cy="431333"/>
          </a:xfrm>
          <a:prstGeom prst="rect">
            <a:avLst/>
          </a:prstGeom>
        </p:spPr>
      </p:pic>
      <p:sp>
        <p:nvSpPr>
          <p:cNvPr id="25" name="Text Placeholder 23">
            <a:extLst>
              <a:ext uri="{FF2B5EF4-FFF2-40B4-BE49-F238E27FC236}">
                <a16:creationId xmlns:a16="http://schemas.microsoft.com/office/drawing/2014/main" id="{6C4974ED-581C-0040-84AA-E1AD4A9EF8BB}"/>
              </a:ext>
            </a:extLst>
          </p:cNvPr>
          <p:cNvSpPr>
            <a:spLocks noGrp="1"/>
          </p:cNvSpPr>
          <p:nvPr>
            <p:ph type="body" sz="quarter" idx="15" hasCustomPrompt="1"/>
          </p:nvPr>
        </p:nvSpPr>
        <p:spPr>
          <a:xfrm>
            <a:off x="0" y="3485497"/>
            <a:ext cx="12192000" cy="775681"/>
          </a:xfrm>
        </p:spPr>
        <p:txBody>
          <a:bodyPr>
            <a:noAutofit/>
          </a:bodyPr>
          <a:lstStyle>
            <a:lvl1pPr marL="0" indent="0" algn="ctr">
              <a:buNone/>
              <a:defRPr sz="5400" b="1" baseline="0">
                <a:solidFill>
                  <a:schemeClr val="bg1"/>
                </a:solidFill>
                <a:latin typeface="+mn-lt"/>
              </a:defRPr>
            </a:lvl1pPr>
          </a:lstStyle>
          <a:p>
            <a:pPr lvl="0"/>
            <a:r>
              <a:rPr lang="en-US"/>
              <a:t>POWERPOINT</a:t>
            </a:r>
          </a:p>
        </p:txBody>
      </p:sp>
      <p:sp>
        <p:nvSpPr>
          <p:cNvPr id="26" name="Text Placeholder 23">
            <a:extLst>
              <a:ext uri="{FF2B5EF4-FFF2-40B4-BE49-F238E27FC236}">
                <a16:creationId xmlns:a16="http://schemas.microsoft.com/office/drawing/2014/main" id="{65B91323-87B1-C540-B4E2-E06289C6A769}"/>
              </a:ext>
            </a:extLst>
          </p:cNvPr>
          <p:cNvSpPr>
            <a:spLocks noGrp="1"/>
          </p:cNvSpPr>
          <p:nvPr>
            <p:ph type="body" sz="quarter" idx="16" hasCustomPrompt="1"/>
          </p:nvPr>
        </p:nvSpPr>
        <p:spPr>
          <a:xfrm>
            <a:off x="0" y="4191990"/>
            <a:ext cx="12192000" cy="775681"/>
          </a:xfrm>
        </p:spPr>
        <p:txBody>
          <a:bodyPr>
            <a:normAutofit/>
          </a:bodyPr>
          <a:lstStyle>
            <a:lvl1pPr marL="0" indent="0" algn="ctr">
              <a:buNone/>
              <a:defRPr sz="3600">
                <a:solidFill>
                  <a:schemeClr val="bg1"/>
                </a:solidFill>
                <a:latin typeface="+mn-lt"/>
              </a:defRPr>
            </a:lvl1pPr>
          </a:lstStyle>
          <a:p>
            <a:pPr lvl="0"/>
            <a:r>
              <a:rPr lang="en-US"/>
              <a:t>Cover Design2</a:t>
            </a:r>
          </a:p>
        </p:txBody>
      </p:sp>
      <p:pic>
        <p:nvPicPr>
          <p:cNvPr id="40" name="Picture 39" descr="Logo&#10;&#10;Description automatically generated">
            <a:extLst>
              <a:ext uri="{FF2B5EF4-FFF2-40B4-BE49-F238E27FC236}">
                <a16:creationId xmlns:a16="http://schemas.microsoft.com/office/drawing/2014/main" id="{5EBB9E3C-4176-B642-BC27-E33000776B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97914" y="1229033"/>
            <a:ext cx="3298137" cy="654494"/>
          </a:xfrm>
          <a:prstGeom prst="rect">
            <a:avLst/>
          </a:prstGeom>
        </p:spPr>
      </p:pic>
      <p:sp>
        <p:nvSpPr>
          <p:cNvPr id="51" name="Rectangle 50">
            <a:extLst>
              <a:ext uri="{FF2B5EF4-FFF2-40B4-BE49-F238E27FC236}">
                <a16:creationId xmlns:a16="http://schemas.microsoft.com/office/drawing/2014/main" id="{739C024E-54AF-A645-849B-FBEF03A409E8}"/>
              </a:ext>
            </a:extLst>
          </p:cNvPr>
          <p:cNvSpPr/>
          <p:nvPr userDrawn="1"/>
        </p:nvSpPr>
        <p:spPr>
          <a:xfrm>
            <a:off x="0" y="2716306"/>
            <a:ext cx="1422400" cy="4141694"/>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0545B11-B0EB-1B4D-A4A1-FEBDC4829721}"/>
              </a:ext>
            </a:extLst>
          </p:cNvPr>
          <p:cNvSpPr/>
          <p:nvPr userDrawn="1"/>
        </p:nvSpPr>
        <p:spPr>
          <a:xfrm>
            <a:off x="10769602" y="0"/>
            <a:ext cx="1422400" cy="2931459"/>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56D22EDD-8B51-874F-8ADB-8487714C64A2}"/>
              </a:ext>
            </a:extLst>
          </p:cNvPr>
          <p:cNvSpPr/>
          <p:nvPr userDrawn="1"/>
        </p:nvSpPr>
        <p:spPr>
          <a:xfrm>
            <a:off x="10769602" y="3267145"/>
            <a:ext cx="1422400" cy="1412524"/>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535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hoto with Quot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a16="http://schemas.microsoft.com/office/drawing/2014/main" id="{492B6076-9B06-4342-B533-50A8FA0B0980}"/>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7" name="Text Placeholder 23">
            <a:extLst>
              <a:ext uri="{FF2B5EF4-FFF2-40B4-BE49-F238E27FC236}">
                <a16:creationId xmlns:a16="http://schemas.microsoft.com/office/drawing/2014/main" id="{73098FBA-6D76-1C47-A298-10C863AB68A5}"/>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8" name="Text Placeholder 23">
            <a:extLst>
              <a:ext uri="{FF2B5EF4-FFF2-40B4-BE49-F238E27FC236}">
                <a16:creationId xmlns:a16="http://schemas.microsoft.com/office/drawing/2014/main" id="{B8BF25BD-F8E7-544B-9A2B-A29DFA1B600F}"/>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30" name="Picture Placeholder 2">
            <a:extLst>
              <a:ext uri="{FF2B5EF4-FFF2-40B4-BE49-F238E27FC236}">
                <a16:creationId xmlns:a16="http://schemas.microsoft.com/office/drawing/2014/main" id="{ECFFB737-7ACC-5B4B-AAE0-4E19B6647AE6}"/>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picture or </a:t>
            </a:r>
          </a:p>
          <a:p>
            <a:r>
              <a:rPr lang="en-US"/>
              <a:t>texture fill to add photo</a:t>
            </a:r>
          </a:p>
        </p:txBody>
      </p:sp>
    </p:spTree>
    <p:extLst>
      <p:ext uri="{BB962C8B-B14F-4D97-AF65-F5344CB8AC3E}">
        <p14:creationId xmlns:p14="http://schemas.microsoft.com/office/powerpoint/2010/main" val="2829309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C6A7F"/>
                </a:solidFill>
                <a:latin typeface="Calibri" panose="020F0502020204030204" pitchFamily="34" charset="0"/>
                <a:cs typeface="Calibri" panose="020F0502020204030204" pitchFamily="34" charset="0"/>
              </a:defRPr>
            </a:lvl1pPr>
          </a:lstStyle>
          <a:p>
            <a:pPr lvl="0"/>
            <a:r>
              <a:rPr lang="en-US"/>
              <a:t>Heading</a:t>
            </a:r>
          </a:p>
        </p:txBody>
      </p:sp>
      <p:sp>
        <p:nvSpPr>
          <p:cNvPr id="33" name="Oval 32">
            <a:extLst>
              <a:ext uri="{FF2B5EF4-FFF2-40B4-BE49-F238E27FC236}">
                <a16:creationId xmlns:a16="http://schemas.microsoft.com/office/drawing/2014/main" id="{7EB02BD7-70AD-D749-AB02-A773D9584280}"/>
              </a:ext>
            </a:extLst>
          </p:cNvPr>
          <p:cNvSpPr/>
          <p:nvPr/>
        </p:nvSpPr>
        <p:spPr>
          <a:xfrm>
            <a:off x="117242" y="1527963"/>
            <a:ext cx="4045290" cy="3890364"/>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2591581" y="1527963"/>
            <a:ext cx="4045290" cy="3890364"/>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5235599" y="1527963"/>
            <a:ext cx="4045290" cy="3890364"/>
          </a:xfrm>
          <a:prstGeom prst="ellipse">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7907904" y="1527963"/>
            <a:ext cx="4045290" cy="389036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847975" y="1406823"/>
            <a:ext cx="1925642" cy="1851894"/>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3322314" y="1406823"/>
            <a:ext cx="1925642" cy="1851894"/>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5966332" y="1406823"/>
            <a:ext cx="1925642" cy="1851894"/>
          </a:xfrm>
          <a:prstGeom prst="ellipse">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8638637" y="1406823"/>
            <a:ext cx="1925642" cy="185189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1006570" y="1544251"/>
            <a:ext cx="1601442" cy="1540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3469277" y="1609147"/>
            <a:ext cx="1601442" cy="1540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6128432" y="1562714"/>
            <a:ext cx="1601442" cy="1540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8800737" y="1562714"/>
            <a:ext cx="1601442" cy="1540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2217510" y="4860564"/>
            <a:ext cx="1335828" cy="1284670"/>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4760117" y="4868963"/>
            <a:ext cx="1335828" cy="1284670"/>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7405867" y="4868963"/>
            <a:ext cx="1335828" cy="1284670"/>
          </a:xfrm>
          <a:prstGeom prst="ellipse">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213355" y="4868963"/>
            <a:ext cx="1335828" cy="1284670"/>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1285664" y="1938055"/>
            <a:ext cx="1055698" cy="1073020"/>
          </a:xfrm>
        </p:spPr>
        <p:txBody>
          <a:bodyPr/>
          <a:lstStyle>
            <a:lvl1pPr algn="ctr">
              <a:buNone/>
              <a:defRPr sz="4800" b="1" i="0" spc="0">
                <a:solidFill>
                  <a:srgbClr val="1188A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3781384" y="1940651"/>
            <a:ext cx="1055698" cy="1073020"/>
          </a:xfrm>
        </p:spPr>
        <p:txBody>
          <a:bodyPr/>
          <a:lstStyle>
            <a:lvl1pPr algn="ctr">
              <a:buNone/>
              <a:defRPr sz="4800" b="1" i="0" spc="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6404021" y="1954009"/>
            <a:ext cx="1055698" cy="1073020"/>
          </a:xfrm>
        </p:spPr>
        <p:txBody>
          <a:bodyPr/>
          <a:lstStyle>
            <a:lvl1pPr algn="ctr">
              <a:buNone/>
              <a:defRPr sz="4800" b="1" i="0" spc="0">
                <a:solidFill>
                  <a:srgbClr val="28AF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073609" y="2002703"/>
            <a:ext cx="1055698" cy="1073020"/>
          </a:xfrm>
        </p:spPr>
        <p:txBody>
          <a:bodyPr/>
          <a:lstStyle>
            <a:lvl1pPr algn="ctr">
              <a:buNone/>
              <a:defRPr sz="4800" b="1" i="0" spc="0">
                <a:solidFill>
                  <a:srgbClr val="8CBF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402413" y="2815787"/>
            <a:ext cx="3178450" cy="175538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3326353" y="2840417"/>
            <a:ext cx="3178450" cy="175538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5581611" y="2844885"/>
            <a:ext cx="3178450" cy="175538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8289917" y="2826087"/>
            <a:ext cx="3178450" cy="175538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Box 49">
            <a:extLst>
              <a:ext uri="{FF2B5EF4-FFF2-40B4-BE49-F238E27FC236}">
                <a16:creationId xmlns:a16="http://schemas.microsoft.com/office/drawing/2014/main" id="{29D474F6-150F-834A-BB32-3AF67DA1998E}"/>
              </a:ext>
            </a:extLst>
          </p:cNvPr>
          <p:cNvSpPr txBox="1"/>
          <p:nvPr userDrawn="1"/>
        </p:nvSpPr>
        <p:spPr>
          <a:xfrm>
            <a:off x="363851" y="6491628"/>
            <a:ext cx="11425605" cy="261610"/>
          </a:xfrm>
          <a:prstGeom prst="rect">
            <a:avLst/>
          </a:prstGeom>
          <a:noFill/>
        </p:spPr>
        <p:txBody>
          <a:bodyPr wrap="square" rtlCol="0">
            <a:spAutoFit/>
          </a:bodyPr>
          <a:lstStyle/>
          <a:p>
            <a:pPr algn="r"/>
            <a:r>
              <a:rPr lang="en-US" sz="1100" kern="1600" spc="300" baseline="0">
                <a:solidFill>
                  <a:srgbClr val="0C6A7F"/>
                </a:solidFill>
                <a:latin typeface="+mj-lt"/>
                <a:ea typeface="Lato Medium" panose="020F0502020204030203" pitchFamily="34" charset="0"/>
                <a:cs typeface="Calibri" panose="020F0502020204030204" pitchFamily="34" charset="0"/>
              </a:rPr>
              <a:t>Inclusion Through Mediation</a:t>
            </a:r>
          </a:p>
        </p:txBody>
      </p:sp>
      <p:sp>
        <p:nvSpPr>
          <p:cNvPr id="51" name="Rectangle 50">
            <a:extLst>
              <a:ext uri="{FF2B5EF4-FFF2-40B4-BE49-F238E27FC236}">
                <a16:creationId xmlns:a16="http://schemas.microsoft.com/office/drawing/2014/main" id="{D060F3F6-4C3F-3C4B-932F-B7BD7FBD92A7}"/>
              </a:ext>
            </a:extLst>
          </p:cNvPr>
          <p:cNvSpPr/>
          <p:nvPr userDrawn="1"/>
        </p:nvSpPr>
        <p:spPr>
          <a:xfrm rot="16200000" flipV="1">
            <a:off x="11591456"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067389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Slide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A6377D"/>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66199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12B66-7A91-46C6-92C8-7180C0C5EF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B0D325-D854-4FF1-AFE5-4D92597C8A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53E661-CC91-416A-A745-8E2A8D17ECA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6D61AF3-3BAD-4599-B779-64E3DB59D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B0AFF-07E0-4DAD-A29C-EDB2E6E3274F}"/>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3459385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xt Slide - with solid header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264795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Our Journey 1">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4886399" y="3362570"/>
            <a:ext cx="172412" cy="172412"/>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7753381" y="3342794"/>
            <a:ext cx="172412" cy="172412"/>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C6A7F"/>
                </a:solidFill>
                <a:latin typeface="+mn-lt"/>
              </a:defRPr>
            </a:lvl1pPr>
          </a:lstStyle>
          <a:p>
            <a:pPr lvl="0"/>
            <a:r>
              <a:rPr lang="en-US"/>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3702459" y="4220738"/>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6691620" y="1649545"/>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3702459" y="2823339"/>
            <a:ext cx="2506226" cy="335052"/>
          </a:xfrm>
        </p:spPr>
        <p:txBody>
          <a:bodyPr/>
          <a:lstStyle>
            <a:lvl1pPr algn="ctr">
              <a:buNone/>
              <a:defRPr sz="2000" b="0" i="0" spc="300">
                <a:solidFill>
                  <a:srgbClr val="1188A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6691620" y="3803432"/>
            <a:ext cx="2506226" cy="335052"/>
          </a:xfrm>
        </p:spPr>
        <p:txBody>
          <a:bodyPr/>
          <a:lstStyle>
            <a:lvl1pPr algn="ctr">
              <a:buNone/>
              <a:defRPr sz="2000" b="0" i="0" spc="30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18" name="TextBox 17">
            <a:extLst>
              <a:ext uri="{FF2B5EF4-FFF2-40B4-BE49-F238E27FC236}">
                <a16:creationId xmlns:a16="http://schemas.microsoft.com/office/drawing/2014/main" id="{FD08B2CC-4979-4848-AA8C-0A1B4B69F8C6}"/>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0" name="Rectangle 19">
            <a:extLst>
              <a:ext uri="{FF2B5EF4-FFF2-40B4-BE49-F238E27FC236}">
                <a16:creationId xmlns:a16="http://schemas.microsoft.com/office/drawing/2014/main" id="{853A056D-7DA8-CA43-BD26-DAFD3209780A}"/>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5" name="Oval 14">
            <a:extLst>
              <a:ext uri="{FF2B5EF4-FFF2-40B4-BE49-F238E27FC236}">
                <a16:creationId xmlns:a16="http://schemas.microsoft.com/office/drawing/2014/main" id="{B2D21A01-C38C-AD72-CF8F-09BE789B50D4}"/>
              </a:ext>
            </a:extLst>
          </p:cNvPr>
          <p:cNvSpPr/>
          <p:nvPr userDrawn="1"/>
        </p:nvSpPr>
        <p:spPr>
          <a:xfrm>
            <a:off x="10584834" y="3362570"/>
            <a:ext cx="172412" cy="172412"/>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Text Placeholder 17">
            <a:extLst>
              <a:ext uri="{FF2B5EF4-FFF2-40B4-BE49-F238E27FC236}">
                <a16:creationId xmlns:a16="http://schemas.microsoft.com/office/drawing/2014/main" id="{83B090D8-57DE-2AF5-EC6E-A9321D4D3FFF}"/>
              </a:ext>
            </a:extLst>
          </p:cNvPr>
          <p:cNvSpPr>
            <a:spLocks noGrp="1"/>
          </p:cNvSpPr>
          <p:nvPr>
            <p:ph type="body" sz="quarter" idx="24" hasCustomPrompt="1"/>
          </p:nvPr>
        </p:nvSpPr>
        <p:spPr>
          <a:xfrm>
            <a:off x="9504133" y="2801006"/>
            <a:ext cx="2506226" cy="335052"/>
          </a:xfrm>
        </p:spPr>
        <p:txBody>
          <a:bodyPr/>
          <a:lstStyle>
            <a:lvl1pPr algn="ctr">
              <a:buNone/>
              <a:defRPr sz="2000" b="0" i="0" spc="30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17" name="Text Placeholder 17">
            <a:extLst>
              <a:ext uri="{FF2B5EF4-FFF2-40B4-BE49-F238E27FC236}">
                <a16:creationId xmlns:a16="http://schemas.microsoft.com/office/drawing/2014/main" id="{342A65ED-3B62-61D9-F545-D310090F77DB}"/>
              </a:ext>
            </a:extLst>
          </p:cNvPr>
          <p:cNvSpPr>
            <a:spLocks noGrp="1"/>
          </p:cNvSpPr>
          <p:nvPr>
            <p:ph type="body" sz="quarter" idx="25" hasCustomPrompt="1"/>
          </p:nvPr>
        </p:nvSpPr>
        <p:spPr>
          <a:xfrm>
            <a:off x="9504133" y="4220738"/>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068093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4D2F298-F143-9740-AAB0-DC67FBF5DC8C}"/>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3" name="TextBox 22">
            <a:extLst>
              <a:ext uri="{FF2B5EF4-FFF2-40B4-BE49-F238E27FC236}">
                <a16:creationId xmlns:a16="http://schemas.microsoft.com/office/drawing/2014/main" id="{2F30AE37-8612-1542-9EF8-54C24BD4C33D}"/>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4" name="Rectangle 23">
            <a:extLst>
              <a:ext uri="{FF2B5EF4-FFF2-40B4-BE49-F238E27FC236}">
                <a16:creationId xmlns:a16="http://schemas.microsoft.com/office/drawing/2014/main" id="{12B53804-765C-C642-92ED-7E167F7FC3E2}"/>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Tree>
    <p:extLst>
      <p:ext uri="{BB962C8B-B14F-4D97-AF65-F5344CB8AC3E}">
        <p14:creationId xmlns:p14="http://schemas.microsoft.com/office/powerpoint/2010/main" val="28697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28AF95"/>
          </a:solidFill>
          <a:ln>
            <a:solidFill>
              <a:srgbClr val="1BA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28AF95"/>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16975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9" name="Text Placeholder 23">
            <a:extLst>
              <a:ext uri="{FF2B5EF4-FFF2-40B4-BE49-F238E27FC236}">
                <a16:creationId xmlns:a16="http://schemas.microsoft.com/office/drawing/2014/main" id="{1BCC9B6C-4FB6-9848-9564-F52325E4A9CC}"/>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dirty="0"/>
              <a:t>TITLE</a:t>
            </a:r>
          </a:p>
        </p:txBody>
      </p:sp>
      <p:grpSp>
        <p:nvGrpSpPr>
          <p:cNvPr id="20" name="Group 19">
            <a:extLst>
              <a:ext uri="{FF2B5EF4-FFF2-40B4-BE49-F238E27FC236}">
                <a16:creationId xmlns:a16="http://schemas.microsoft.com/office/drawing/2014/main" id="{8AC65B54-BA29-FA46-A8C1-8E41C5DF0C94}"/>
              </a:ext>
            </a:extLst>
          </p:cNvPr>
          <p:cNvGrpSpPr/>
          <p:nvPr userDrawn="1"/>
        </p:nvGrpSpPr>
        <p:grpSpPr>
          <a:xfrm>
            <a:off x="0" y="6456760"/>
            <a:ext cx="12192000" cy="0"/>
            <a:chOff x="-173656" y="6443421"/>
            <a:chExt cx="12192000" cy="0"/>
          </a:xfrm>
        </p:grpSpPr>
        <p:cxnSp>
          <p:nvCxnSpPr>
            <p:cNvPr id="22" name="Straight Connector 21">
              <a:extLst>
                <a:ext uri="{FF2B5EF4-FFF2-40B4-BE49-F238E27FC236}">
                  <a16:creationId xmlns:a16="http://schemas.microsoft.com/office/drawing/2014/main" id="{508027AF-482D-CA40-96F0-5B2D68D81A38}"/>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3D2D1C-235C-A144-87F8-12B9325B8BBE}"/>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0F21F3F-C430-3542-9348-FAC61F91B8BF}"/>
              </a:ext>
            </a:extLst>
          </p:cNvPr>
          <p:cNvSpPr/>
          <p:nvPr userDrawn="1"/>
        </p:nvSpPr>
        <p:spPr>
          <a:xfrm>
            <a:off x="4332514" y="6083"/>
            <a:ext cx="3526971" cy="255371"/>
          </a:xfrm>
          <a:prstGeom prst="rect">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5854432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hoto with Titl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443421"/>
            <a:ext cx="12149794" cy="0"/>
            <a:chOff x="42207" y="6443421"/>
            <a:chExt cx="12149794" cy="0"/>
          </a:xfrm>
        </p:grpSpPr>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00A337F4-DAD3-A746-96CC-86A01DFB30BA}"/>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7163680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12" name="Picture Placeholder 5">
            <a:extLst>
              <a:ext uri="{FF2B5EF4-FFF2-40B4-BE49-F238E27FC236}">
                <a16:creationId xmlns:a16="http://schemas.microsoft.com/office/drawing/2014/main" id="{0E33E331-940D-F54B-9413-3893DB2046CA}"/>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9" name="Text Placeholder 23">
            <a:extLst>
              <a:ext uri="{FF2B5EF4-FFF2-40B4-BE49-F238E27FC236}">
                <a16:creationId xmlns:a16="http://schemas.microsoft.com/office/drawing/2014/main" id="{704BC744-3BD9-E64D-9F9B-681DC9B14D57}"/>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dirty="0"/>
              <a:t>TITLE</a:t>
            </a:r>
          </a:p>
        </p:txBody>
      </p:sp>
      <p:sp>
        <p:nvSpPr>
          <p:cNvPr id="24" name="Rectangle 23">
            <a:extLst>
              <a:ext uri="{FF2B5EF4-FFF2-40B4-BE49-F238E27FC236}">
                <a16:creationId xmlns:a16="http://schemas.microsoft.com/office/drawing/2014/main" id="{6DAFF203-8D79-F746-990D-17E7C15602BE}"/>
              </a:ext>
            </a:extLst>
          </p:cNvPr>
          <p:cNvSpPr/>
          <p:nvPr userDrawn="1"/>
        </p:nvSpPr>
        <p:spPr>
          <a:xfrm>
            <a:off x="4332514" y="6083"/>
            <a:ext cx="3526971" cy="255371"/>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Tree>
    <p:extLst>
      <p:ext uri="{BB962C8B-B14F-4D97-AF65-F5344CB8AC3E}">
        <p14:creationId xmlns:p14="http://schemas.microsoft.com/office/powerpoint/2010/main" val="2056297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xt Slide - with solid header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59566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Divider Slide -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F59D6B-E258-EE40-96D7-2D3516A1A27E}"/>
              </a:ext>
            </a:extLst>
          </p:cNvPr>
          <p:cNvSpPr/>
          <p:nvPr userDrawn="1"/>
        </p:nvSpPr>
        <p:spPr>
          <a:xfrm>
            <a:off x="332509" y="301336"/>
            <a:ext cx="11513127" cy="6213764"/>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DC2CAE3-9830-2C43-9E91-4A7D778040A3}"/>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3">
            <a:extLst>
              <a:ext uri="{FF2B5EF4-FFF2-40B4-BE49-F238E27FC236}">
                <a16:creationId xmlns:a16="http://schemas.microsoft.com/office/drawing/2014/main" id="{A5D29BC9-A3D9-3F4F-8D05-111B729E595C}"/>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4231293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28AF95"/>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1188A3"/>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1BA19A"/>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8CBF4B">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CBF4B"/>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C6A7F"/>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1188A3"/>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1188A3"/>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1188A3"/>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1188A3"/>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1188A3"/>
                </a:solidFill>
                <a:latin typeface="+mn-lt"/>
              </a:defRPr>
            </a:lvl1pPr>
          </a:lstStyle>
          <a:p>
            <a:pPr lvl="0"/>
            <a:r>
              <a:rPr lang="en-US" dirty="0"/>
              <a:t>Title</a:t>
            </a:r>
          </a:p>
        </p:txBody>
      </p:sp>
      <p:sp>
        <p:nvSpPr>
          <p:cNvPr id="75" name="TextBox 74">
            <a:extLst>
              <a:ext uri="{FF2B5EF4-FFF2-40B4-BE49-F238E27FC236}">
                <a16:creationId xmlns:a16="http://schemas.microsoft.com/office/drawing/2014/main" id="{3545E639-527E-294E-83E4-881692E0750C}"/>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dirty="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76" name="Rectangle 75">
            <a:extLst>
              <a:ext uri="{FF2B5EF4-FFF2-40B4-BE49-F238E27FC236}">
                <a16:creationId xmlns:a16="http://schemas.microsoft.com/office/drawing/2014/main" id="{80F46081-0EB5-5046-A99F-B41156F882B6}"/>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3881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2351-547A-41F8-AA93-DAC4C4EA5A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2C471-5C3E-4D19-9753-6E14BC73AC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F7C295-3405-4590-9F2C-4AF0CB1A25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39FC32-A399-44D5-91ED-8DDE0D59171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01A561D-13AD-4BC3-9E28-CF15C358B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58545-7F2F-45DA-9E04-D35F5EEDFCDB}"/>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39056547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1BA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2" name="TextBox 11">
            <a:extLst>
              <a:ext uri="{FF2B5EF4-FFF2-40B4-BE49-F238E27FC236}">
                <a16:creationId xmlns:a16="http://schemas.microsoft.com/office/drawing/2014/main" id="{FEEEBC58-7CED-7A41-97CB-9D6B168CD4D6}"/>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a16="http://schemas.microsoft.com/office/drawing/2014/main" id="{F55403A8-2113-FC47-B2D2-19915CF177A0}"/>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40323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14ED-05A5-4B12-A66F-DE7EFB37B3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B6B6F6-BBEE-4168-AFC7-05823309C3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91DC0B-A84E-4A8C-9F89-C46C0AAA02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0200E8-3F05-4E98-A485-EBCD34E828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6B2F77-C6C1-44EA-8820-9C87BBE12A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76CD5F-1A39-4D83-B8DE-3FEF90708D9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31767F8-3142-46BC-AB5D-C9FA3599BC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26B1A6-6294-4F21-877E-2E49DC7667ED}"/>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630933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A50F0-14E6-4C87-969C-9B7082F770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829AA1-8D1C-4588-8CAC-6E8C8443397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0E7EC14-1376-4AB1-93F4-FD83729F84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3D5DB3-6D69-41AE-AC66-6975102FC890}"/>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70630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14A76-CC39-4D8F-8A8F-AEA07A95388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BB0D7F0-03CD-4F5B-B7C1-567AB8E75E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0DE8C2-11F7-4D40-9854-DA6C0F856C44}"/>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179962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AAEB3-63FB-4ABC-BE19-8EAFC943E0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E21FDC-E12E-43B6-A61B-812C63BD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61D72E-0CC1-4BD7-AEDF-28D69C52A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AEBE91-C3F4-40BB-BA4C-58C2C1083DB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A4752D7-D906-436C-BD79-7F675DD8A3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13694-5040-45A3-9219-E1FB03DECFE6}"/>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32021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BEC97-D821-4335-9FF7-3C67C951BC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FF2508-BBFF-480A-AFA0-2B7A0E0688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49EFEA-74AC-4426-AF85-D98D8DA29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2629FC-AE3F-4FF9-B1F7-96A55C72B94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EC11E56-6FDB-4B2B-B5BB-47A072032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22C49F-480A-4D98-896E-9C82077170A8}"/>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32004061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08B887-2C91-471E-8ECA-B682391FA3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DEA80B-5B11-4E1C-93B6-DC8BD0FDB7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842A7-81E5-411F-86B3-63AC80A6C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DE4FB32-51F6-494F-BE71-76F30076C8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289CA3-4E5B-4A7F-9510-55C43D13D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DE1F8-15A7-492D-87D6-8E5C6932B774}" type="slidenum">
              <a:rPr lang="en-US" smtClean="0"/>
              <a:t>‹#›</a:t>
            </a:fld>
            <a:endParaRPr lang="en-US"/>
          </a:p>
        </p:txBody>
      </p:sp>
    </p:spTree>
    <p:extLst>
      <p:ext uri="{BB962C8B-B14F-4D97-AF65-F5344CB8AC3E}">
        <p14:creationId xmlns:p14="http://schemas.microsoft.com/office/powerpoint/2010/main" val="3091352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 id="2147483666" r:id="rId14"/>
    <p:sldLayoutId id="2147483668" r:id="rId15"/>
    <p:sldLayoutId id="2147483669" r:id="rId16"/>
    <p:sldLayoutId id="2147483670" r:id="rId17"/>
    <p:sldLayoutId id="2147483672" r:id="rId18"/>
    <p:sldLayoutId id="2147483674" r:id="rId19"/>
    <p:sldLayoutId id="2147483676" r:id="rId20"/>
    <p:sldLayoutId id="2147483677" r:id="rId21"/>
    <p:sldLayoutId id="2147483692" r:id="rId22"/>
    <p:sldLayoutId id="2147483697" r:id="rId23"/>
    <p:sldLayoutId id="2147483700" r:id="rId24"/>
    <p:sldLayoutId id="2147483702" r:id="rId25"/>
    <p:sldLayoutId id="2147483703" r:id="rId26"/>
    <p:sldLayoutId id="2147483706" r:id="rId27"/>
    <p:sldLayoutId id="2147483707" r:id="rId28"/>
    <p:sldLayoutId id="2147483709" r:id="rId29"/>
    <p:sldLayoutId id="2147483710" r:id="rId30"/>
    <p:sldLayoutId id="2147483711" r:id="rId31"/>
    <p:sldLayoutId id="2147483728" r:id="rId32"/>
    <p:sldLayoutId id="2147483732" r:id="rId33"/>
    <p:sldLayoutId id="2147483733" r:id="rId34"/>
    <p:sldLayoutId id="2147483734" r:id="rId35"/>
    <p:sldLayoutId id="2147483735" r:id="rId36"/>
    <p:sldLayoutId id="2147483736" r:id="rId37"/>
    <p:sldLayoutId id="2147483739" r:id="rId38"/>
    <p:sldLayoutId id="2147483740" r:id="rId39"/>
    <p:sldLayoutId id="2147483741" r:id="rId4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hyperlink" Target="https://www.grantmakers.io/profiles/v0/352431656-peter-kinney-and-lisa-sandquist-foundation/" TargetMode="External"/><Relationship Id="rId7" Type="http://schemas.openxmlformats.org/officeDocument/2006/relationships/image" Target="../media/image28.svg"/><Relationship Id="rId2" Type="http://schemas.openxmlformats.org/officeDocument/2006/relationships/hyperlink" Target="http://equalityfund.ie/" TargetMode="Externa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rethinkireland.i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40.xml"/><Relationship Id="rId1" Type="http://schemas.openxmlformats.org/officeDocument/2006/relationships/video" Target="https://www.youtube.com/embed/3ugEQgo_ORw?list=PLsGhqGrYn3zv-KJXxo6kYgI7oXMSg6iWO" TargetMode="External"/><Relationship Id="rId5" Type="http://schemas.openxmlformats.org/officeDocument/2006/relationships/image" Target="../media/image31.sv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34.xml"/><Relationship Id="rId1" Type="http://schemas.openxmlformats.org/officeDocument/2006/relationships/video" Target="https://www.youtube.com/embed/q13UX4UCmKY?feature=oembed" TargetMode="Externa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integration.ie/en/ISEC/Pages/WP18000024" TargetMode="External"/><Relationship Id="rId1" Type="http://schemas.openxmlformats.org/officeDocument/2006/relationships/slideLayout" Target="../slideLayouts/slideLayout35.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www.dublinairport.com/corporate/corporate-social-responsibility/community-fund" TargetMode="External"/><Relationship Id="rId1" Type="http://schemas.openxmlformats.org/officeDocument/2006/relationships/slideLayout" Target="../slideLayouts/slideLayout35.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irishrefugeecouncil.ie/Listing/Category/why-support-us" TargetMode="External"/><Relationship Id="rId1" Type="http://schemas.openxmlformats.org/officeDocument/2006/relationships/slideLayout" Target="../slideLayouts/slideLayout29.xml"/><Relationship Id="rId5" Type="http://schemas.openxmlformats.org/officeDocument/2006/relationships/image" Target="../media/image38.png"/><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36.xml"/><Relationship Id="rId1" Type="http://schemas.openxmlformats.org/officeDocument/2006/relationships/video" Target="https://www.youtube.com/embed/9Fzfrcqqv5o?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proposalsforngos.com/project-beneficiaries/" TargetMode="External"/><Relationship Id="rId1" Type="http://schemas.openxmlformats.org/officeDocument/2006/relationships/slideLayout" Target="../slideLayouts/slideLayout37.xml"/><Relationship Id="rId4" Type="http://schemas.openxmlformats.org/officeDocument/2006/relationships/image" Target="../media/image42.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hyperlink" Target="https://pitchdeck.improvepresentation.com/what-is-a-pitch-deck"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47.png"/><Relationship Id="rId5" Type="http://schemas.openxmlformats.org/officeDocument/2006/relationships/hyperlink" Target="https://www.canva.com/design/play?category=tACFar75J9E&amp;type=TACQ-gtv2Yk" TargetMode="Externa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6.xml"/><Relationship Id="rId4" Type="http://schemas.openxmlformats.org/officeDocument/2006/relationships/image" Target="../media/image52.svg"/></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s://www.ableto.com/resources/mental-health-benefits-of-volunteering/#:~:text=%20Here%20are%207%20Mental%20Health%20Benefits%20of,new%20friends...%204%20Makes%20You%20Happy5%20More%20" TargetMode="Externa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3" Type="http://schemas.openxmlformats.org/officeDocument/2006/relationships/hyperlink" Target="https://www.facebook.com/inclusive.eu" TargetMode="External"/><Relationship Id="rId2" Type="http://schemas.openxmlformats.org/officeDocument/2006/relationships/hyperlink" Target="http://www.includemeproject.eu/"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3.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2898248" y="177335"/>
            <a:ext cx="9089769" cy="697353"/>
          </a:xfrm>
        </p:spPr>
        <p:txBody>
          <a:bodyPr/>
          <a:lstStyle/>
          <a:p>
            <a:r>
              <a:rPr lang="hr-BA"/>
              <a:t>OPEN EDUCATION RESOURCES</a:t>
            </a:r>
            <a:endParaRPr lang="en-US"/>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6630565" y="1031278"/>
            <a:ext cx="5278651" cy="697353"/>
          </a:xfrm>
        </p:spPr>
        <p:txBody>
          <a:bodyPr>
            <a:normAutofit fontScale="70000" lnSpcReduction="20000"/>
          </a:bodyPr>
          <a:lstStyle/>
          <a:p>
            <a:r>
              <a:rPr lang="en-US"/>
              <a:t>Include Me Innovative Training Course </a:t>
            </a:r>
          </a:p>
        </p:txBody>
      </p:sp>
      <p:sp>
        <p:nvSpPr>
          <p:cNvPr id="5" name="TextBox 4">
            <a:extLst>
              <a:ext uri="{FF2B5EF4-FFF2-40B4-BE49-F238E27FC236}">
                <a16:creationId xmlns:a16="http://schemas.microsoft.com/office/drawing/2014/main" id="{BDE2F728-18CA-46BF-A233-43972A4F6F85}"/>
              </a:ext>
            </a:extLst>
          </p:cNvPr>
          <p:cNvSpPr txBox="1"/>
          <p:nvPr/>
        </p:nvSpPr>
        <p:spPr>
          <a:xfrm>
            <a:off x="203982" y="6457890"/>
            <a:ext cx="11784035" cy="400110"/>
          </a:xfrm>
          <a:prstGeom prst="rect">
            <a:avLst/>
          </a:prstGeom>
          <a:noFill/>
        </p:spPr>
        <p:txBody>
          <a:bodyPr wrap="square">
            <a:spAutoFit/>
          </a:bodyPr>
          <a:lstStyle/>
          <a:p>
            <a:pPr algn="ctr"/>
            <a:r>
              <a:rPr lang="en-GB" sz="1000">
                <a:solidFill>
                  <a:schemeClr val="tx2">
                    <a:lumMod val="50000"/>
                  </a:schemeClr>
                </a:solidFill>
              </a:rPr>
              <a:t>This programme  has been funded with support from the European Commission. The author is solely responsible for this publication (communication) and the Commission accepts no responsibility for any  use that may be made of the information contained therein 2020-1- FI01-KA203-066490 </a:t>
            </a:r>
          </a:p>
        </p:txBody>
      </p:sp>
      <p:sp>
        <p:nvSpPr>
          <p:cNvPr id="2" name="TextBox 1">
            <a:extLst>
              <a:ext uri="{FF2B5EF4-FFF2-40B4-BE49-F238E27FC236}">
                <a16:creationId xmlns:a16="http://schemas.microsoft.com/office/drawing/2014/main" id="{2C96D075-2D4B-4DE7-BBD3-9DA2A1D5B572}"/>
              </a:ext>
            </a:extLst>
          </p:cNvPr>
          <p:cNvSpPr txBox="1"/>
          <p:nvPr/>
        </p:nvSpPr>
        <p:spPr>
          <a:xfrm>
            <a:off x="4855800" y="2038988"/>
            <a:ext cx="7053416" cy="1754326"/>
          </a:xfrm>
          <a:prstGeom prst="rect">
            <a:avLst/>
          </a:prstGeom>
          <a:noFill/>
        </p:spPr>
        <p:txBody>
          <a:bodyPr wrap="square" rtlCol="0">
            <a:spAutoFit/>
          </a:bodyPr>
          <a:lstStyle/>
          <a:p>
            <a:pPr algn="r"/>
            <a:r>
              <a:rPr lang="hr-BA" sz="3600" dirty="0">
                <a:solidFill>
                  <a:srgbClr val="92D050"/>
                </a:solidFill>
              </a:rPr>
              <a:t>MODULE 5:</a:t>
            </a:r>
            <a:r>
              <a:rPr lang="hr-BA" sz="3600" dirty="0">
                <a:solidFill>
                  <a:schemeClr val="bg1"/>
                </a:solidFill>
              </a:rPr>
              <a:t> </a:t>
            </a:r>
            <a:r>
              <a:rPr lang="en-US" sz="3600" dirty="0">
                <a:solidFill>
                  <a:schemeClr val="bg1"/>
                </a:solidFill>
              </a:rPr>
              <a:t>Resource models - levering public and community investments, attracting resources</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2E6973-00B4-411F-A2A1-81DF71AB74A3}"/>
              </a:ext>
            </a:extLst>
          </p:cNvPr>
          <p:cNvSpPr>
            <a:spLocks noGrp="1"/>
          </p:cNvSpPr>
          <p:nvPr>
            <p:ph type="body" sz="quarter" idx="15"/>
          </p:nvPr>
        </p:nvSpPr>
        <p:spPr>
          <a:xfrm>
            <a:off x="-122528" y="354477"/>
            <a:ext cx="9983432" cy="733908"/>
          </a:xfrm>
        </p:spPr>
        <p:txBody>
          <a:bodyPr>
            <a:normAutofit/>
          </a:bodyPr>
          <a:lstStyle/>
          <a:p>
            <a:pPr algn="r"/>
            <a:r>
              <a:rPr lang="en-US" sz="3200" b="1" dirty="0">
                <a:effectLst/>
                <a:latin typeface="Calibri" panose="020F0502020204030204" pitchFamily="34" charset="0"/>
                <a:ea typeface="Calibri" panose="020F0502020204030204" pitchFamily="34" charset="0"/>
                <a:cs typeface="Times New Roman" panose="02020603050405020304" pitchFamily="18" charset="0"/>
              </a:rPr>
              <a:t>Activity:</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0" dirty="0">
                <a:effectLst/>
                <a:latin typeface="Calibri" panose="020F0502020204030204" pitchFamily="34" charset="0"/>
                <a:ea typeface="Calibri" panose="020F0502020204030204" pitchFamily="34" charset="0"/>
                <a:cs typeface="Times New Roman" panose="02020603050405020304" pitchFamily="18" charset="0"/>
              </a:rPr>
              <a:t>Do </a:t>
            </a:r>
            <a:r>
              <a:rPr lang="en-US" sz="3200" b="0" dirty="0">
                <a:latin typeface="Calibri" panose="020F0502020204030204" pitchFamily="34" charset="0"/>
                <a:ea typeface="Calibri" panose="020F0502020204030204" pitchFamily="34" charset="0"/>
                <a:cs typeface="Times New Roman" panose="02020603050405020304" pitchFamily="18" charset="0"/>
              </a:rPr>
              <a:t>a</a:t>
            </a:r>
            <a:r>
              <a:rPr lang="en-US" sz="3200" b="0" dirty="0">
                <a:effectLst/>
                <a:latin typeface="Calibri" panose="020F0502020204030204" pitchFamily="34" charset="0"/>
                <a:ea typeface="Calibri" panose="020F0502020204030204" pitchFamily="34" charset="0"/>
                <a:cs typeface="Times New Roman" panose="02020603050405020304" pitchFamily="18" charset="0"/>
              </a:rPr>
              <a:t> SWOT analysis</a:t>
            </a:r>
            <a:r>
              <a:rPr lang="en-US" sz="3200" b="0" dirty="0">
                <a:effectLst/>
                <a:latin typeface="Calibri" panose="020F0502020204030204" pitchFamily="34" charset="0"/>
                <a:ea typeface="Microsoft JhengHei Light" panose="020B0304030504040204" pitchFamily="34" charset="-120"/>
                <a:cs typeface="Calibri" panose="020F0502020204030204" pitchFamily="34" charset="0"/>
              </a:rPr>
              <a:t> </a:t>
            </a:r>
            <a:r>
              <a:rPr lang="en-US" sz="3200" b="0" dirty="0">
                <a:latin typeface="Calibri" panose="020F0502020204030204" pitchFamily="34" charset="0"/>
                <a:ea typeface="Microsoft JhengHei Light" panose="020B0304030504040204" pitchFamily="34" charset="-120"/>
                <a:cs typeface="Times New Roman" panose="02020603050405020304" pitchFamily="18" charset="0"/>
              </a:rPr>
              <a:t>of </a:t>
            </a:r>
            <a:r>
              <a:rPr lang="en-US" sz="3200" b="0" dirty="0">
                <a:effectLst/>
                <a:latin typeface="Calibri" panose="020F0502020204030204" pitchFamily="34" charset="0"/>
                <a:ea typeface="Calibri" panose="020F0502020204030204" pitchFamily="34" charset="0"/>
                <a:cs typeface="Times New Roman" panose="02020603050405020304" pitchFamily="18" charset="0"/>
              </a:rPr>
              <a:t>your mediation project</a:t>
            </a:r>
          </a:p>
          <a:p>
            <a:endParaRPr lang="en-US" dirty="0"/>
          </a:p>
        </p:txBody>
      </p:sp>
      <p:graphicFrame>
        <p:nvGraphicFramePr>
          <p:cNvPr id="6" name="Diagram 5">
            <a:extLst>
              <a:ext uri="{FF2B5EF4-FFF2-40B4-BE49-F238E27FC236}">
                <a16:creationId xmlns:a16="http://schemas.microsoft.com/office/drawing/2014/main" id="{929E37A8-2096-40A4-8A30-000B047E77DF}"/>
              </a:ext>
            </a:extLst>
          </p:cNvPr>
          <p:cNvGraphicFramePr/>
          <p:nvPr>
            <p:extLst>
              <p:ext uri="{D42A27DB-BD31-4B8C-83A1-F6EECF244321}">
                <p14:modId xmlns:p14="http://schemas.microsoft.com/office/powerpoint/2010/main" val="83209563"/>
              </p:ext>
            </p:extLst>
          </p:nvPr>
        </p:nvGraphicFramePr>
        <p:xfrm>
          <a:off x="342446" y="1225876"/>
          <a:ext cx="9305407" cy="5286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65AD38C-C4A8-4813-8804-0C2009DF3722}"/>
              </a:ext>
            </a:extLst>
          </p:cNvPr>
          <p:cNvSpPr txBox="1"/>
          <p:nvPr/>
        </p:nvSpPr>
        <p:spPr>
          <a:xfrm>
            <a:off x="1997074" y="1300848"/>
            <a:ext cx="1094146" cy="369332"/>
          </a:xfrm>
          <a:prstGeom prst="rect">
            <a:avLst/>
          </a:prstGeom>
          <a:noFill/>
        </p:spPr>
        <p:txBody>
          <a:bodyPr wrap="none" rtlCol="0">
            <a:spAutoFit/>
          </a:bodyPr>
          <a:lstStyle/>
          <a:p>
            <a:r>
              <a:rPr lang="en-US" b="1" dirty="0">
                <a:solidFill>
                  <a:schemeClr val="bg1"/>
                </a:solidFill>
              </a:rPr>
              <a:t>Strengths</a:t>
            </a:r>
            <a:endParaRPr lang="en-US" dirty="0">
              <a:solidFill>
                <a:schemeClr val="bg1"/>
              </a:solidFill>
            </a:endParaRPr>
          </a:p>
        </p:txBody>
      </p:sp>
      <p:sp>
        <p:nvSpPr>
          <p:cNvPr id="8" name="TextBox 7">
            <a:extLst>
              <a:ext uri="{FF2B5EF4-FFF2-40B4-BE49-F238E27FC236}">
                <a16:creationId xmlns:a16="http://schemas.microsoft.com/office/drawing/2014/main" id="{B1D03CFB-A21F-48CA-8556-85D3BC2E72B7}"/>
              </a:ext>
            </a:extLst>
          </p:cNvPr>
          <p:cNvSpPr txBox="1"/>
          <p:nvPr/>
        </p:nvSpPr>
        <p:spPr>
          <a:xfrm>
            <a:off x="6503436" y="1225876"/>
            <a:ext cx="1354666" cy="369332"/>
          </a:xfrm>
          <a:prstGeom prst="rect">
            <a:avLst/>
          </a:prstGeom>
          <a:noFill/>
        </p:spPr>
        <p:txBody>
          <a:bodyPr wrap="none" rtlCol="0">
            <a:spAutoFit/>
          </a:bodyPr>
          <a:lstStyle/>
          <a:p>
            <a:r>
              <a:rPr lang="en-US" b="1" dirty="0">
                <a:solidFill>
                  <a:schemeClr val="bg1"/>
                </a:solidFill>
              </a:rPr>
              <a:t>Weaknesses</a:t>
            </a:r>
            <a:endParaRPr lang="en-US" dirty="0">
              <a:solidFill>
                <a:schemeClr val="bg1"/>
              </a:solidFill>
            </a:endParaRPr>
          </a:p>
        </p:txBody>
      </p:sp>
      <p:sp>
        <p:nvSpPr>
          <p:cNvPr id="9" name="TextBox 8">
            <a:extLst>
              <a:ext uri="{FF2B5EF4-FFF2-40B4-BE49-F238E27FC236}">
                <a16:creationId xmlns:a16="http://schemas.microsoft.com/office/drawing/2014/main" id="{3299C317-C050-4FAA-8FC7-F4E89CBE2B46}"/>
              </a:ext>
            </a:extLst>
          </p:cNvPr>
          <p:cNvSpPr txBox="1"/>
          <p:nvPr/>
        </p:nvSpPr>
        <p:spPr>
          <a:xfrm>
            <a:off x="1784965" y="3906807"/>
            <a:ext cx="1518364" cy="369332"/>
          </a:xfrm>
          <a:prstGeom prst="rect">
            <a:avLst/>
          </a:prstGeom>
          <a:noFill/>
        </p:spPr>
        <p:txBody>
          <a:bodyPr wrap="none" rtlCol="0">
            <a:spAutoFit/>
          </a:bodyPr>
          <a:lstStyle/>
          <a:p>
            <a:r>
              <a:rPr lang="en-US" b="1" dirty="0">
                <a:solidFill>
                  <a:schemeClr val="bg1"/>
                </a:solidFill>
              </a:rPr>
              <a:t>Opportunities</a:t>
            </a:r>
            <a:endParaRPr lang="en-US" dirty="0">
              <a:solidFill>
                <a:schemeClr val="bg1"/>
              </a:solidFill>
            </a:endParaRPr>
          </a:p>
        </p:txBody>
      </p:sp>
      <p:sp>
        <p:nvSpPr>
          <p:cNvPr id="10" name="TextBox 9">
            <a:extLst>
              <a:ext uri="{FF2B5EF4-FFF2-40B4-BE49-F238E27FC236}">
                <a16:creationId xmlns:a16="http://schemas.microsoft.com/office/drawing/2014/main" id="{CEC73BD5-6A1A-4C71-AB29-B3ED65D78676}"/>
              </a:ext>
            </a:extLst>
          </p:cNvPr>
          <p:cNvSpPr txBox="1"/>
          <p:nvPr/>
        </p:nvSpPr>
        <p:spPr>
          <a:xfrm>
            <a:off x="6867331" y="3925468"/>
            <a:ext cx="899733" cy="369332"/>
          </a:xfrm>
          <a:prstGeom prst="rect">
            <a:avLst/>
          </a:prstGeom>
          <a:noFill/>
        </p:spPr>
        <p:txBody>
          <a:bodyPr wrap="none" rtlCol="0">
            <a:spAutoFit/>
          </a:bodyPr>
          <a:lstStyle/>
          <a:p>
            <a:r>
              <a:rPr lang="en-US" b="1" dirty="0">
                <a:solidFill>
                  <a:schemeClr val="bg1"/>
                </a:solidFill>
              </a:rPr>
              <a:t>Threats</a:t>
            </a:r>
            <a:endParaRPr lang="en-US" dirty="0">
              <a:solidFill>
                <a:schemeClr val="bg1"/>
              </a:solidFill>
            </a:endParaRPr>
          </a:p>
        </p:txBody>
      </p:sp>
      <p:sp>
        <p:nvSpPr>
          <p:cNvPr id="11" name="Rectangle: Rounded Corners 10">
            <a:extLst>
              <a:ext uri="{FF2B5EF4-FFF2-40B4-BE49-F238E27FC236}">
                <a16:creationId xmlns:a16="http://schemas.microsoft.com/office/drawing/2014/main" id="{16A73FCE-258C-48F1-92A6-E7871A01BD9F}"/>
              </a:ext>
            </a:extLst>
          </p:cNvPr>
          <p:cNvSpPr/>
          <p:nvPr/>
        </p:nvSpPr>
        <p:spPr>
          <a:xfrm>
            <a:off x="9797143" y="1037446"/>
            <a:ext cx="2052411" cy="2496711"/>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0E4A8E29-6B9D-45C1-8E39-9AF0EE43889C}"/>
              </a:ext>
            </a:extLst>
          </p:cNvPr>
          <p:cNvSpPr/>
          <p:nvPr/>
        </p:nvSpPr>
        <p:spPr>
          <a:xfrm>
            <a:off x="9822586" y="3728587"/>
            <a:ext cx="2021339" cy="305476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CFB4CA2-659A-48A6-AB72-1EA0395CD75E}"/>
              </a:ext>
            </a:extLst>
          </p:cNvPr>
          <p:cNvSpPr txBox="1"/>
          <p:nvPr/>
        </p:nvSpPr>
        <p:spPr>
          <a:xfrm>
            <a:off x="10361620" y="1184983"/>
            <a:ext cx="934743" cy="369332"/>
          </a:xfrm>
          <a:prstGeom prst="rect">
            <a:avLst/>
          </a:prstGeom>
          <a:noFill/>
        </p:spPr>
        <p:txBody>
          <a:bodyPr wrap="none" rtlCol="0">
            <a:spAutoFit/>
          </a:bodyPr>
          <a:lstStyle/>
          <a:p>
            <a:r>
              <a:rPr lang="en-US" b="1" dirty="0"/>
              <a:t>Internal</a:t>
            </a:r>
            <a:endParaRPr lang="en-US" dirty="0"/>
          </a:p>
        </p:txBody>
      </p:sp>
      <p:sp>
        <p:nvSpPr>
          <p:cNvPr id="14" name="TextBox 13">
            <a:extLst>
              <a:ext uri="{FF2B5EF4-FFF2-40B4-BE49-F238E27FC236}">
                <a16:creationId xmlns:a16="http://schemas.microsoft.com/office/drawing/2014/main" id="{D631A6DC-D672-4A96-B8DB-11D745E83199}"/>
              </a:ext>
            </a:extLst>
          </p:cNvPr>
          <p:cNvSpPr txBox="1"/>
          <p:nvPr/>
        </p:nvSpPr>
        <p:spPr>
          <a:xfrm>
            <a:off x="10347994" y="3765927"/>
            <a:ext cx="970522" cy="369332"/>
          </a:xfrm>
          <a:prstGeom prst="rect">
            <a:avLst/>
          </a:prstGeom>
          <a:noFill/>
        </p:spPr>
        <p:txBody>
          <a:bodyPr wrap="none" rtlCol="0">
            <a:spAutoFit/>
          </a:bodyPr>
          <a:lstStyle/>
          <a:p>
            <a:r>
              <a:rPr lang="en-US" b="1" dirty="0"/>
              <a:t>External</a:t>
            </a:r>
            <a:endParaRPr lang="en-US" dirty="0"/>
          </a:p>
        </p:txBody>
      </p:sp>
      <p:sp>
        <p:nvSpPr>
          <p:cNvPr id="15" name="TextBox 14">
            <a:extLst>
              <a:ext uri="{FF2B5EF4-FFF2-40B4-BE49-F238E27FC236}">
                <a16:creationId xmlns:a16="http://schemas.microsoft.com/office/drawing/2014/main" id="{05CA454D-5C00-44CB-AB58-7836C3D9B9B9}"/>
              </a:ext>
            </a:extLst>
          </p:cNvPr>
          <p:cNvSpPr txBox="1"/>
          <p:nvPr/>
        </p:nvSpPr>
        <p:spPr>
          <a:xfrm>
            <a:off x="718456" y="1816915"/>
            <a:ext cx="3592287" cy="1754326"/>
          </a:xfrm>
          <a:prstGeom prst="rect">
            <a:avLst/>
          </a:prstGeom>
          <a:noFill/>
        </p:spPr>
        <p:txBody>
          <a:bodyPr wrap="square" rtlCol="0">
            <a:spAutoFit/>
          </a:bodyPr>
          <a:lstStyle/>
          <a:p>
            <a:r>
              <a:rPr lang="en-US" dirty="0">
                <a:solidFill>
                  <a:schemeClr val="bg1"/>
                </a:solidFill>
              </a:rPr>
              <a:t>What are your own advantages, in terms of people, physical resources, finances?</a:t>
            </a:r>
            <a:br>
              <a:rPr lang="en-US" dirty="0">
                <a:solidFill>
                  <a:schemeClr val="bg1"/>
                </a:solidFill>
              </a:rPr>
            </a:br>
            <a:r>
              <a:rPr lang="en-US" dirty="0">
                <a:solidFill>
                  <a:schemeClr val="bg1"/>
                </a:solidFill>
              </a:rPr>
              <a:t>What do you do well? What activities or processes have met with success?</a:t>
            </a:r>
          </a:p>
        </p:txBody>
      </p:sp>
      <p:sp>
        <p:nvSpPr>
          <p:cNvPr id="16" name="TextBox 15">
            <a:extLst>
              <a:ext uri="{FF2B5EF4-FFF2-40B4-BE49-F238E27FC236}">
                <a16:creationId xmlns:a16="http://schemas.microsoft.com/office/drawing/2014/main" id="{D1D598E7-AD39-46B4-8B20-57F56D18A3BE}"/>
              </a:ext>
            </a:extLst>
          </p:cNvPr>
          <p:cNvSpPr txBox="1"/>
          <p:nvPr/>
        </p:nvSpPr>
        <p:spPr>
          <a:xfrm>
            <a:off x="5521053" y="1744823"/>
            <a:ext cx="3781567" cy="1754326"/>
          </a:xfrm>
          <a:prstGeom prst="rect">
            <a:avLst/>
          </a:prstGeom>
          <a:noFill/>
        </p:spPr>
        <p:txBody>
          <a:bodyPr wrap="square" rtlCol="0">
            <a:spAutoFit/>
          </a:bodyPr>
          <a:lstStyle/>
          <a:p>
            <a:r>
              <a:rPr lang="en-US" dirty="0">
                <a:solidFill>
                  <a:schemeClr val="bg1"/>
                </a:solidFill>
              </a:rPr>
              <a:t>What could be improved in your </a:t>
            </a:r>
            <a:r>
              <a:rPr lang="en-IE" dirty="0">
                <a:solidFill>
                  <a:schemeClr val="bg1"/>
                </a:solidFill>
              </a:rPr>
              <a:t>mediation project </a:t>
            </a:r>
            <a:r>
              <a:rPr lang="en-US" dirty="0">
                <a:solidFill>
                  <a:schemeClr val="bg1"/>
                </a:solidFill>
              </a:rPr>
              <a:t>in terms of volunteers, staffing, physical resources, funding?</a:t>
            </a:r>
            <a:br>
              <a:rPr lang="en-US" dirty="0">
                <a:solidFill>
                  <a:schemeClr val="bg1"/>
                </a:solidFill>
              </a:rPr>
            </a:br>
            <a:r>
              <a:rPr lang="en-US" dirty="0">
                <a:solidFill>
                  <a:schemeClr val="bg1"/>
                </a:solidFill>
              </a:rPr>
              <a:t>What activities and processes lack effectiveness or are poorly done?</a:t>
            </a:r>
          </a:p>
        </p:txBody>
      </p:sp>
      <p:sp>
        <p:nvSpPr>
          <p:cNvPr id="17" name="TextBox 16">
            <a:extLst>
              <a:ext uri="{FF2B5EF4-FFF2-40B4-BE49-F238E27FC236}">
                <a16:creationId xmlns:a16="http://schemas.microsoft.com/office/drawing/2014/main" id="{1D7AC29D-F733-4A1D-9E97-253176183331}"/>
              </a:ext>
            </a:extLst>
          </p:cNvPr>
          <p:cNvSpPr txBox="1"/>
          <p:nvPr/>
        </p:nvSpPr>
        <p:spPr>
          <a:xfrm>
            <a:off x="549114" y="4260928"/>
            <a:ext cx="4320074" cy="2246769"/>
          </a:xfrm>
          <a:prstGeom prst="rect">
            <a:avLst/>
          </a:prstGeom>
          <a:noFill/>
        </p:spPr>
        <p:txBody>
          <a:bodyPr wrap="square" rtlCol="0">
            <a:spAutoFit/>
          </a:bodyPr>
          <a:lstStyle/>
          <a:p>
            <a:r>
              <a:rPr lang="en-US" sz="1400" dirty="0">
                <a:solidFill>
                  <a:schemeClr val="bg1"/>
                </a:solidFill>
              </a:rPr>
              <a:t>What possibilities exist to support or help your effort , the people you serve, or the people who conduct your work?</a:t>
            </a:r>
            <a:br>
              <a:rPr lang="en-US" sz="1400" dirty="0">
                <a:solidFill>
                  <a:schemeClr val="bg1"/>
                </a:solidFill>
              </a:rPr>
            </a:br>
            <a:r>
              <a:rPr lang="en-US" sz="1400" dirty="0">
                <a:solidFill>
                  <a:schemeClr val="bg1"/>
                </a:solidFill>
              </a:rPr>
              <a:t>What local, national, or international trends draw interest to your programme?</a:t>
            </a:r>
            <a:br>
              <a:rPr lang="en-US" sz="1400" dirty="0">
                <a:solidFill>
                  <a:schemeClr val="bg1"/>
                </a:solidFill>
              </a:rPr>
            </a:br>
            <a:r>
              <a:rPr lang="en-US" sz="1400" dirty="0">
                <a:solidFill>
                  <a:schemeClr val="bg1"/>
                </a:solidFill>
              </a:rPr>
              <a:t>Is a social change or demographic pattern favorable to your goal?</a:t>
            </a:r>
            <a:br>
              <a:rPr lang="en-US" sz="1400" dirty="0">
                <a:solidFill>
                  <a:schemeClr val="bg1"/>
                </a:solidFill>
              </a:rPr>
            </a:br>
            <a:r>
              <a:rPr lang="en-US" sz="1400" dirty="0">
                <a:solidFill>
                  <a:schemeClr val="bg1"/>
                </a:solidFill>
              </a:rPr>
              <a:t>Is a new funding source available?</a:t>
            </a:r>
            <a:br>
              <a:rPr lang="en-US" sz="1400" dirty="0">
                <a:solidFill>
                  <a:schemeClr val="bg1"/>
                </a:solidFill>
              </a:rPr>
            </a:br>
            <a:r>
              <a:rPr lang="en-US" sz="1400" dirty="0">
                <a:solidFill>
                  <a:schemeClr val="bg1"/>
                </a:solidFill>
              </a:rPr>
              <a:t>Have changes in policies made something easier?</a:t>
            </a:r>
            <a:br>
              <a:rPr lang="en-US" sz="1400" dirty="0">
                <a:solidFill>
                  <a:schemeClr val="bg1"/>
                </a:solidFill>
              </a:rPr>
            </a:br>
            <a:r>
              <a:rPr lang="en-US" sz="1400" dirty="0">
                <a:solidFill>
                  <a:schemeClr val="bg1"/>
                </a:solidFill>
              </a:rPr>
              <a:t>Do changes in technology hold new promise?</a:t>
            </a:r>
          </a:p>
        </p:txBody>
      </p:sp>
      <p:sp>
        <p:nvSpPr>
          <p:cNvPr id="18" name="TextBox 17">
            <a:extLst>
              <a:ext uri="{FF2B5EF4-FFF2-40B4-BE49-F238E27FC236}">
                <a16:creationId xmlns:a16="http://schemas.microsoft.com/office/drawing/2014/main" id="{1257E336-C965-48E4-A65C-FCD78738C0F4}"/>
              </a:ext>
            </a:extLst>
          </p:cNvPr>
          <p:cNvSpPr txBox="1"/>
          <p:nvPr/>
        </p:nvSpPr>
        <p:spPr>
          <a:xfrm>
            <a:off x="5109109" y="4265998"/>
            <a:ext cx="4456401" cy="2246769"/>
          </a:xfrm>
          <a:prstGeom prst="rect">
            <a:avLst/>
          </a:prstGeom>
          <a:noFill/>
        </p:spPr>
        <p:txBody>
          <a:bodyPr wrap="square" rtlCol="0">
            <a:spAutoFit/>
          </a:bodyPr>
          <a:lstStyle/>
          <a:p>
            <a:r>
              <a:rPr lang="en-US" sz="1400" dirty="0">
                <a:solidFill>
                  <a:schemeClr val="bg1"/>
                </a:solidFill>
              </a:rPr>
              <a:t>What obstacles do you face that hinder the effort - in the environment, the people you serve, or the people who conduct your work?</a:t>
            </a:r>
            <a:br>
              <a:rPr lang="en-US" sz="1400" dirty="0">
                <a:solidFill>
                  <a:schemeClr val="bg1"/>
                </a:solidFill>
              </a:rPr>
            </a:br>
            <a:r>
              <a:rPr lang="en-US" sz="1400" dirty="0">
                <a:solidFill>
                  <a:schemeClr val="bg1"/>
                </a:solidFill>
              </a:rPr>
              <a:t>What local, national, or international trends favor interest in other or competing programmes?</a:t>
            </a:r>
            <a:br>
              <a:rPr lang="en-US" sz="1400" dirty="0">
                <a:solidFill>
                  <a:schemeClr val="bg1"/>
                </a:solidFill>
              </a:rPr>
            </a:br>
            <a:r>
              <a:rPr lang="en-US" sz="1400" dirty="0">
                <a:solidFill>
                  <a:schemeClr val="bg1"/>
                </a:solidFill>
              </a:rPr>
              <a:t>Is a social change or demographic pattern harmful to your goal?</a:t>
            </a:r>
            <a:br>
              <a:rPr lang="en-US" sz="1400" dirty="0">
                <a:solidFill>
                  <a:schemeClr val="bg1"/>
                </a:solidFill>
              </a:rPr>
            </a:br>
            <a:r>
              <a:rPr lang="en-US" sz="1400" dirty="0">
                <a:solidFill>
                  <a:schemeClr val="bg1"/>
                </a:solidFill>
              </a:rPr>
              <a:t>Is the financial situation of a funder changing?</a:t>
            </a:r>
            <a:br>
              <a:rPr lang="en-US" sz="1400" dirty="0">
                <a:solidFill>
                  <a:schemeClr val="bg1"/>
                </a:solidFill>
              </a:rPr>
            </a:br>
            <a:r>
              <a:rPr lang="en-US" sz="1400" dirty="0">
                <a:solidFill>
                  <a:schemeClr val="bg1"/>
                </a:solidFill>
              </a:rPr>
              <a:t>Have changes in policies made something more difficult?</a:t>
            </a:r>
            <a:br>
              <a:rPr lang="en-US" sz="1400" dirty="0">
                <a:solidFill>
                  <a:schemeClr val="bg1"/>
                </a:solidFill>
              </a:rPr>
            </a:br>
            <a:r>
              <a:rPr lang="en-US" sz="1400" dirty="0">
                <a:solidFill>
                  <a:schemeClr val="bg1"/>
                </a:solidFill>
              </a:rPr>
              <a:t>Is changing technology threatening your effectiveness?</a:t>
            </a:r>
          </a:p>
        </p:txBody>
      </p:sp>
      <p:sp>
        <p:nvSpPr>
          <p:cNvPr id="19" name="TextBox 18">
            <a:extLst>
              <a:ext uri="{FF2B5EF4-FFF2-40B4-BE49-F238E27FC236}">
                <a16:creationId xmlns:a16="http://schemas.microsoft.com/office/drawing/2014/main" id="{C729341E-6FBE-481C-A881-972D1B1F3141}"/>
              </a:ext>
            </a:extLst>
          </p:cNvPr>
          <p:cNvSpPr txBox="1"/>
          <p:nvPr/>
        </p:nvSpPr>
        <p:spPr>
          <a:xfrm>
            <a:off x="9847553" y="1540172"/>
            <a:ext cx="2052411" cy="2031325"/>
          </a:xfrm>
          <a:prstGeom prst="rect">
            <a:avLst/>
          </a:prstGeom>
          <a:noFill/>
        </p:spPr>
        <p:txBody>
          <a:bodyPr wrap="square" rtlCol="0">
            <a:spAutoFit/>
          </a:bodyPr>
          <a:lstStyle/>
          <a:p>
            <a:pPr>
              <a:buFont typeface="Arial" panose="020B0604020202020204" pitchFamily="34" charset="0"/>
              <a:buChar char="•"/>
            </a:pPr>
            <a:r>
              <a:rPr lang="en-US" dirty="0"/>
              <a:t>Human resources</a:t>
            </a:r>
          </a:p>
          <a:p>
            <a:pPr>
              <a:buFont typeface="Arial" panose="020B0604020202020204" pitchFamily="34" charset="0"/>
              <a:buChar char="•"/>
            </a:pPr>
            <a:r>
              <a:rPr lang="en-US" dirty="0"/>
              <a:t>Physical resources</a:t>
            </a:r>
          </a:p>
          <a:p>
            <a:pPr>
              <a:buFont typeface="Arial" panose="020B0604020202020204" pitchFamily="34" charset="0"/>
              <a:buChar char="•"/>
            </a:pPr>
            <a:r>
              <a:rPr lang="en-US" dirty="0"/>
              <a:t>Financial resources</a:t>
            </a:r>
          </a:p>
          <a:p>
            <a:pPr>
              <a:buFont typeface="Arial" panose="020B0604020202020204" pitchFamily="34" charset="0"/>
              <a:buChar char="•"/>
            </a:pPr>
            <a:r>
              <a:rPr lang="en-US" dirty="0"/>
              <a:t>Activities and processes</a:t>
            </a:r>
          </a:p>
          <a:p>
            <a:pPr>
              <a:buFont typeface="Arial" panose="020B0604020202020204" pitchFamily="34" charset="0"/>
              <a:buChar char="•"/>
            </a:pPr>
            <a:r>
              <a:rPr lang="en-US" dirty="0"/>
              <a:t>Past experiences</a:t>
            </a:r>
          </a:p>
          <a:p>
            <a:endParaRPr lang="en-US" dirty="0"/>
          </a:p>
        </p:txBody>
      </p:sp>
      <p:sp>
        <p:nvSpPr>
          <p:cNvPr id="20" name="TextBox 19">
            <a:extLst>
              <a:ext uri="{FF2B5EF4-FFF2-40B4-BE49-F238E27FC236}">
                <a16:creationId xmlns:a16="http://schemas.microsoft.com/office/drawing/2014/main" id="{FD11ECE2-D490-4A17-9077-87F3391A8EF6}"/>
              </a:ext>
            </a:extLst>
          </p:cNvPr>
          <p:cNvSpPr txBox="1"/>
          <p:nvPr/>
        </p:nvSpPr>
        <p:spPr>
          <a:xfrm>
            <a:off x="9882510" y="4076444"/>
            <a:ext cx="2304226" cy="2800767"/>
          </a:xfrm>
          <a:prstGeom prst="rect">
            <a:avLst/>
          </a:prstGeom>
          <a:noFill/>
        </p:spPr>
        <p:txBody>
          <a:bodyPr wrap="square" rtlCol="0">
            <a:spAutoFit/>
          </a:bodyPr>
          <a:lstStyle/>
          <a:p>
            <a:pPr>
              <a:buFont typeface="Arial" panose="020B0604020202020204" pitchFamily="34" charset="0"/>
              <a:buChar char="•"/>
            </a:pPr>
            <a:r>
              <a:rPr lang="en-US" sz="1600" dirty="0"/>
              <a:t>Future trends </a:t>
            </a:r>
            <a:endParaRPr lang="hr-BA" sz="1600" dirty="0"/>
          </a:p>
          <a:p>
            <a:pPr>
              <a:buFont typeface="Arial" panose="020B0604020202020204" pitchFamily="34" charset="0"/>
              <a:buChar char="•"/>
            </a:pPr>
            <a:r>
              <a:rPr lang="en-US" sz="1600" dirty="0"/>
              <a:t>Funding sources (foundations, donors, legislatures)</a:t>
            </a:r>
          </a:p>
          <a:p>
            <a:pPr>
              <a:buFont typeface="Arial" panose="020B0604020202020204" pitchFamily="34" charset="0"/>
              <a:buChar char="•"/>
            </a:pPr>
            <a:r>
              <a:rPr lang="en-US" sz="1600" dirty="0"/>
              <a:t>Demographics</a:t>
            </a:r>
          </a:p>
          <a:p>
            <a:pPr>
              <a:buFont typeface="Arial" panose="020B0604020202020204" pitchFamily="34" charset="0"/>
              <a:buChar char="•"/>
            </a:pPr>
            <a:r>
              <a:rPr lang="en-US" sz="1600" dirty="0"/>
              <a:t>The physical environment</a:t>
            </a:r>
          </a:p>
          <a:p>
            <a:pPr>
              <a:buFont typeface="Arial" panose="020B0604020202020204" pitchFamily="34" charset="0"/>
              <a:buChar char="•"/>
            </a:pPr>
            <a:r>
              <a:rPr lang="en-US" sz="1600" dirty="0"/>
              <a:t>Legislation</a:t>
            </a:r>
          </a:p>
          <a:p>
            <a:pPr>
              <a:buFont typeface="Arial" panose="020B0604020202020204" pitchFamily="34" charset="0"/>
              <a:buChar char="•"/>
            </a:pPr>
            <a:r>
              <a:rPr lang="en-US" sz="1600" dirty="0"/>
              <a:t>Local, national, or international events</a:t>
            </a:r>
          </a:p>
          <a:p>
            <a:endParaRPr lang="en-US" sz="1600" dirty="0"/>
          </a:p>
        </p:txBody>
      </p:sp>
    </p:spTree>
    <p:extLst>
      <p:ext uri="{BB962C8B-B14F-4D97-AF65-F5344CB8AC3E}">
        <p14:creationId xmlns:p14="http://schemas.microsoft.com/office/powerpoint/2010/main" val="2979286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9"/>
          </p:nvPr>
        </p:nvSpPr>
        <p:spPr/>
        <p:txBody>
          <a:bodyPr>
            <a:normAutofit lnSpcReduction="10000"/>
          </a:bodyPr>
          <a:lstStyle/>
          <a:p>
            <a:r>
              <a:rPr lang="hr-BA" dirty="0"/>
              <a:t>Taking the best out of SWOT</a:t>
            </a:r>
            <a:endParaRPr lang="en-GB" dirty="0"/>
          </a:p>
          <a:p>
            <a:endParaRPr lang="en-US" dirty="0"/>
          </a:p>
        </p:txBody>
      </p:sp>
      <p:sp>
        <p:nvSpPr>
          <p:cNvPr id="9" name="Text Placeholder 3"/>
          <p:cNvSpPr>
            <a:spLocks noGrp="1"/>
          </p:cNvSpPr>
          <p:nvPr>
            <p:ph type="body" sz="quarter" idx="32"/>
          </p:nvPr>
        </p:nvSpPr>
        <p:spPr>
          <a:xfrm>
            <a:off x="1818968" y="6411797"/>
            <a:ext cx="8554064" cy="249119"/>
          </a:xfrm>
        </p:spPr>
        <p:txBody>
          <a:bodyPr>
            <a:normAutofit/>
          </a:bodyPr>
          <a:lstStyle/>
          <a:p>
            <a:pPr marL="0" indent="0"/>
            <a:r>
              <a:rPr lang="en-GB" sz="800" baseline="30000" dirty="0">
                <a:latin typeface="+mn-lt"/>
              </a:rPr>
              <a:t>1</a:t>
            </a:r>
            <a:r>
              <a:rPr lang="en-GB" sz="800" dirty="0">
                <a:latin typeface="+mn-lt"/>
              </a:rPr>
              <a:t>The nature of socio-psychological barriers to peaceful conflict resolution and ways to overcome them, Daniel Bar-Tal &amp; Eran Halperin, conflict &amp; communication online, Vol. 12, No. 2, 2013 </a:t>
            </a:r>
          </a:p>
        </p:txBody>
      </p:sp>
      <p:sp>
        <p:nvSpPr>
          <p:cNvPr id="12" name="Text Placeholder 2">
            <a:extLst>
              <a:ext uri="{FF2B5EF4-FFF2-40B4-BE49-F238E27FC236}">
                <a16:creationId xmlns:a16="http://schemas.microsoft.com/office/drawing/2014/main" id="{A579CF2C-5ADD-4FB7-8101-1E2F1619DED3}"/>
              </a:ext>
            </a:extLst>
          </p:cNvPr>
          <p:cNvSpPr>
            <a:spLocks noGrp="1"/>
          </p:cNvSpPr>
          <p:nvPr>
            <p:ph type="body" sz="quarter" idx="4294967295"/>
          </p:nvPr>
        </p:nvSpPr>
        <p:spPr>
          <a:xfrm>
            <a:off x="1366683" y="4124491"/>
            <a:ext cx="3087329" cy="1765031"/>
          </a:xfrm>
          <a:prstGeom prst="rect">
            <a:avLst/>
          </a:prstGeom>
        </p:spPr>
        <p:txBody>
          <a:bodyPr>
            <a:normAutofit fontScale="92500"/>
          </a:bodyPr>
          <a:lstStyle/>
          <a:p>
            <a:pPr marL="0" indent="0" algn="ctr">
              <a:buNone/>
            </a:pPr>
            <a:r>
              <a:rPr lang="en-US" sz="2000" dirty="0">
                <a:solidFill>
                  <a:srgbClr val="7F7F7F"/>
                </a:solidFill>
                <a:effectLst/>
              </a:rPr>
              <a:t>Your SWOT has made you </a:t>
            </a:r>
            <a:r>
              <a:rPr lang="en-US" sz="2000" dirty="0" err="1">
                <a:solidFill>
                  <a:srgbClr val="7F7F7F"/>
                </a:solidFill>
                <a:effectLst/>
              </a:rPr>
              <a:t>realise</a:t>
            </a:r>
            <a:r>
              <a:rPr lang="en-US" sz="2000" dirty="0">
                <a:solidFill>
                  <a:srgbClr val="7F7F7F"/>
                </a:solidFill>
                <a:effectLst/>
              </a:rPr>
              <a:t> your mediation project or group’s strengths</a:t>
            </a:r>
            <a:r>
              <a:rPr lang="hr-BA" sz="2000" dirty="0">
                <a:solidFill>
                  <a:srgbClr val="7F7F7F"/>
                </a:solidFill>
                <a:effectLst/>
              </a:rPr>
              <a:t>,</a:t>
            </a:r>
            <a:r>
              <a:rPr lang="en-US" sz="2000" dirty="0">
                <a:solidFill>
                  <a:srgbClr val="7F7F7F"/>
                </a:solidFill>
                <a:effectLst/>
              </a:rPr>
              <a:t> weaknesses, as well as identify opportunities and threats coming from outside.</a:t>
            </a:r>
          </a:p>
          <a:p>
            <a:pPr marL="0" indent="0" algn="ctr">
              <a:buNone/>
            </a:pPr>
            <a:endParaRPr lang="en-US" sz="2000" dirty="0">
              <a:solidFill>
                <a:srgbClr val="7F7F7F"/>
              </a:solidFill>
              <a:effectLst/>
            </a:endParaRPr>
          </a:p>
          <a:p>
            <a:pPr marL="0" indent="0" algn="ctr">
              <a:buNone/>
            </a:pPr>
            <a:endParaRPr lang="en-US" sz="2000" dirty="0">
              <a:solidFill>
                <a:srgbClr val="7F7F7F"/>
              </a:solidFill>
              <a:effectLst/>
            </a:endParaRPr>
          </a:p>
        </p:txBody>
      </p:sp>
      <p:sp>
        <p:nvSpPr>
          <p:cNvPr id="16" name="Rectangle 15"/>
          <p:cNvSpPr/>
          <p:nvPr/>
        </p:nvSpPr>
        <p:spPr>
          <a:xfrm>
            <a:off x="4670323" y="4080915"/>
            <a:ext cx="2998838"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F7F7F"/>
                </a:solidFill>
                <a:effectLst/>
                <a:uLnTx/>
                <a:uFillTx/>
                <a:latin typeface="Calibri" panose="020F0502020204030204"/>
                <a:ea typeface="+mn-ea"/>
                <a:cs typeface="+mn-cs"/>
              </a:rPr>
              <a:t>Does your initiative now look clear enough to pitch it to the funders?</a:t>
            </a:r>
          </a:p>
        </p:txBody>
      </p:sp>
      <p:sp>
        <p:nvSpPr>
          <p:cNvPr id="17" name="Rectangle 16"/>
          <p:cNvSpPr/>
          <p:nvPr/>
        </p:nvSpPr>
        <p:spPr>
          <a:xfrm>
            <a:off x="7993626" y="4080915"/>
            <a:ext cx="3126658" cy="1015663"/>
          </a:xfrm>
          <a:prstGeom prst="rect">
            <a:avLst/>
          </a:prstGeom>
        </p:spPr>
        <p:txBody>
          <a:bodyPr wrap="square">
            <a:spAutoFit/>
          </a:bodyPr>
          <a:lstStyle/>
          <a:p>
            <a:pPr marL="0" indent="0" algn="ctr">
              <a:buNone/>
            </a:pPr>
            <a:r>
              <a:rPr lang="en-US" sz="2000" dirty="0">
                <a:solidFill>
                  <a:srgbClr val="7F7F7F"/>
                </a:solidFill>
                <a:effectLst/>
              </a:rPr>
              <a:t>How can you use the positives, to overcome the negatives?</a:t>
            </a:r>
          </a:p>
        </p:txBody>
      </p:sp>
      <p:sp>
        <p:nvSpPr>
          <p:cNvPr id="18" name="Shape 2617">
            <a:extLst>
              <a:ext uri="{FF2B5EF4-FFF2-40B4-BE49-F238E27FC236}">
                <a16:creationId xmlns:a16="http://schemas.microsoft.com/office/drawing/2014/main" id="{4CC52F16-351F-1F47-8493-3F81566864F0}"/>
              </a:ext>
            </a:extLst>
          </p:cNvPr>
          <p:cNvSpPr/>
          <p:nvPr/>
        </p:nvSpPr>
        <p:spPr>
          <a:xfrm>
            <a:off x="5719824" y="2159559"/>
            <a:ext cx="763116" cy="624437"/>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noFill/>
            <a:miter lim="400000"/>
          </a:ln>
        </p:spPr>
        <p:txBody>
          <a:bodyPr lIns="38090" tIns="38090" rIns="38090" bIns="38090" anchor="ctr"/>
          <a:lstStyle/>
          <a:p>
            <a:pPr marL="0" marR="0" lvl="0" indent="0" algn="l" defTabSz="457063"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pic>
        <p:nvPicPr>
          <p:cNvPr id="3" name="Graphic 2" descr="Two Hearts with solid fill">
            <a:extLst>
              <a:ext uri="{FF2B5EF4-FFF2-40B4-BE49-F238E27FC236}">
                <a16:creationId xmlns:a16="http://schemas.microsoft.com/office/drawing/2014/main" id="{3CF86DA4-DB48-4748-AE11-F32F256A587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99755" y="2097469"/>
            <a:ext cx="914400" cy="914400"/>
          </a:xfrm>
          <a:prstGeom prst="rect">
            <a:avLst/>
          </a:prstGeom>
        </p:spPr>
      </p:pic>
      <p:pic>
        <p:nvPicPr>
          <p:cNvPr id="5" name="Graphic 4" descr="Medieval Armor outline">
            <a:extLst>
              <a:ext uri="{FF2B5EF4-FFF2-40B4-BE49-F238E27FC236}">
                <a16:creationId xmlns:a16="http://schemas.microsoft.com/office/drawing/2014/main" id="{8B1F60C2-5C97-4E79-A16A-DEF8F1746FB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51470" y="2097469"/>
            <a:ext cx="914400" cy="914400"/>
          </a:xfrm>
          <a:prstGeom prst="rect">
            <a:avLst/>
          </a:prstGeom>
        </p:spPr>
      </p:pic>
    </p:spTree>
    <p:extLst>
      <p:ext uri="{BB962C8B-B14F-4D97-AF65-F5344CB8AC3E}">
        <p14:creationId xmlns:p14="http://schemas.microsoft.com/office/powerpoint/2010/main" val="229185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extLst>
              <a:ext uri="{FF2B5EF4-FFF2-40B4-BE49-F238E27FC236}">
                <a16:creationId xmlns:a16="http://schemas.microsoft.com/office/drawing/2014/main" id="{FA0FA626-2337-4EA2-BDBE-6A602C89C6EB}"/>
              </a:ext>
            </a:extLst>
          </p:cNvPr>
          <p:cNvSpPr/>
          <p:nvPr/>
        </p:nvSpPr>
        <p:spPr>
          <a:xfrm>
            <a:off x="7063273" y="1240971"/>
            <a:ext cx="5128727" cy="38815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9C4E5F93-BBBD-0748-915B-770D5042E061}"/>
              </a:ext>
            </a:extLst>
          </p:cNvPr>
          <p:cNvSpPr>
            <a:spLocks noGrp="1"/>
          </p:cNvSpPr>
          <p:nvPr>
            <p:ph type="body" sz="quarter" idx="18"/>
          </p:nvPr>
        </p:nvSpPr>
        <p:spPr>
          <a:xfrm>
            <a:off x="439519" y="3429000"/>
            <a:ext cx="5383406" cy="2233514"/>
          </a:xfrm>
        </p:spPr>
        <p:txBody>
          <a:bodyPr>
            <a:noAutofit/>
          </a:bodyPr>
          <a:lstStyle/>
          <a:p>
            <a:pPr marL="0" indent="0"/>
            <a:r>
              <a:rPr lang="hr-BA" sz="1800" b="0" dirty="0">
                <a:effectLst/>
                <a:hlinkClick r:id="rId2"/>
              </a:rPr>
              <a:t>The</a:t>
            </a:r>
            <a:r>
              <a:rPr lang="en-US" sz="1800" b="0" dirty="0">
                <a:effectLst/>
                <a:hlinkClick r:id="rId2"/>
              </a:rPr>
              <a:t> Equality Fund </a:t>
            </a:r>
            <a:r>
              <a:rPr lang="en-US" sz="1800" b="0" dirty="0">
                <a:effectLst/>
              </a:rPr>
              <a:t>supports civil society groups working with </a:t>
            </a:r>
            <a:r>
              <a:rPr lang="en-US" sz="1800" b="0" dirty="0" err="1">
                <a:effectLst/>
              </a:rPr>
              <a:t>marginalised</a:t>
            </a:r>
            <a:r>
              <a:rPr lang="en-US" sz="1800" b="0" dirty="0">
                <a:effectLst/>
              </a:rPr>
              <a:t> women, ethnic minority and migrant people, </a:t>
            </a:r>
            <a:r>
              <a:rPr lang="en-US" sz="1800" b="0" dirty="0" err="1">
                <a:effectLst/>
              </a:rPr>
              <a:t>Traveller</a:t>
            </a:r>
            <a:r>
              <a:rPr lang="en-US" sz="1800" b="0" dirty="0">
                <a:effectLst/>
              </a:rPr>
              <a:t> and Roma communities, people living in poverty, people with disabilities and LGBTI+ </a:t>
            </a:r>
            <a:r>
              <a:rPr lang="en-US" sz="1800" b="0" dirty="0" err="1">
                <a:effectLst/>
              </a:rPr>
              <a:t>peopl</a:t>
            </a:r>
            <a:r>
              <a:rPr lang="hr-BA" sz="1800" b="0" dirty="0">
                <a:effectLst/>
              </a:rPr>
              <a:t>e.</a:t>
            </a:r>
          </a:p>
          <a:p>
            <a:pPr marL="0" indent="0"/>
            <a:endParaRPr lang="hr-BA" sz="1800" dirty="0"/>
          </a:p>
          <a:p>
            <a:pPr marL="0" indent="0"/>
            <a:r>
              <a:rPr lang="en-US" sz="1800" dirty="0"/>
              <a:t>This €3 million Fund is supported by the </a:t>
            </a:r>
            <a:r>
              <a:rPr lang="en-US" sz="1800" dirty="0">
                <a:hlinkClick r:id="rId3"/>
              </a:rPr>
              <a:t>Peter Kinney and Lisa </a:t>
            </a:r>
            <a:r>
              <a:rPr lang="en-US" sz="1800" dirty="0" err="1">
                <a:hlinkClick r:id="rId3"/>
              </a:rPr>
              <a:t>Sandquist</a:t>
            </a:r>
            <a:r>
              <a:rPr lang="en-US" sz="1800" dirty="0">
                <a:hlinkClick r:id="rId3"/>
              </a:rPr>
              <a:t> Foundation </a:t>
            </a:r>
            <a:r>
              <a:rPr lang="en-US" sz="1800" dirty="0"/>
              <a:t>and the Government of Ireland. This Fund will support </a:t>
            </a:r>
            <a:r>
              <a:rPr lang="en-US" sz="1800" dirty="0" err="1"/>
              <a:t>organisations</a:t>
            </a:r>
            <a:r>
              <a:rPr lang="en-US" sz="1800" dirty="0"/>
              <a:t> and groups that empower </a:t>
            </a:r>
            <a:r>
              <a:rPr lang="en-US" sz="1800" dirty="0" err="1"/>
              <a:t>marginalised</a:t>
            </a:r>
            <a:r>
              <a:rPr lang="en-US" sz="1800" dirty="0"/>
              <a:t> communities and tackle systemic inequality.</a:t>
            </a:r>
          </a:p>
        </p:txBody>
      </p:sp>
      <p:sp>
        <p:nvSpPr>
          <p:cNvPr id="6" name="Text Placeholder 5">
            <a:extLst>
              <a:ext uri="{FF2B5EF4-FFF2-40B4-BE49-F238E27FC236}">
                <a16:creationId xmlns:a16="http://schemas.microsoft.com/office/drawing/2014/main" id="{575DEE69-7613-EC4E-9AAD-7889E2E1FEEE}"/>
              </a:ext>
            </a:extLst>
          </p:cNvPr>
          <p:cNvSpPr>
            <a:spLocks noGrp="1"/>
          </p:cNvSpPr>
          <p:nvPr>
            <p:ph type="body" sz="quarter" idx="16"/>
          </p:nvPr>
        </p:nvSpPr>
        <p:spPr>
          <a:xfrm>
            <a:off x="627931" y="636484"/>
            <a:ext cx="5872260" cy="2418949"/>
          </a:xfrm>
        </p:spPr>
        <p:txBody>
          <a:bodyPr>
            <a:normAutofit fontScale="55000" lnSpcReduction="20000"/>
          </a:bodyPr>
          <a:lstStyle/>
          <a:p>
            <a:pPr>
              <a:lnSpc>
                <a:spcPct val="120000"/>
              </a:lnSpc>
            </a:pPr>
            <a:r>
              <a:rPr lang="en-US" sz="5100" dirty="0"/>
              <a:t>CASE STUDY: </a:t>
            </a:r>
            <a:endParaRPr lang="hr-BA" sz="5100" dirty="0"/>
          </a:p>
          <a:p>
            <a:pPr>
              <a:lnSpc>
                <a:spcPct val="120000"/>
              </a:lnSpc>
            </a:pPr>
            <a:endParaRPr lang="hr-BA" dirty="0"/>
          </a:p>
          <a:p>
            <a:pPr>
              <a:lnSpc>
                <a:spcPct val="120000"/>
              </a:lnSpc>
            </a:pPr>
            <a:r>
              <a:rPr lang="en-US" b="1" dirty="0">
                <a:hlinkClick r:id="rId4">
                  <a:extLst>
                    <a:ext uri="{A12FA001-AC4F-418D-AE19-62706E023703}">
                      <ahyp:hlinkClr xmlns:ahyp="http://schemas.microsoft.com/office/drawing/2018/hyperlinkcolor" val="tx"/>
                    </a:ext>
                  </a:extLst>
                </a:hlinkClick>
              </a:rPr>
              <a:t>Rethink Ireland</a:t>
            </a:r>
            <a:r>
              <a:rPr lang="en-US" b="1" dirty="0"/>
              <a:t> </a:t>
            </a:r>
          </a:p>
          <a:p>
            <a:pPr>
              <a:lnSpc>
                <a:spcPct val="120000"/>
              </a:lnSpc>
            </a:pPr>
            <a:r>
              <a:rPr lang="en-US" dirty="0"/>
              <a:t>Projects Supporting Women, </a:t>
            </a:r>
            <a:r>
              <a:rPr lang="en-US" dirty="0" err="1"/>
              <a:t>Travellers</a:t>
            </a:r>
            <a:r>
              <a:rPr lang="en-US" dirty="0"/>
              <a:t>, and Migrants Among Eleven Awardees of a €3 Million Equality Fund </a:t>
            </a:r>
          </a:p>
          <a:p>
            <a:pPr>
              <a:lnSpc>
                <a:spcPct val="120000"/>
              </a:lnSpc>
            </a:pPr>
            <a:endParaRPr lang="en-US" dirty="0">
              <a:solidFill>
                <a:schemeClr val="tx1"/>
              </a:solidFill>
            </a:endParaRPr>
          </a:p>
        </p:txBody>
      </p:sp>
      <p:pic>
        <p:nvPicPr>
          <p:cNvPr id="4" name="Picture 3">
            <a:hlinkClick r:id="rId2"/>
            <a:extLst>
              <a:ext uri="{FF2B5EF4-FFF2-40B4-BE49-F238E27FC236}">
                <a16:creationId xmlns:a16="http://schemas.microsoft.com/office/drawing/2014/main" id="{AD6B1160-442B-41EF-8239-D28F1C2655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63273" y="1767921"/>
            <a:ext cx="5128726" cy="2369866"/>
          </a:xfrm>
          <a:prstGeom prst="rect">
            <a:avLst/>
          </a:prstGeom>
        </p:spPr>
      </p:pic>
      <p:pic>
        <p:nvPicPr>
          <p:cNvPr id="11" name="Graphic 10" descr="Right pointing backhand index with solid fill">
            <a:extLst>
              <a:ext uri="{FF2B5EF4-FFF2-40B4-BE49-F238E27FC236}">
                <a16:creationId xmlns:a16="http://schemas.microsoft.com/office/drawing/2014/main" id="{25D801BD-4EDF-4F91-8036-7E9AC955BB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9056602">
            <a:off x="7222436" y="3527039"/>
            <a:ext cx="914400" cy="914400"/>
          </a:xfrm>
          <a:prstGeom prst="rect">
            <a:avLst/>
          </a:prstGeom>
        </p:spPr>
      </p:pic>
      <p:sp>
        <p:nvSpPr>
          <p:cNvPr id="12" name="Flowchart: Connector 11">
            <a:extLst>
              <a:ext uri="{FF2B5EF4-FFF2-40B4-BE49-F238E27FC236}">
                <a16:creationId xmlns:a16="http://schemas.microsoft.com/office/drawing/2014/main" id="{EFC6B88F-28B7-440B-BED3-7B4CBE6376BB}"/>
              </a:ext>
            </a:extLst>
          </p:cNvPr>
          <p:cNvSpPr/>
          <p:nvPr/>
        </p:nvSpPr>
        <p:spPr>
          <a:xfrm>
            <a:off x="6304296" y="4189446"/>
            <a:ext cx="1262270" cy="1225262"/>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r-BA" sz="1200" dirty="0"/>
              <a:t>Click on the IMAGE to read about equality fund</a:t>
            </a:r>
            <a:endParaRPr lang="en-US" sz="1200" dirty="0"/>
          </a:p>
        </p:txBody>
      </p:sp>
    </p:spTree>
    <p:extLst>
      <p:ext uri="{BB962C8B-B14F-4D97-AF65-F5344CB8AC3E}">
        <p14:creationId xmlns:p14="http://schemas.microsoft.com/office/powerpoint/2010/main" val="3702619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C92893-5BC2-4039-87A0-AD7A81EB769D}"/>
              </a:ext>
            </a:extLst>
          </p:cNvPr>
          <p:cNvSpPr>
            <a:spLocks noGrp="1"/>
          </p:cNvSpPr>
          <p:nvPr>
            <p:ph type="body" sz="quarter" idx="18"/>
          </p:nvPr>
        </p:nvSpPr>
        <p:spPr>
          <a:xfrm>
            <a:off x="615444" y="1748209"/>
            <a:ext cx="4811321" cy="3867704"/>
          </a:xfrm>
        </p:spPr>
        <p:txBody>
          <a:bodyPr>
            <a:normAutofit/>
          </a:bodyPr>
          <a:lstStyle/>
          <a:p>
            <a:pPr marL="0" indent="0"/>
            <a:r>
              <a:rPr lang="en-US" sz="2000" dirty="0"/>
              <a:t>The Migrant Rights Centre Ireland (MRCI) works nationally to defend the rights of migrant workers and their families at risk of exploitation, social exclusion and discrimination. Building Resilient Communities for Change delivers a </a:t>
            </a:r>
            <a:r>
              <a:rPr lang="en-US" sz="2000" dirty="0" err="1"/>
              <a:t>programme</a:t>
            </a:r>
            <a:r>
              <a:rPr lang="en-US" sz="2000" dirty="0"/>
              <a:t> of community work to build leadership in migrant communities, to empower migrant workers to secure better working conditions and decent wages. It reaches out to the MRCI’s supporters asking them to take action to challenge inequality and injustice</a:t>
            </a:r>
          </a:p>
        </p:txBody>
      </p:sp>
      <p:sp>
        <p:nvSpPr>
          <p:cNvPr id="3" name="Text Placeholder 2">
            <a:extLst>
              <a:ext uri="{FF2B5EF4-FFF2-40B4-BE49-F238E27FC236}">
                <a16:creationId xmlns:a16="http://schemas.microsoft.com/office/drawing/2014/main" id="{40427B7F-80A9-44F1-88EB-F0B566E1BFBC}"/>
              </a:ext>
            </a:extLst>
          </p:cNvPr>
          <p:cNvSpPr>
            <a:spLocks noGrp="1"/>
          </p:cNvSpPr>
          <p:nvPr>
            <p:ph type="body" sz="quarter" idx="16"/>
          </p:nvPr>
        </p:nvSpPr>
        <p:spPr>
          <a:xfrm>
            <a:off x="734714" y="347870"/>
            <a:ext cx="10808102" cy="877323"/>
          </a:xfrm>
        </p:spPr>
        <p:txBody>
          <a:bodyPr>
            <a:normAutofit fontScale="77500" lnSpcReduction="20000"/>
          </a:bodyPr>
          <a:lstStyle/>
          <a:p>
            <a:r>
              <a:rPr lang="en-IE" b="1" dirty="0"/>
              <a:t>An</a:t>
            </a:r>
            <a:r>
              <a:rPr lang="hr-BA" b="1" dirty="0"/>
              <a:t> Equality Fund awardee:</a:t>
            </a:r>
          </a:p>
          <a:p>
            <a:r>
              <a:rPr lang="en-US" dirty="0"/>
              <a:t>Building Resilient Communities For Change: Migrant Rights Centre Ireland</a:t>
            </a:r>
          </a:p>
          <a:p>
            <a:endParaRPr lang="en-US" dirty="0"/>
          </a:p>
        </p:txBody>
      </p:sp>
      <p:pic>
        <p:nvPicPr>
          <p:cNvPr id="4" name="Online Media 3" title="Exposing Injustice (1 of 4)">
            <a:hlinkClick r:id="" action="ppaction://media"/>
            <a:extLst>
              <a:ext uri="{FF2B5EF4-FFF2-40B4-BE49-F238E27FC236}">
                <a16:creationId xmlns:a16="http://schemas.microsoft.com/office/drawing/2014/main" id="{DC59AEE1-B733-44A3-BD24-0E81EA7AD5AB}"/>
              </a:ext>
            </a:extLst>
          </p:cNvPr>
          <p:cNvPicPr>
            <a:picLocks noRot="1" noChangeAspect="1"/>
          </p:cNvPicPr>
          <p:nvPr>
            <a:videoFile r:link="rId1"/>
          </p:nvPr>
        </p:nvPicPr>
        <p:blipFill>
          <a:blip r:embed="rId3"/>
          <a:stretch>
            <a:fillRect/>
          </a:stretch>
        </p:blipFill>
        <p:spPr>
          <a:xfrm>
            <a:off x="5889487" y="1819998"/>
            <a:ext cx="6047409" cy="3416786"/>
          </a:xfrm>
          <a:prstGeom prst="rect">
            <a:avLst/>
          </a:prstGeom>
        </p:spPr>
      </p:pic>
      <p:pic>
        <p:nvPicPr>
          <p:cNvPr id="5" name="Graphic 4" descr="Right pointing backhand index with solid fill">
            <a:extLst>
              <a:ext uri="{FF2B5EF4-FFF2-40B4-BE49-F238E27FC236}">
                <a16:creationId xmlns:a16="http://schemas.microsoft.com/office/drawing/2014/main" id="{979A0E64-C704-4E90-8AAF-65BD17657D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056602">
            <a:off x="6709330" y="3893105"/>
            <a:ext cx="914400" cy="914400"/>
          </a:xfrm>
          <a:prstGeom prst="rect">
            <a:avLst/>
          </a:prstGeom>
        </p:spPr>
      </p:pic>
      <p:sp>
        <p:nvSpPr>
          <p:cNvPr id="6" name="Flowchart: Connector 5">
            <a:extLst>
              <a:ext uri="{FF2B5EF4-FFF2-40B4-BE49-F238E27FC236}">
                <a16:creationId xmlns:a16="http://schemas.microsoft.com/office/drawing/2014/main" id="{3560F595-CF7F-4CC0-9B99-148FCAA55935}"/>
              </a:ext>
            </a:extLst>
          </p:cNvPr>
          <p:cNvSpPr/>
          <p:nvPr/>
        </p:nvSpPr>
        <p:spPr>
          <a:xfrm>
            <a:off x="5889487" y="4624153"/>
            <a:ext cx="1262270" cy="1225262"/>
          </a:xfrm>
          <a:prstGeom prst="flowChartConnector">
            <a:avLst/>
          </a:prstGeom>
          <a:solidFill>
            <a:srgbClr val="B5D681"/>
          </a:solidFill>
          <a:ln>
            <a:solidFill>
              <a:srgbClr val="B5D68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r-BA" sz="1200" dirty="0"/>
              <a:t>Click on the VIDEO to learn about MRCI</a:t>
            </a:r>
            <a:endParaRPr lang="en-US" sz="1200" dirty="0"/>
          </a:p>
        </p:txBody>
      </p:sp>
    </p:spTree>
    <p:extLst>
      <p:ext uri="{BB962C8B-B14F-4D97-AF65-F5344CB8AC3E}">
        <p14:creationId xmlns:p14="http://schemas.microsoft.com/office/powerpoint/2010/main" val="351850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DD71F70-3EBF-F24E-83D1-31D583765A5C}"/>
              </a:ext>
            </a:extLst>
          </p:cNvPr>
          <p:cNvSpPr>
            <a:spLocks noGrp="1"/>
          </p:cNvSpPr>
          <p:nvPr>
            <p:ph type="body" sz="quarter" idx="20"/>
          </p:nvPr>
        </p:nvSpPr>
        <p:spPr>
          <a:xfrm>
            <a:off x="6340119" y="1797095"/>
            <a:ext cx="5132263" cy="3722513"/>
          </a:xfrm>
        </p:spPr>
        <p:txBody>
          <a:bodyPr/>
          <a:lstStyle/>
          <a:p>
            <a:r>
              <a:rPr lang="hr-BA" dirty="0"/>
              <a:t>In </a:t>
            </a:r>
            <a:r>
              <a:rPr lang="en-IE" dirty="0"/>
              <a:t>our</a:t>
            </a:r>
            <a:r>
              <a:rPr lang="hr-BA" dirty="0"/>
              <a:t> previous example from Ireland, there is a fund established on a national level that supports initiatives coming from migrant population</a:t>
            </a:r>
            <a:r>
              <a:rPr lang="en-IE" dirty="0"/>
              <a:t>.</a:t>
            </a:r>
            <a:endParaRPr lang="hr-BA" dirty="0"/>
          </a:p>
          <a:p>
            <a:endParaRPr lang="hr-BA" dirty="0"/>
          </a:p>
          <a:p>
            <a:r>
              <a:rPr lang="hr-BA" dirty="0"/>
              <a:t>Migrant mediator</a:t>
            </a:r>
            <a:r>
              <a:rPr lang="en-IE" dirty="0"/>
              <a:t>s</a:t>
            </a:r>
            <a:r>
              <a:rPr lang="hr-BA" dirty="0"/>
              <a:t> could look for such opportunities </a:t>
            </a:r>
            <a:r>
              <a:rPr lang="en-IE" dirty="0"/>
              <a:t>in their own countries </a:t>
            </a:r>
            <a:r>
              <a:rPr lang="hr-BA" dirty="0"/>
              <a:t>as potential funsing sources for their initiatives</a:t>
            </a:r>
          </a:p>
          <a:p>
            <a:endParaRPr lang="en-US" dirty="0"/>
          </a:p>
          <a:p>
            <a:r>
              <a:rPr lang="hr-BA" dirty="0"/>
              <a:t>Applying for funding can be a good strategy for mid to long term sustainability and capacities building</a:t>
            </a:r>
            <a:endParaRPr lang="en-US" dirty="0"/>
          </a:p>
          <a:p>
            <a:endParaRPr lang="en-US" dirty="0"/>
          </a:p>
        </p:txBody>
      </p:sp>
      <p:sp>
        <p:nvSpPr>
          <p:cNvPr id="5" name="Text Placeholder 4">
            <a:extLst>
              <a:ext uri="{FF2B5EF4-FFF2-40B4-BE49-F238E27FC236}">
                <a16:creationId xmlns:a16="http://schemas.microsoft.com/office/drawing/2014/main" id="{3E0D8B55-7E10-8940-9079-865F2121B19F}"/>
              </a:ext>
            </a:extLst>
          </p:cNvPr>
          <p:cNvSpPr>
            <a:spLocks noGrp="1"/>
          </p:cNvSpPr>
          <p:nvPr>
            <p:ph type="body" sz="quarter" idx="22"/>
          </p:nvPr>
        </p:nvSpPr>
        <p:spPr/>
        <p:txBody>
          <a:bodyPr>
            <a:normAutofit fontScale="92500" lnSpcReduction="20000"/>
          </a:bodyPr>
          <a:lstStyle/>
          <a:p>
            <a:r>
              <a:rPr lang="hr-BA" dirty="0"/>
              <a:t>Institutionalised funding opportunities</a:t>
            </a:r>
            <a:endParaRPr lang="en-US" dirty="0"/>
          </a:p>
        </p:txBody>
      </p:sp>
      <p:sp>
        <p:nvSpPr>
          <p:cNvPr id="6" name="Text Placeholder 5">
            <a:extLst>
              <a:ext uri="{FF2B5EF4-FFF2-40B4-BE49-F238E27FC236}">
                <a16:creationId xmlns:a16="http://schemas.microsoft.com/office/drawing/2014/main" id="{3A9994AF-6799-0541-992F-FFF81CEFC21E}"/>
              </a:ext>
            </a:extLst>
          </p:cNvPr>
          <p:cNvSpPr>
            <a:spLocks noGrp="1"/>
          </p:cNvSpPr>
          <p:nvPr>
            <p:ph type="body" sz="quarter" idx="23"/>
          </p:nvPr>
        </p:nvSpPr>
        <p:spPr>
          <a:xfrm>
            <a:off x="1202865" y="1328000"/>
            <a:ext cx="3452394" cy="3433969"/>
          </a:xfrm>
        </p:spPr>
        <p:txBody>
          <a:bodyPr/>
          <a:lstStyle/>
          <a:p>
            <a:r>
              <a:rPr lang="hr-BA" dirty="0"/>
              <a:t>Nationaly and locally, look for programmes and funds that might support your cause</a:t>
            </a:r>
            <a:endParaRPr lang="en-US" dirty="0"/>
          </a:p>
          <a:p>
            <a:endParaRPr lang="en-US" dirty="0"/>
          </a:p>
        </p:txBody>
      </p:sp>
    </p:spTree>
    <p:extLst>
      <p:ext uri="{BB962C8B-B14F-4D97-AF65-F5344CB8AC3E}">
        <p14:creationId xmlns:p14="http://schemas.microsoft.com/office/powerpoint/2010/main" val="4152458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C108A6-51AE-42DF-BB8C-5732EA40F8C6}"/>
              </a:ext>
            </a:extLst>
          </p:cNvPr>
          <p:cNvSpPr>
            <a:spLocks noGrp="1"/>
          </p:cNvSpPr>
          <p:nvPr>
            <p:ph type="body" sz="quarter" idx="13"/>
          </p:nvPr>
        </p:nvSpPr>
        <p:spPr/>
        <p:txBody>
          <a:bodyPr>
            <a:normAutofit fontScale="92500"/>
          </a:bodyPr>
          <a:lstStyle/>
          <a:p>
            <a:r>
              <a:rPr lang="en-US" sz="3600" b="1" dirty="0">
                <a:solidFill>
                  <a:srgbClr val="1188A3"/>
                </a:solidFill>
              </a:rPr>
              <a:t>GRANTS </a:t>
            </a:r>
            <a:endParaRPr lang="hr-BA" sz="3600" b="1" dirty="0">
              <a:solidFill>
                <a:srgbClr val="1188A3"/>
              </a:solidFill>
            </a:endParaRPr>
          </a:p>
          <a:p>
            <a:r>
              <a:rPr lang="hr-BA" sz="3600" b="1" dirty="0">
                <a:solidFill>
                  <a:srgbClr val="5E5E5E"/>
                </a:solidFill>
              </a:rPr>
              <a:t>An i</a:t>
            </a:r>
            <a:r>
              <a:rPr lang="en-US" sz="3600" dirty="0">
                <a:solidFill>
                  <a:srgbClr val="5E5E5E"/>
                </a:solidFill>
              </a:rPr>
              <a:t>nteresting video on what a grant does and does not do.</a:t>
            </a:r>
          </a:p>
          <a:p>
            <a:endParaRPr lang="en-US" dirty="0"/>
          </a:p>
        </p:txBody>
      </p:sp>
      <p:pic>
        <p:nvPicPr>
          <p:cNvPr id="4" name="Online Media 1" title="What Is A Grant?">
            <a:hlinkClick r:id="" action="ppaction://media"/>
            <a:extLst>
              <a:ext uri="{FF2B5EF4-FFF2-40B4-BE49-F238E27FC236}">
                <a16:creationId xmlns:a16="http://schemas.microsoft.com/office/drawing/2014/main" id="{17CE56FB-24E9-4A68-803F-E9765C05AEC0}"/>
              </a:ext>
            </a:extLst>
          </p:cNvPr>
          <p:cNvPicPr>
            <a:picLocks noRot="1" noChangeAspect="1"/>
          </p:cNvPicPr>
          <p:nvPr>
            <a:videoFile r:link="rId1"/>
          </p:nvPr>
        </p:nvPicPr>
        <p:blipFill>
          <a:blip r:embed="rId3"/>
          <a:stretch>
            <a:fillRect/>
          </a:stretch>
        </p:blipFill>
        <p:spPr>
          <a:xfrm>
            <a:off x="3252478" y="1952573"/>
            <a:ext cx="5555620" cy="3300562"/>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1E54EE13-2ACA-4F7B-955F-BC371B9924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85960" y="6297880"/>
            <a:ext cx="1620079" cy="384676"/>
          </a:xfrm>
          <a:prstGeom prst="rect">
            <a:avLst/>
          </a:prstGeom>
        </p:spPr>
      </p:pic>
    </p:spTree>
    <p:extLst>
      <p:ext uri="{BB962C8B-B14F-4D97-AF65-F5344CB8AC3E}">
        <p14:creationId xmlns:p14="http://schemas.microsoft.com/office/powerpoint/2010/main" val="319195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8F0CEDC-AF6B-FE4C-96E1-65402113D5F1}"/>
              </a:ext>
            </a:extLst>
          </p:cNvPr>
          <p:cNvSpPr>
            <a:spLocks noGrp="1"/>
          </p:cNvSpPr>
          <p:nvPr>
            <p:ph type="body" sz="quarter" idx="16"/>
          </p:nvPr>
        </p:nvSpPr>
        <p:spPr/>
        <p:txBody>
          <a:bodyPr>
            <a:normAutofit lnSpcReduction="10000"/>
          </a:bodyPr>
          <a:lstStyle/>
          <a:p>
            <a:r>
              <a:rPr lang="hr-BA"/>
              <a:t>2</a:t>
            </a:r>
            <a:endParaRPr lang="en-US"/>
          </a:p>
        </p:txBody>
      </p:sp>
      <p:sp>
        <p:nvSpPr>
          <p:cNvPr id="7" name="Text Placeholder 6">
            <a:extLst>
              <a:ext uri="{FF2B5EF4-FFF2-40B4-BE49-F238E27FC236}">
                <a16:creationId xmlns:a16="http://schemas.microsoft.com/office/drawing/2014/main" id="{535CED3B-86D4-AC40-8107-98B495F9C1BB}"/>
              </a:ext>
            </a:extLst>
          </p:cNvPr>
          <p:cNvSpPr>
            <a:spLocks noGrp="1"/>
          </p:cNvSpPr>
          <p:nvPr>
            <p:ph type="body" sz="quarter" idx="18"/>
          </p:nvPr>
        </p:nvSpPr>
        <p:spPr>
          <a:xfrm>
            <a:off x="6420495" y="2159522"/>
            <a:ext cx="5517505" cy="851567"/>
          </a:xfrm>
        </p:spPr>
        <p:txBody>
          <a:bodyPr>
            <a:noAutofit/>
          </a:bodyPr>
          <a:lstStyle/>
          <a:p>
            <a:pPr marL="0" indent="0"/>
            <a:r>
              <a:rPr lang="en-US" sz="4400" dirty="0"/>
              <a:t>Identifying institutions and opportunities </a:t>
            </a:r>
          </a:p>
        </p:txBody>
      </p:sp>
      <p:pic>
        <p:nvPicPr>
          <p:cNvPr id="13" name="Picture Placeholder 12">
            <a:extLst>
              <a:ext uri="{FF2B5EF4-FFF2-40B4-BE49-F238E27FC236}">
                <a16:creationId xmlns:a16="http://schemas.microsoft.com/office/drawing/2014/main" id="{DB963584-3448-F146-9026-25EC3D0BCA4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247650" y="238649"/>
            <a:ext cx="11696700" cy="5946816"/>
          </a:xfrm>
          <a:scene3d>
            <a:camera prst="orthographicFront">
              <a:rot lat="0" lon="0" rev="0"/>
            </a:camera>
            <a:lightRig rig="threePt" dir="t"/>
          </a:scene3d>
        </p:spPr>
      </p:pic>
    </p:spTree>
    <p:extLst>
      <p:ext uri="{BB962C8B-B14F-4D97-AF65-F5344CB8AC3E}">
        <p14:creationId xmlns:p14="http://schemas.microsoft.com/office/powerpoint/2010/main" val="4005883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F2331F-212F-45C3-B544-5075D0E1038D}"/>
              </a:ext>
            </a:extLst>
          </p:cNvPr>
          <p:cNvSpPr>
            <a:spLocks noGrp="1"/>
          </p:cNvSpPr>
          <p:nvPr>
            <p:ph type="body" sz="quarter" idx="13"/>
          </p:nvPr>
        </p:nvSpPr>
        <p:spPr/>
        <p:txBody>
          <a:bodyPr/>
          <a:lstStyle/>
          <a:p>
            <a:r>
              <a:rPr lang="en-IE" dirty="0"/>
              <a:t>Two key pathways to funding</a:t>
            </a:r>
            <a:endParaRPr lang="en-GB" dirty="0"/>
          </a:p>
          <a:p>
            <a:endParaRPr lang="en-US" dirty="0"/>
          </a:p>
        </p:txBody>
      </p:sp>
      <p:sp>
        <p:nvSpPr>
          <p:cNvPr id="3" name="Text Placeholder 2">
            <a:extLst>
              <a:ext uri="{FF2B5EF4-FFF2-40B4-BE49-F238E27FC236}">
                <a16:creationId xmlns:a16="http://schemas.microsoft.com/office/drawing/2014/main" id="{138FF472-5D29-427F-865F-2F7B564F0702}"/>
              </a:ext>
            </a:extLst>
          </p:cNvPr>
          <p:cNvSpPr>
            <a:spLocks noGrp="1"/>
          </p:cNvSpPr>
          <p:nvPr>
            <p:ph type="body" sz="quarter" idx="14"/>
          </p:nvPr>
        </p:nvSpPr>
        <p:spPr>
          <a:xfrm>
            <a:off x="1308940" y="4773839"/>
            <a:ext cx="4057365" cy="1080121"/>
          </a:xfrm>
        </p:spPr>
        <p:txBody>
          <a:bodyPr/>
          <a:lstStyle/>
          <a:p>
            <a:r>
              <a:rPr lang="en-US" b="1" dirty="0"/>
              <a:t>Public funding calls:  </a:t>
            </a:r>
          </a:p>
          <a:p>
            <a:r>
              <a:rPr lang="en-US" dirty="0"/>
              <a:t>A defined opportunity with a  deadline, eligibility criteria, budget,</a:t>
            </a:r>
          </a:p>
          <a:p>
            <a:endParaRPr lang="en-US" dirty="0"/>
          </a:p>
        </p:txBody>
      </p:sp>
      <p:grpSp>
        <p:nvGrpSpPr>
          <p:cNvPr id="4" name="Group 3">
            <a:extLst>
              <a:ext uri="{FF2B5EF4-FFF2-40B4-BE49-F238E27FC236}">
                <a16:creationId xmlns:a16="http://schemas.microsoft.com/office/drawing/2014/main" id="{F8221029-FF8A-4B0B-BE73-02E797054747}"/>
              </a:ext>
            </a:extLst>
          </p:cNvPr>
          <p:cNvGrpSpPr/>
          <p:nvPr/>
        </p:nvGrpSpPr>
        <p:grpSpPr>
          <a:xfrm>
            <a:off x="1812931" y="2181662"/>
            <a:ext cx="8449923" cy="2317507"/>
            <a:chOff x="395536" y="1835641"/>
            <a:chExt cx="8449923" cy="2317507"/>
          </a:xfrm>
        </p:grpSpPr>
        <p:sp>
          <p:nvSpPr>
            <p:cNvPr id="6" name="TextBox 5">
              <a:extLst>
                <a:ext uri="{FF2B5EF4-FFF2-40B4-BE49-F238E27FC236}">
                  <a16:creationId xmlns:a16="http://schemas.microsoft.com/office/drawing/2014/main" id="{DBB4AAA9-C8DE-4065-A7D5-E9FBF740CBAD}"/>
                </a:ext>
              </a:extLst>
            </p:cNvPr>
            <p:cNvSpPr txBox="1"/>
            <p:nvPr/>
          </p:nvSpPr>
          <p:spPr>
            <a:xfrm>
              <a:off x="395536" y="1844824"/>
              <a:ext cx="2448272" cy="2308324"/>
            </a:xfrm>
            <a:prstGeom prst="rect">
              <a:avLst/>
            </a:prstGeom>
            <a:noFill/>
          </p:spPr>
          <p:txBody>
            <a:bodyPr wrap="square" rtlCol="0">
              <a:spAutoFit/>
            </a:bodyPr>
            <a:lstStyle/>
            <a:p>
              <a:pPr algn="ctr"/>
              <a:r>
                <a:rPr lang="en-GB" sz="7200" dirty="0">
                  <a:solidFill>
                    <a:srgbClr val="1188A3"/>
                  </a:solidFill>
                </a:rPr>
                <a:t>Public calls</a:t>
              </a:r>
              <a:endParaRPr lang="en-US" sz="7200" dirty="0">
                <a:solidFill>
                  <a:srgbClr val="1188A3"/>
                </a:solidFill>
              </a:endParaRPr>
            </a:p>
          </p:txBody>
        </p:sp>
        <p:sp>
          <p:nvSpPr>
            <p:cNvPr id="7" name="TextBox 6">
              <a:extLst>
                <a:ext uri="{FF2B5EF4-FFF2-40B4-BE49-F238E27FC236}">
                  <a16:creationId xmlns:a16="http://schemas.microsoft.com/office/drawing/2014/main" id="{73B0E241-6EDD-4604-B00E-5A631E21A66F}"/>
                </a:ext>
              </a:extLst>
            </p:cNvPr>
            <p:cNvSpPr txBox="1"/>
            <p:nvPr/>
          </p:nvSpPr>
          <p:spPr>
            <a:xfrm>
              <a:off x="5408301" y="1835641"/>
              <a:ext cx="3437158" cy="2308324"/>
            </a:xfrm>
            <a:prstGeom prst="rect">
              <a:avLst/>
            </a:prstGeom>
            <a:noFill/>
          </p:spPr>
          <p:txBody>
            <a:bodyPr wrap="none" rtlCol="0">
              <a:spAutoFit/>
            </a:bodyPr>
            <a:lstStyle/>
            <a:p>
              <a:pPr algn="ctr"/>
              <a:r>
                <a:rPr lang="en-GB" sz="7200" dirty="0">
                  <a:solidFill>
                    <a:srgbClr val="1188A3"/>
                  </a:solidFill>
                </a:rPr>
                <a:t>Own </a:t>
              </a:r>
            </a:p>
            <a:p>
              <a:pPr algn="ctr"/>
              <a:r>
                <a:rPr lang="en-GB" sz="7200" dirty="0">
                  <a:solidFill>
                    <a:srgbClr val="1188A3"/>
                  </a:solidFill>
                </a:rPr>
                <a:t>initiative</a:t>
              </a:r>
              <a:endParaRPr lang="en-US" sz="7200" dirty="0">
                <a:solidFill>
                  <a:srgbClr val="1188A3"/>
                </a:solidFill>
              </a:endParaRPr>
            </a:p>
          </p:txBody>
        </p:sp>
      </p:grpSp>
      <p:sp>
        <p:nvSpPr>
          <p:cNvPr id="9" name="TextBox 8">
            <a:extLst>
              <a:ext uri="{FF2B5EF4-FFF2-40B4-BE49-F238E27FC236}">
                <a16:creationId xmlns:a16="http://schemas.microsoft.com/office/drawing/2014/main" id="{D824A644-CC3F-46DF-997F-926A201FF63F}"/>
              </a:ext>
            </a:extLst>
          </p:cNvPr>
          <p:cNvSpPr txBox="1"/>
          <p:nvPr/>
        </p:nvSpPr>
        <p:spPr>
          <a:xfrm>
            <a:off x="6855742" y="4713734"/>
            <a:ext cx="4975702" cy="1200329"/>
          </a:xfrm>
          <a:prstGeom prst="rect">
            <a:avLst/>
          </a:prstGeom>
          <a:noFill/>
        </p:spPr>
        <p:txBody>
          <a:bodyPr wrap="square">
            <a:spAutoFit/>
          </a:bodyPr>
          <a:lstStyle/>
          <a:p>
            <a:r>
              <a:rPr lang="en-US" sz="2400" b="1" dirty="0">
                <a:solidFill>
                  <a:srgbClr val="5E5E5E"/>
                </a:solidFill>
              </a:rPr>
              <a:t>Own initiative:  </a:t>
            </a:r>
          </a:p>
          <a:p>
            <a:r>
              <a:rPr lang="en-US" sz="2400" dirty="0">
                <a:solidFill>
                  <a:srgbClr val="5E5E5E"/>
                </a:solidFill>
              </a:rPr>
              <a:t>Seek out open funding opportunities or create a fundraising campaign </a:t>
            </a:r>
          </a:p>
        </p:txBody>
      </p:sp>
    </p:spTree>
    <p:extLst>
      <p:ext uri="{BB962C8B-B14F-4D97-AF65-F5344CB8AC3E}">
        <p14:creationId xmlns:p14="http://schemas.microsoft.com/office/powerpoint/2010/main" val="784256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DC53B1-C1F0-46A6-A277-F89A897F21EC}"/>
              </a:ext>
            </a:extLst>
          </p:cNvPr>
          <p:cNvSpPr>
            <a:spLocks noGrp="1"/>
          </p:cNvSpPr>
          <p:nvPr>
            <p:ph type="body" sz="quarter" idx="13"/>
          </p:nvPr>
        </p:nvSpPr>
        <p:spPr/>
        <p:txBody>
          <a:bodyPr>
            <a:normAutofit lnSpcReduction="10000"/>
          </a:bodyPr>
          <a:lstStyle/>
          <a:p>
            <a:r>
              <a:rPr lang="en-GB" dirty="0"/>
              <a:t>EXAMPL</a:t>
            </a:r>
            <a:r>
              <a:rPr lang="hr-BA" dirty="0"/>
              <a:t>E:</a:t>
            </a:r>
          </a:p>
          <a:p>
            <a:r>
              <a:rPr lang="hr-BA" dirty="0"/>
              <a:t>A </a:t>
            </a:r>
            <a:r>
              <a:rPr lang="en-GB" dirty="0"/>
              <a:t>Public Call</a:t>
            </a:r>
            <a:endParaRPr lang="hr-BA" dirty="0"/>
          </a:p>
          <a:p>
            <a:endParaRPr lang="hr-BA" dirty="0"/>
          </a:p>
          <a:p>
            <a:r>
              <a:rPr lang="hr-BA" dirty="0"/>
              <a:t>Published by Goverment (Ireland)</a:t>
            </a:r>
            <a:endParaRPr lang="en-GB" dirty="0"/>
          </a:p>
          <a:p>
            <a:endParaRPr lang="en-US" dirty="0"/>
          </a:p>
        </p:txBody>
      </p:sp>
      <p:sp>
        <p:nvSpPr>
          <p:cNvPr id="3" name="Text Placeholder 2">
            <a:extLst>
              <a:ext uri="{FF2B5EF4-FFF2-40B4-BE49-F238E27FC236}">
                <a16:creationId xmlns:a16="http://schemas.microsoft.com/office/drawing/2014/main" id="{7AE0B5CA-4CD2-4C1C-A43A-80D9C5C5A834}"/>
              </a:ext>
            </a:extLst>
          </p:cNvPr>
          <p:cNvSpPr>
            <a:spLocks noGrp="1"/>
          </p:cNvSpPr>
          <p:nvPr>
            <p:ph type="body" sz="quarter" idx="14"/>
          </p:nvPr>
        </p:nvSpPr>
        <p:spPr>
          <a:xfrm>
            <a:off x="198576" y="5232368"/>
            <a:ext cx="10942176" cy="1103117"/>
          </a:xfrm>
        </p:spPr>
        <p:txBody>
          <a:bodyPr/>
          <a:lstStyle/>
          <a:p>
            <a:r>
              <a:rPr lang="en-US" b="1" dirty="0"/>
              <a:t>Communities Integration Fund</a:t>
            </a:r>
            <a:r>
              <a:rPr lang="hr-BA" b="1" dirty="0"/>
              <a:t>, Department of Justice</a:t>
            </a:r>
          </a:p>
          <a:p>
            <a:r>
              <a:rPr lang="hr-BA" b="1" dirty="0"/>
              <a:t> </a:t>
            </a:r>
            <a:r>
              <a:rPr lang="hr-BA" sz="2000" dirty="0">
                <a:hlinkClick r:id="rId2"/>
              </a:rPr>
              <a:t>http://www.integration.ie/en/ISEC/Pages/WP18000024</a:t>
            </a:r>
            <a:r>
              <a:rPr lang="hr-BA" sz="2000" dirty="0"/>
              <a:t> </a:t>
            </a:r>
            <a:r>
              <a:rPr lang="hr-BA" dirty="0"/>
              <a:t> </a:t>
            </a:r>
            <a:endParaRPr lang="en-US" dirty="0"/>
          </a:p>
        </p:txBody>
      </p:sp>
      <p:pic>
        <p:nvPicPr>
          <p:cNvPr id="7" name="Picture 6">
            <a:extLst>
              <a:ext uri="{FF2B5EF4-FFF2-40B4-BE49-F238E27FC236}">
                <a16:creationId xmlns:a16="http://schemas.microsoft.com/office/drawing/2014/main" id="{52CD3323-2B8D-4089-98C4-7890535B2C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0906" y="93306"/>
            <a:ext cx="8395539" cy="4758047"/>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F4B75963-1532-408B-AE05-88B5DD7C69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37473" y="6287941"/>
            <a:ext cx="1620079" cy="384676"/>
          </a:xfrm>
          <a:prstGeom prst="rect">
            <a:avLst/>
          </a:prstGeom>
        </p:spPr>
      </p:pic>
    </p:spTree>
    <p:extLst>
      <p:ext uri="{BB962C8B-B14F-4D97-AF65-F5344CB8AC3E}">
        <p14:creationId xmlns:p14="http://schemas.microsoft.com/office/powerpoint/2010/main" val="3202660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DC53B1-C1F0-46A6-A277-F89A897F21EC}"/>
              </a:ext>
            </a:extLst>
          </p:cNvPr>
          <p:cNvSpPr>
            <a:spLocks noGrp="1"/>
          </p:cNvSpPr>
          <p:nvPr>
            <p:ph type="body" sz="quarter" idx="13"/>
          </p:nvPr>
        </p:nvSpPr>
        <p:spPr/>
        <p:txBody>
          <a:bodyPr/>
          <a:lstStyle/>
          <a:p>
            <a:r>
              <a:rPr lang="en-GB" dirty="0"/>
              <a:t>EXAMPLE</a:t>
            </a:r>
            <a:r>
              <a:rPr lang="hr-BA" dirty="0"/>
              <a:t>:</a:t>
            </a:r>
          </a:p>
          <a:p>
            <a:r>
              <a:rPr lang="hr-BA" dirty="0"/>
              <a:t>A </a:t>
            </a:r>
            <a:r>
              <a:rPr lang="en-GB" dirty="0"/>
              <a:t>Public Call</a:t>
            </a:r>
            <a:endParaRPr lang="hr-BA" dirty="0"/>
          </a:p>
          <a:p>
            <a:endParaRPr lang="hr-BA" dirty="0"/>
          </a:p>
          <a:p>
            <a:r>
              <a:rPr lang="hr-BA" dirty="0"/>
              <a:t>Published by a corporation</a:t>
            </a:r>
            <a:endParaRPr lang="en-GB" dirty="0"/>
          </a:p>
          <a:p>
            <a:endParaRPr lang="en-US" dirty="0"/>
          </a:p>
        </p:txBody>
      </p:sp>
      <p:sp>
        <p:nvSpPr>
          <p:cNvPr id="3" name="Text Placeholder 2">
            <a:extLst>
              <a:ext uri="{FF2B5EF4-FFF2-40B4-BE49-F238E27FC236}">
                <a16:creationId xmlns:a16="http://schemas.microsoft.com/office/drawing/2014/main" id="{7AE0B5CA-4CD2-4C1C-A43A-80D9C5C5A834}"/>
              </a:ext>
            </a:extLst>
          </p:cNvPr>
          <p:cNvSpPr>
            <a:spLocks noGrp="1"/>
          </p:cNvSpPr>
          <p:nvPr>
            <p:ph type="body" sz="quarter" idx="14"/>
          </p:nvPr>
        </p:nvSpPr>
        <p:spPr>
          <a:xfrm>
            <a:off x="198576" y="5232368"/>
            <a:ext cx="10942176" cy="1103117"/>
          </a:xfrm>
        </p:spPr>
        <p:txBody>
          <a:bodyPr/>
          <a:lstStyle/>
          <a:p>
            <a:r>
              <a:rPr lang="en-US" b="1" dirty="0"/>
              <a:t>Dublin Airport Community Fund</a:t>
            </a:r>
            <a:r>
              <a:rPr lang="hr-BA" b="1" dirty="0"/>
              <a:t>:</a:t>
            </a:r>
          </a:p>
          <a:p>
            <a:r>
              <a:rPr lang="hr-BA" b="1" dirty="0"/>
              <a:t> </a:t>
            </a:r>
            <a:r>
              <a:rPr lang="hr-BA" sz="2000" dirty="0">
                <a:hlinkClick r:id="rId2"/>
              </a:rPr>
              <a:t>https://www.dublinairport.com/corporate/corporate-social-responsibility/community-fund</a:t>
            </a:r>
            <a:r>
              <a:rPr lang="hr-BA" sz="2000" dirty="0"/>
              <a:t> </a:t>
            </a:r>
            <a:endParaRPr lang="en-US" sz="2000" dirty="0"/>
          </a:p>
          <a:p>
            <a:r>
              <a:rPr lang="hr-BA" dirty="0"/>
              <a:t> </a:t>
            </a:r>
            <a:endParaRPr lang="en-US" dirty="0"/>
          </a:p>
        </p:txBody>
      </p:sp>
      <p:pic>
        <p:nvPicPr>
          <p:cNvPr id="6" name="Picture 5" descr="Diagram, text&#10;&#10;Description automatically generated">
            <a:extLst>
              <a:ext uri="{FF2B5EF4-FFF2-40B4-BE49-F238E27FC236}">
                <a16:creationId xmlns:a16="http://schemas.microsoft.com/office/drawing/2014/main" id="{FC468BE6-FC5D-4F55-B62B-51D0DAF12A8A}"/>
              </a:ext>
            </a:extLst>
          </p:cNvPr>
          <p:cNvPicPr>
            <a:picLocks noChangeAspect="1"/>
          </p:cNvPicPr>
          <p:nvPr/>
        </p:nvPicPr>
        <p:blipFill>
          <a:blip r:embed="rId3"/>
          <a:stretch>
            <a:fillRect/>
          </a:stretch>
        </p:blipFill>
        <p:spPr>
          <a:xfrm>
            <a:off x="3751114" y="54261"/>
            <a:ext cx="8052793" cy="5001208"/>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5BC88E5F-3A70-4D2C-9DF3-8B884B834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17595" y="6218367"/>
            <a:ext cx="1620079" cy="384676"/>
          </a:xfrm>
          <a:prstGeom prst="rect">
            <a:avLst/>
          </a:prstGeom>
        </p:spPr>
      </p:pic>
    </p:spTree>
    <p:extLst>
      <p:ext uri="{BB962C8B-B14F-4D97-AF65-F5344CB8AC3E}">
        <p14:creationId xmlns:p14="http://schemas.microsoft.com/office/powerpoint/2010/main" val="4148405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A group of women posing for a photo&#10;&#10;Description automatically generated with medium confidence">
            <a:extLst>
              <a:ext uri="{FF2B5EF4-FFF2-40B4-BE49-F238E27FC236}">
                <a16:creationId xmlns:a16="http://schemas.microsoft.com/office/drawing/2014/main" id="{64D5D894-572A-4F4D-A1DF-29682D009AE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a:xfrm>
            <a:off x="0" y="2138361"/>
            <a:ext cx="12191999" cy="3387725"/>
          </a:xfrm>
        </p:spPr>
      </p:pic>
      <p:sp>
        <p:nvSpPr>
          <p:cNvPr id="2" name="Rectangle 1">
            <a:extLst>
              <a:ext uri="{FF2B5EF4-FFF2-40B4-BE49-F238E27FC236}">
                <a16:creationId xmlns:a16="http://schemas.microsoft.com/office/drawing/2014/main" id="{5F39EE38-11B7-4D57-8213-3726616444F6}"/>
              </a:ext>
            </a:extLst>
          </p:cNvPr>
          <p:cNvSpPr/>
          <p:nvPr/>
        </p:nvSpPr>
        <p:spPr>
          <a:xfrm>
            <a:off x="3028336" y="3981751"/>
            <a:ext cx="6105832" cy="775681"/>
          </a:xfrm>
          <a:prstGeom prst="rect">
            <a:avLst/>
          </a:prstGeom>
          <a:solidFill>
            <a:srgbClr val="28AF95">
              <a:alpha val="86000"/>
            </a:srgbClr>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CA8A15C9-08BC-BF41-B446-844E297D470C}"/>
              </a:ext>
            </a:extLst>
          </p:cNvPr>
          <p:cNvSpPr>
            <a:spLocks noGrp="1"/>
          </p:cNvSpPr>
          <p:nvPr>
            <p:ph type="body" sz="quarter" idx="15"/>
          </p:nvPr>
        </p:nvSpPr>
        <p:spPr>
          <a:xfrm>
            <a:off x="1730783" y="4023631"/>
            <a:ext cx="8839202" cy="775681"/>
          </a:xfrm>
        </p:spPr>
        <p:txBody>
          <a:bodyPr/>
          <a:lstStyle/>
          <a:p>
            <a:r>
              <a:rPr lang="en-US" sz="4000"/>
              <a:t>Open Education Resources</a:t>
            </a:r>
          </a:p>
        </p:txBody>
      </p:sp>
      <p:sp>
        <p:nvSpPr>
          <p:cNvPr id="4" name="Rectangle 3">
            <a:extLst>
              <a:ext uri="{FF2B5EF4-FFF2-40B4-BE49-F238E27FC236}">
                <a16:creationId xmlns:a16="http://schemas.microsoft.com/office/drawing/2014/main" id="{83785593-4CD6-4DA3-BCCB-425D11255878}"/>
              </a:ext>
            </a:extLst>
          </p:cNvPr>
          <p:cNvSpPr/>
          <p:nvPr/>
        </p:nvSpPr>
        <p:spPr>
          <a:xfrm>
            <a:off x="2133906" y="4841193"/>
            <a:ext cx="7983488" cy="2016808"/>
          </a:xfrm>
          <a:prstGeom prst="rect">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0A0BD539-FB71-A342-90B5-30F27290639E}"/>
              </a:ext>
            </a:extLst>
          </p:cNvPr>
          <p:cNvSpPr>
            <a:spLocks noGrp="1"/>
          </p:cNvSpPr>
          <p:nvPr>
            <p:ph type="body" sz="quarter" idx="16"/>
          </p:nvPr>
        </p:nvSpPr>
        <p:spPr>
          <a:xfrm>
            <a:off x="2502616" y="5223560"/>
            <a:ext cx="7295535" cy="1252074"/>
          </a:xfrm>
        </p:spPr>
        <p:txBody>
          <a:bodyPr>
            <a:normAutofit fontScale="92500" lnSpcReduction="20000"/>
          </a:bodyPr>
          <a:lstStyle/>
          <a:p>
            <a:r>
              <a:rPr lang="hr-BA" sz="2800"/>
              <a:t>A unique approach to </a:t>
            </a:r>
            <a:r>
              <a:rPr lang="en-US" sz="2800" i="0" u="none" strike="noStrike" baseline="0"/>
              <a:t>deliver mediation skills training to</a:t>
            </a:r>
            <a:r>
              <a:rPr lang="hr-BA" sz="2800" i="0" u="none" strike="noStrike" baseline="0"/>
              <a:t> adult</a:t>
            </a:r>
            <a:r>
              <a:rPr lang="en-US" sz="2800" i="0" u="none" strike="noStrike" baseline="0"/>
              <a:t> learners in creative, dynamic ways</a:t>
            </a:r>
            <a:r>
              <a:rPr lang="hr-BA" sz="2800" i="0" u="none" strike="noStrike" baseline="0"/>
              <a:t>,</a:t>
            </a:r>
            <a:r>
              <a:rPr lang="en-US" sz="2800" i="0" u="none" strike="noStrike" baseline="0"/>
              <a:t> allowing them to maximise inclusion</a:t>
            </a:r>
            <a:r>
              <a:rPr lang="hr-BA" sz="2800" i="0" u="none" strike="noStrike" baseline="0"/>
              <a:t> </a:t>
            </a:r>
            <a:r>
              <a:rPr lang="en-US" sz="2800" i="0" u="none" strike="noStrike" baseline="0"/>
              <a:t>through mediation.</a:t>
            </a:r>
            <a:endParaRPr lang="en-US" sz="2800"/>
          </a:p>
        </p:txBody>
      </p:sp>
      <p:sp>
        <p:nvSpPr>
          <p:cNvPr id="3" name="TextBox 2">
            <a:extLst>
              <a:ext uri="{FF2B5EF4-FFF2-40B4-BE49-F238E27FC236}">
                <a16:creationId xmlns:a16="http://schemas.microsoft.com/office/drawing/2014/main" id="{E7FC33C2-57AC-4925-A175-5DDD2D885DDD}"/>
              </a:ext>
            </a:extLst>
          </p:cNvPr>
          <p:cNvSpPr txBox="1"/>
          <p:nvPr/>
        </p:nvSpPr>
        <p:spPr>
          <a:xfrm>
            <a:off x="2133906" y="1116180"/>
            <a:ext cx="4244560" cy="830997"/>
          </a:xfrm>
          <a:prstGeom prst="rect">
            <a:avLst/>
          </a:prstGeom>
          <a:noFill/>
        </p:spPr>
        <p:txBody>
          <a:bodyPr wrap="none" rtlCol="0">
            <a:spAutoFit/>
          </a:bodyPr>
          <a:lstStyle/>
          <a:p>
            <a:r>
              <a:rPr lang="hr-BA" sz="4800" b="1">
                <a:solidFill>
                  <a:srgbClr val="28AF95"/>
                </a:solidFill>
              </a:rPr>
              <a:t>Welcome to</a:t>
            </a:r>
            <a:r>
              <a:rPr lang="en-IE" sz="4800" b="1">
                <a:solidFill>
                  <a:srgbClr val="28AF95"/>
                </a:solidFill>
              </a:rPr>
              <a:t> the</a:t>
            </a:r>
            <a:endParaRPr lang="en-US" sz="4800" b="1">
              <a:solidFill>
                <a:srgbClr val="28AF95"/>
              </a:solidFill>
            </a:endParaRPr>
          </a:p>
        </p:txBody>
      </p:sp>
    </p:spTree>
    <p:extLst>
      <p:ext uri="{BB962C8B-B14F-4D97-AF65-F5344CB8AC3E}">
        <p14:creationId xmlns:p14="http://schemas.microsoft.com/office/powerpoint/2010/main" val="1495015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10257182" y="356436"/>
            <a:ext cx="1234440" cy="1188720"/>
          </a:xfrm>
          <a:prstGeom prst="flowChartConnector">
            <a:avLst/>
          </a:prstGeom>
          <a:solidFill>
            <a:srgbClr val="28AF95"/>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557256" y="1027209"/>
            <a:ext cx="9431604" cy="1097544"/>
          </a:xfrm>
        </p:spPr>
        <p:txBody>
          <a:bodyPr/>
          <a:lstStyle/>
          <a:p>
            <a:r>
              <a:rPr lang="hr-BA" dirty="0"/>
              <a:t>Use this table template</a:t>
            </a:r>
            <a:r>
              <a:rPr lang="en-IE" dirty="0"/>
              <a:t>, </a:t>
            </a:r>
            <a:r>
              <a:rPr lang="hr-BA" dirty="0"/>
              <a:t> and expand it, to map </a:t>
            </a:r>
            <a:r>
              <a:rPr lang="en-IE" dirty="0"/>
              <a:t>funders </a:t>
            </a:r>
            <a:r>
              <a:rPr lang="hr-BA" dirty="0"/>
              <a:t>that could </a:t>
            </a:r>
            <a:r>
              <a:rPr lang="en-IE" dirty="0"/>
              <a:t>support</a:t>
            </a:r>
            <a:r>
              <a:rPr lang="hr-BA" dirty="0"/>
              <a:t> your initiative</a:t>
            </a:r>
            <a:endParaRPr lang="en-GB" sz="1800" dirty="0">
              <a:solidFill>
                <a:srgbClr val="76C6D2"/>
              </a:solidFill>
            </a:endParaRPr>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3251969" y="354652"/>
            <a:ext cx="5623561" cy="633215"/>
          </a:xfrm>
        </p:spPr>
        <p:txBody>
          <a:bodyPr>
            <a:normAutofit fontScale="92500"/>
          </a:bodyPr>
          <a:lstStyle/>
          <a:p>
            <a:r>
              <a:rPr lang="en-IE" dirty="0"/>
              <a:t>FUNDER M</a:t>
            </a:r>
            <a:r>
              <a:rPr lang="hr-BA" dirty="0"/>
              <a:t>APPING TEMPLAT</a:t>
            </a:r>
            <a:r>
              <a:rPr lang="en-IE" dirty="0"/>
              <a:t>E</a:t>
            </a:r>
            <a:endParaRPr lang="en-GB" dirty="0"/>
          </a:p>
        </p:txBody>
      </p:sp>
      <p:grpSp>
        <p:nvGrpSpPr>
          <p:cNvPr id="9" name="Google Shape;518;p39">
            <a:extLst>
              <a:ext uri="{FF2B5EF4-FFF2-40B4-BE49-F238E27FC236}">
                <a16:creationId xmlns:a16="http://schemas.microsoft.com/office/drawing/2014/main" id="{A04D2332-8EBF-4C2D-A82E-C30700EA3674}"/>
              </a:ext>
            </a:extLst>
          </p:cNvPr>
          <p:cNvGrpSpPr/>
          <p:nvPr/>
        </p:nvGrpSpPr>
        <p:grpSpPr>
          <a:xfrm>
            <a:off x="10648615" y="675271"/>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descr="A picture containing text, clipart&#10;&#10;Description automatically generated">
            <a:extLst>
              <a:ext uri="{FF2B5EF4-FFF2-40B4-BE49-F238E27FC236}">
                <a16:creationId xmlns:a16="http://schemas.microsoft.com/office/drawing/2014/main" id="{0E99F6C8-E301-4CC8-96A3-023C0E6320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57182" y="6307819"/>
            <a:ext cx="1620079" cy="384676"/>
          </a:xfrm>
          <a:prstGeom prst="rect">
            <a:avLst/>
          </a:prstGeom>
        </p:spPr>
      </p:pic>
      <p:graphicFrame>
        <p:nvGraphicFramePr>
          <p:cNvPr id="2" name="Table 4">
            <a:extLst>
              <a:ext uri="{FF2B5EF4-FFF2-40B4-BE49-F238E27FC236}">
                <a16:creationId xmlns:a16="http://schemas.microsoft.com/office/drawing/2014/main" id="{9E3507ED-1C66-BF4D-C2A4-278B802EDA39}"/>
              </a:ext>
            </a:extLst>
          </p:cNvPr>
          <p:cNvGraphicFramePr>
            <a:graphicFrameLocks noGrp="1"/>
          </p:cNvGraphicFramePr>
          <p:nvPr>
            <p:extLst>
              <p:ext uri="{D42A27DB-BD31-4B8C-83A1-F6EECF244321}">
                <p14:modId xmlns:p14="http://schemas.microsoft.com/office/powerpoint/2010/main" val="827233777"/>
              </p:ext>
            </p:extLst>
          </p:nvPr>
        </p:nvGraphicFramePr>
        <p:xfrm>
          <a:off x="557256" y="1970785"/>
          <a:ext cx="11012988" cy="3906520"/>
        </p:xfrm>
        <a:graphic>
          <a:graphicData uri="http://schemas.openxmlformats.org/drawingml/2006/table">
            <a:tbl>
              <a:tblPr firstRow="1" bandRow="1">
                <a:tableStyleId>{912C8C85-51F0-491E-9774-3900AFEF0FD7}</a:tableStyleId>
              </a:tblPr>
              <a:tblGrid>
                <a:gridCol w="1573284">
                  <a:extLst>
                    <a:ext uri="{9D8B030D-6E8A-4147-A177-3AD203B41FA5}">
                      <a16:colId xmlns:a16="http://schemas.microsoft.com/office/drawing/2014/main" val="71874526"/>
                    </a:ext>
                  </a:extLst>
                </a:gridCol>
                <a:gridCol w="1573284">
                  <a:extLst>
                    <a:ext uri="{9D8B030D-6E8A-4147-A177-3AD203B41FA5}">
                      <a16:colId xmlns:a16="http://schemas.microsoft.com/office/drawing/2014/main" val="4156819261"/>
                    </a:ext>
                  </a:extLst>
                </a:gridCol>
                <a:gridCol w="1573284">
                  <a:extLst>
                    <a:ext uri="{9D8B030D-6E8A-4147-A177-3AD203B41FA5}">
                      <a16:colId xmlns:a16="http://schemas.microsoft.com/office/drawing/2014/main" val="3947320911"/>
                    </a:ext>
                  </a:extLst>
                </a:gridCol>
                <a:gridCol w="1573284">
                  <a:extLst>
                    <a:ext uri="{9D8B030D-6E8A-4147-A177-3AD203B41FA5}">
                      <a16:colId xmlns:a16="http://schemas.microsoft.com/office/drawing/2014/main" val="870027795"/>
                    </a:ext>
                  </a:extLst>
                </a:gridCol>
                <a:gridCol w="1573284">
                  <a:extLst>
                    <a:ext uri="{9D8B030D-6E8A-4147-A177-3AD203B41FA5}">
                      <a16:colId xmlns:a16="http://schemas.microsoft.com/office/drawing/2014/main" val="2082444934"/>
                    </a:ext>
                  </a:extLst>
                </a:gridCol>
                <a:gridCol w="1573284">
                  <a:extLst>
                    <a:ext uri="{9D8B030D-6E8A-4147-A177-3AD203B41FA5}">
                      <a16:colId xmlns:a16="http://schemas.microsoft.com/office/drawing/2014/main" val="848064863"/>
                    </a:ext>
                  </a:extLst>
                </a:gridCol>
                <a:gridCol w="1573284">
                  <a:extLst>
                    <a:ext uri="{9D8B030D-6E8A-4147-A177-3AD203B41FA5}">
                      <a16:colId xmlns:a16="http://schemas.microsoft.com/office/drawing/2014/main" val="1670996372"/>
                    </a:ext>
                  </a:extLst>
                </a:gridCol>
              </a:tblGrid>
              <a:tr h="370840">
                <a:tc>
                  <a:txBody>
                    <a:bodyPr/>
                    <a:lstStyle/>
                    <a:p>
                      <a:r>
                        <a:rPr lang="en-IE" dirty="0"/>
                        <a:t>Funder</a:t>
                      </a:r>
                      <a:r>
                        <a:rPr lang="hr-BA" dirty="0"/>
                        <a:t> name and contact</a:t>
                      </a:r>
                      <a:endParaRPr lang="en-US" dirty="0"/>
                    </a:p>
                  </a:txBody>
                  <a:tcPr/>
                </a:tc>
                <a:tc>
                  <a:txBody>
                    <a:bodyPr/>
                    <a:lstStyle/>
                    <a:p>
                      <a:r>
                        <a:rPr lang="en-IE" dirty="0"/>
                        <a:t>Funder</a:t>
                      </a:r>
                      <a:r>
                        <a:rPr lang="hr-BA" dirty="0"/>
                        <a:t> type (institution, NGO, company, individual,...)</a:t>
                      </a:r>
                      <a:endParaRPr lang="en-US" dirty="0"/>
                    </a:p>
                  </a:txBody>
                  <a:tcPr/>
                </a:tc>
                <a:tc>
                  <a:txBody>
                    <a:bodyPr/>
                    <a:lstStyle/>
                    <a:p>
                      <a:r>
                        <a:rPr lang="hr-BA" dirty="0"/>
                        <a:t>Existing relationship, or possible connectors</a:t>
                      </a:r>
                      <a:endParaRPr lang="en-US" dirty="0"/>
                    </a:p>
                  </a:txBody>
                  <a:tcPr/>
                </a:tc>
                <a:tc>
                  <a:txBody>
                    <a:bodyPr/>
                    <a:lstStyle/>
                    <a:p>
                      <a:r>
                        <a:rPr lang="en-IE" dirty="0"/>
                        <a:t>Funder</a:t>
                      </a:r>
                      <a:r>
                        <a:rPr lang="hr-BA" dirty="0"/>
                        <a:t> position on migrants rights,  inclusion, integration</a:t>
                      </a:r>
                      <a:endParaRPr lang="en-US" dirty="0"/>
                    </a:p>
                  </a:txBody>
                  <a:tcPr/>
                </a:tc>
                <a:tc>
                  <a:txBody>
                    <a:bodyPr/>
                    <a:lstStyle/>
                    <a:p>
                      <a:r>
                        <a:rPr lang="hr-BA" dirty="0"/>
                        <a:t>Geographical scope</a:t>
                      </a:r>
                      <a:endParaRPr lang="en-US" dirty="0"/>
                    </a:p>
                  </a:txBody>
                  <a:tcPr/>
                </a:tc>
                <a:tc>
                  <a:txBody>
                    <a:bodyPr/>
                    <a:lstStyle/>
                    <a:p>
                      <a:r>
                        <a:rPr lang="hr-BA" dirty="0"/>
                        <a:t>Does the </a:t>
                      </a:r>
                      <a:r>
                        <a:rPr lang="en-IE" dirty="0"/>
                        <a:t>funder</a:t>
                      </a:r>
                      <a:r>
                        <a:rPr lang="hr-BA" dirty="0"/>
                        <a:t> have </a:t>
                      </a:r>
                      <a:r>
                        <a:rPr lang="en-IE" dirty="0"/>
                        <a:t>a regular call for applications? </a:t>
                      </a:r>
                      <a:endParaRPr lang="en-US" dirty="0"/>
                    </a:p>
                  </a:txBody>
                  <a:tcPr/>
                </a:tc>
                <a:tc>
                  <a:txBody>
                    <a:bodyPr/>
                    <a:lstStyle/>
                    <a:p>
                      <a:r>
                        <a:rPr lang="hr-BA" dirty="0"/>
                        <a:t>Action plan (next steps)</a:t>
                      </a:r>
                      <a:endParaRPr lang="en-US" dirty="0"/>
                    </a:p>
                  </a:txBody>
                  <a:tcPr/>
                </a:tc>
                <a:extLst>
                  <a:ext uri="{0D108BD9-81ED-4DB2-BD59-A6C34878D82A}">
                    <a16:rowId xmlns:a16="http://schemas.microsoft.com/office/drawing/2014/main" val="69947716"/>
                  </a:ext>
                </a:extLst>
              </a:tr>
              <a:tr h="370840">
                <a:tc>
                  <a:txBody>
                    <a:bodyPr/>
                    <a:lstStyle/>
                    <a:p>
                      <a:r>
                        <a:rPr lang="hr-BA" sz="1600" dirty="0"/>
                        <a:t>1. </a:t>
                      </a:r>
                      <a:r>
                        <a:rPr lang="en-IE" sz="1600" dirty="0"/>
                        <a:t>Funder</a:t>
                      </a:r>
                      <a:r>
                        <a:rPr lang="hr-BA" sz="1600" dirty="0"/>
                        <a:t> XYZ (All the basic information about the </a:t>
                      </a:r>
                      <a:r>
                        <a:rPr lang="en-IE" sz="1600" dirty="0"/>
                        <a:t>funder</a:t>
                      </a:r>
                      <a:r>
                        <a:rPr lang="hr-BA" sz="1600" dirty="0"/>
                        <a:t>, including contact details can go here)</a:t>
                      </a:r>
                      <a:endParaRPr lang="en-US" sz="1600" dirty="0"/>
                    </a:p>
                  </a:txBody>
                  <a:tcPr/>
                </a:tc>
                <a:tc>
                  <a:txBody>
                    <a:bodyPr/>
                    <a:lstStyle/>
                    <a:p>
                      <a:endParaRPr lang="en-US" dirty="0"/>
                    </a:p>
                  </a:txBody>
                  <a:tcPr/>
                </a:tc>
                <a:tc>
                  <a:txBody>
                    <a:bodyPr/>
                    <a:lstStyle/>
                    <a:p>
                      <a:r>
                        <a:rPr lang="hr-BA" sz="1600" dirty="0"/>
                        <a:t>Did you have contact with them already? If not, is there a mutual contact that could introduce you?</a:t>
                      </a:r>
                      <a:endParaRPr lang="en-US" sz="1600" dirty="0"/>
                    </a:p>
                  </a:txBody>
                  <a:tcPr/>
                </a:tc>
                <a:tc>
                  <a:txBody>
                    <a:bodyPr/>
                    <a:lstStyle/>
                    <a:p>
                      <a:r>
                        <a:rPr lang="hr-BA" sz="1600" dirty="0"/>
                        <a:t>What is their position in relation to the purpose of their initiative?</a:t>
                      </a:r>
                      <a:endParaRPr lang="en-US" sz="1600" dirty="0"/>
                    </a:p>
                  </a:txBody>
                  <a:tcPr/>
                </a:tc>
                <a:tc>
                  <a:txBody>
                    <a:bodyPr/>
                    <a:lstStyle/>
                    <a:p>
                      <a:r>
                        <a:rPr lang="hr-BA" sz="1600" dirty="0"/>
                        <a:t>Local, national, regional, international, EU, global?</a:t>
                      </a:r>
                      <a:endParaRPr lang="en-US" sz="1600" dirty="0"/>
                    </a:p>
                  </a:txBody>
                  <a:tcPr/>
                </a:tc>
                <a:tc>
                  <a:txBody>
                    <a:bodyPr/>
                    <a:lstStyle/>
                    <a:p>
                      <a:r>
                        <a:rPr lang="en-IE" sz="1600" dirty="0"/>
                        <a:t>Note the requirements and timing of such calls for applications </a:t>
                      </a:r>
                      <a:endParaRPr lang="en-US" sz="1600" dirty="0"/>
                    </a:p>
                  </a:txBody>
                  <a:tcPr/>
                </a:tc>
                <a:tc>
                  <a:txBody>
                    <a:bodyPr/>
                    <a:lstStyle/>
                    <a:p>
                      <a:r>
                        <a:rPr lang="en-IE" sz="1600" dirty="0"/>
                        <a:t>Your plan to submit and application </a:t>
                      </a:r>
                      <a:r>
                        <a:rPr lang="hr-BA" sz="1600" dirty="0"/>
                        <a:t>Action 1</a:t>
                      </a:r>
                    </a:p>
                    <a:p>
                      <a:r>
                        <a:rPr lang="hr-BA" sz="1600" dirty="0"/>
                        <a:t>Action 2</a:t>
                      </a:r>
                    </a:p>
                    <a:p>
                      <a:r>
                        <a:rPr lang="hr-BA" sz="1600" dirty="0"/>
                        <a:t>Action 3</a:t>
                      </a:r>
                      <a:endParaRPr lang="en-US" sz="1600" dirty="0"/>
                    </a:p>
                  </a:txBody>
                  <a:tcPr/>
                </a:tc>
                <a:extLst>
                  <a:ext uri="{0D108BD9-81ED-4DB2-BD59-A6C34878D82A}">
                    <a16:rowId xmlns:a16="http://schemas.microsoft.com/office/drawing/2014/main" val="2323547740"/>
                  </a:ext>
                </a:extLst>
              </a:tr>
              <a:tr h="370840">
                <a:tc>
                  <a:txBody>
                    <a:bodyPr/>
                    <a:lstStyle/>
                    <a:p>
                      <a:r>
                        <a:rPr lang="hr-BA" sz="1600" dirty="0"/>
                        <a:t>2. </a:t>
                      </a:r>
                      <a:r>
                        <a:rPr lang="en-IE" sz="1600" dirty="0"/>
                        <a:t>Funder</a:t>
                      </a:r>
                      <a:r>
                        <a:rPr lang="hr-BA" sz="1600" dirty="0"/>
                        <a:t> ABC</a:t>
                      </a:r>
                      <a:endParaRPr lang="en-US" sz="1600" dirty="0"/>
                    </a:p>
                  </a:txBody>
                  <a:tcPr/>
                </a:tc>
                <a:tc>
                  <a:txBody>
                    <a:bodyPr/>
                    <a:lstStyle/>
                    <a:p>
                      <a:endParaRPr lang="en-US" sz="1600" dirty="0"/>
                    </a:p>
                  </a:txBody>
                  <a:tcPr/>
                </a:tc>
                <a:tc>
                  <a:txBody>
                    <a:bodyPr/>
                    <a:lstStyle/>
                    <a:p>
                      <a:endParaRPr lang="en-US"/>
                    </a:p>
                  </a:txBody>
                  <a:tcPr/>
                </a:tc>
                <a:tc>
                  <a:txBody>
                    <a:bodyPr/>
                    <a:lstStyle/>
                    <a:p>
                      <a:endParaRPr lang="en-US" sz="1600"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8488787"/>
                  </a:ext>
                </a:extLst>
              </a:tr>
            </a:tbl>
          </a:graphicData>
        </a:graphic>
      </p:graphicFrame>
    </p:spTree>
    <p:extLst>
      <p:ext uri="{BB962C8B-B14F-4D97-AF65-F5344CB8AC3E}">
        <p14:creationId xmlns:p14="http://schemas.microsoft.com/office/powerpoint/2010/main" val="3801331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B627E2-623F-4562-9CE3-661FDE88DEBE}"/>
              </a:ext>
            </a:extLst>
          </p:cNvPr>
          <p:cNvSpPr>
            <a:spLocks noGrp="1"/>
          </p:cNvSpPr>
          <p:nvPr>
            <p:ph type="body" sz="quarter" idx="15"/>
          </p:nvPr>
        </p:nvSpPr>
        <p:spPr>
          <a:xfrm>
            <a:off x="192747" y="318188"/>
            <a:ext cx="10978262" cy="1083096"/>
          </a:xfrm>
        </p:spPr>
        <p:txBody>
          <a:bodyPr/>
          <a:lstStyle/>
          <a:p>
            <a:r>
              <a:rPr lang="en-IE" dirty="0">
                <a:solidFill>
                  <a:srgbClr val="1188A3"/>
                </a:solidFill>
              </a:rPr>
              <a:t>   Own Initiative Approach</a:t>
            </a:r>
            <a:endParaRPr lang="en-US" dirty="0">
              <a:solidFill>
                <a:srgbClr val="1188A3"/>
              </a:solidFill>
            </a:endParaRPr>
          </a:p>
        </p:txBody>
      </p:sp>
      <p:sp>
        <p:nvSpPr>
          <p:cNvPr id="3" name="Text Placeholder 2">
            <a:extLst>
              <a:ext uri="{FF2B5EF4-FFF2-40B4-BE49-F238E27FC236}">
                <a16:creationId xmlns:a16="http://schemas.microsoft.com/office/drawing/2014/main" id="{96677B02-7CF7-4228-B9DD-104450243A18}"/>
              </a:ext>
            </a:extLst>
          </p:cNvPr>
          <p:cNvSpPr>
            <a:spLocks noGrp="1"/>
          </p:cNvSpPr>
          <p:nvPr>
            <p:ph type="body" sz="quarter" idx="16"/>
          </p:nvPr>
        </p:nvSpPr>
        <p:spPr>
          <a:xfrm>
            <a:off x="495083" y="960955"/>
            <a:ext cx="10978262" cy="4038015"/>
          </a:xfrm>
        </p:spPr>
        <p:txBody>
          <a:bodyPr/>
          <a:lstStyle/>
          <a:p>
            <a:pPr>
              <a:lnSpc>
                <a:spcPct val="100000"/>
              </a:lnSpc>
            </a:pPr>
            <a:r>
              <a:rPr lang="hr-BA" dirty="0">
                <a:solidFill>
                  <a:schemeClr val="tx1">
                    <a:lumMod val="65000"/>
                    <a:lumOff val="35000"/>
                  </a:schemeClr>
                </a:solidFill>
              </a:rPr>
              <a:t>Take a look at how the Irish Refugee Council raises funds in various ways to support their activities:</a:t>
            </a:r>
          </a:p>
          <a:p>
            <a:pPr>
              <a:lnSpc>
                <a:spcPct val="100000"/>
              </a:lnSpc>
            </a:pPr>
            <a:r>
              <a:rPr lang="hr-BA" dirty="0">
                <a:solidFill>
                  <a:schemeClr val="tx1">
                    <a:lumMod val="65000"/>
                    <a:lumOff val="35000"/>
                  </a:schemeClr>
                </a:solidFill>
                <a:hlinkClick r:id="rId2"/>
              </a:rPr>
              <a:t>https://www.irishrefugeecouncil.ie/Listing/Category/why-support-us</a:t>
            </a:r>
            <a:r>
              <a:rPr lang="hr-BA" dirty="0">
                <a:solidFill>
                  <a:schemeClr val="tx1">
                    <a:lumMod val="65000"/>
                    <a:lumOff val="35000"/>
                  </a:schemeClr>
                </a:solidFill>
              </a:rPr>
              <a:t> </a:t>
            </a:r>
          </a:p>
          <a:p>
            <a:endParaRPr lang="hr-BA" sz="1050" dirty="0"/>
          </a:p>
          <a:p>
            <a:r>
              <a:rPr lang="hr-BA" dirty="0"/>
              <a:t> They </a:t>
            </a:r>
            <a:r>
              <a:rPr lang="en-IE" dirty="0"/>
              <a:t>use</a:t>
            </a:r>
            <a:r>
              <a:rPr lang="hr-BA" dirty="0"/>
              <a:t> fundraising </a:t>
            </a:r>
            <a:r>
              <a:rPr lang="en-IE" dirty="0"/>
              <a:t>to support their activities.                                                                                          This includes:</a:t>
            </a:r>
            <a:endParaRPr lang="hr-BA" dirty="0"/>
          </a:p>
          <a:p>
            <a:pPr marL="342900" indent="-342900">
              <a:buFontTx/>
              <a:buChar char="-"/>
            </a:pPr>
            <a:r>
              <a:rPr lang="hr-BA" dirty="0"/>
              <a:t>Donations</a:t>
            </a:r>
          </a:p>
          <a:p>
            <a:pPr marL="342900" indent="-342900">
              <a:buFontTx/>
              <a:buChar char="-"/>
            </a:pPr>
            <a:r>
              <a:rPr lang="hr-BA" dirty="0"/>
              <a:t>Tax efficient giving</a:t>
            </a:r>
          </a:p>
          <a:p>
            <a:pPr marL="342900" indent="-342900">
              <a:buFontTx/>
              <a:buChar char="-"/>
            </a:pPr>
            <a:r>
              <a:rPr lang="hr-BA" dirty="0"/>
              <a:t>Engaging individual fundraisers</a:t>
            </a:r>
          </a:p>
          <a:p>
            <a:pPr marL="342900" indent="-342900">
              <a:buFontTx/>
              <a:buChar char="-"/>
            </a:pPr>
            <a:r>
              <a:rPr lang="hr-BA" dirty="0"/>
              <a:t>Memberships</a:t>
            </a:r>
          </a:p>
          <a:p>
            <a:pPr marL="342900" indent="-342900">
              <a:buFontTx/>
              <a:buChar char="-"/>
            </a:pPr>
            <a:r>
              <a:rPr lang="hr-BA" dirty="0"/>
              <a:t>Engaging work of advocates</a:t>
            </a:r>
            <a:endParaRPr lang="en-US" dirty="0"/>
          </a:p>
        </p:txBody>
      </p:sp>
      <p:sp>
        <p:nvSpPr>
          <p:cNvPr id="4" name="TextBox 3">
            <a:extLst>
              <a:ext uri="{FF2B5EF4-FFF2-40B4-BE49-F238E27FC236}">
                <a16:creationId xmlns:a16="http://schemas.microsoft.com/office/drawing/2014/main" id="{C5EEBEAC-6795-478B-84DF-A9C62BE74A84}"/>
              </a:ext>
            </a:extLst>
          </p:cNvPr>
          <p:cNvSpPr txBox="1"/>
          <p:nvPr/>
        </p:nvSpPr>
        <p:spPr>
          <a:xfrm>
            <a:off x="1584302" y="5824322"/>
            <a:ext cx="9337597" cy="523220"/>
          </a:xfrm>
          <a:prstGeom prst="rect">
            <a:avLst/>
          </a:prstGeom>
          <a:solidFill>
            <a:srgbClr val="1188A3"/>
          </a:solidFill>
        </p:spPr>
        <p:txBody>
          <a:bodyPr wrap="square" rtlCol="0">
            <a:spAutoFit/>
          </a:bodyPr>
          <a:lstStyle/>
          <a:p>
            <a:r>
              <a:rPr lang="hr-BA" sz="2800" dirty="0">
                <a:solidFill>
                  <a:schemeClr val="bg1"/>
                </a:solidFill>
              </a:rPr>
              <a:t>Do you think you could replicate some of these examples?</a:t>
            </a:r>
            <a:endParaRPr lang="en-US" sz="2800" dirty="0">
              <a:solidFill>
                <a:schemeClr val="bg1"/>
              </a:solidFill>
            </a:endParaRPr>
          </a:p>
        </p:txBody>
      </p:sp>
      <p:pic>
        <p:nvPicPr>
          <p:cNvPr id="6" name="Graphic 5" descr="Badge Question Mark with solid fill">
            <a:extLst>
              <a:ext uri="{FF2B5EF4-FFF2-40B4-BE49-F238E27FC236}">
                <a16:creationId xmlns:a16="http://schemas.microsoft.com/office/drawing/2014/main" id="{C30614D9-D70B-4710-8125-1060D888243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5083" y="5641737"/>
            <a:ext cx="914400" cy="914400"/>
          </a:xfrm>
          <a:prstGeom prst="rect">
            <a:avLst/>
          </a:prstGeom>
        </p:spPr>
      </p:pic>
      <p:pic>
        <p:nvPicPr>
          <p:cNvPr id="7" name="Picture 6">
            <a:extLst>
              <a:ext uri="{FF2B5EF4-FFF2-40B4-BE49-F238E27FC236}">
                <a16:creationId xmlns:a16="http://schemas.microsoft.com/office/drawing/2014/main" id="{6B9CE0D2-E7C6-EE6B-0759-F46391E5B71E}"/>
              </a:ext>
            </a:extLst>
          </p:cNvPr>
          <p:cNvPicPr>
            <a:picLocks noChangeAspect="1"/>
          </p:cNvPicPr>
          <p:nvPr/>
        </p:nvPicPr>
        <p:blipFill>
          <a:blip r:embed="rId5"/>
          <a:stretch>
            <a:fillRect/>
          </a:stretch>
        </p:blipFill>
        <p:spPr>
          <a:xfrm>
            <a:off x="6777613" y="2971924"/>
            <a:ext cx="3914296" cy="2027046"/>
          </a:xfrm>
          <a:prstGeom prst="rect">
            <a:avLst/>
          </a:prstGeom>
        </p:spPr>
      </p:pic>
    </p:spTree>
    <p:extLst>
      <p:ext uri="{BB962C8B-B14F-4D97-AF65-F5344CB8AC3E}">
        <p14:creationId xmlns:p14="http://schemas.microsoft.com/office/powerpoint/2010/main" val="3388454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10257182" y="356436"/>
            <a:ext cx="1234440" cy="1188720"/>
          </a:xfrm>
          <a:prstGeom prst="flowChartConnector">
            <a:avLst/>
          </a:prstGeom>
          <a:solidFill>
            <a:srgbClr val="1188A3"/>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557256" y="1027209"/>
            <a:ext cx="9431604" cy="1097544"/>
          </a:xfrm>
        </p:spPr>
        <p:txBody>
          <a:bodyPr/>
          <a:lstStyle/>
          <a:p>
            <a:r>
              <a:rPr lang="hr-BA" dirty="0"/>
              <a:t>Use this table template and expand it, to map donors that could fund your initiative</a:t>
            </a:r>
            <a:endParaRPr lang="en-GB" sz="1800" dirty="0">
              <a:solidFill>
                <a:srgbClr val="76C6D2"/>
              </a:solidFill>
            </a:endParaRPr>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3318713" y="257777"/>
            <a:ext cx="5623561" cy="633215"/>
          </a:xfrm>
        </p:spPr>
        <p:txBody>
          <a:bodyPr>
            <a:normAutofit fontScale="92500"/>
          </a:bodyPr>
          <a:lstStyle/>
          <a:p>
            <a:r>
              <a:rPr lang="hr-BA" dirty="0">
                <a:solidFill>
                  <a:srgbClr val="1188A3"/>
                </a:solidFill>
              </a:rPr>
              <a:t>DONOR MAPPING TEMPLAT</a:t>
            </a:r>
            <a:r>
              <a:rPr lang="en-IE" dirty="0">
                <a:solidFill>
                  <a:srgbClr val="1188A3"/>
                </a:solidFill>
              </a:rPr>
              <a:t>E</a:t>
            </a:r>
            <a:endParaRPr lang="en-GB" dirty="0">
              <a:solidFill>
                <a:srgbClr val="1188A3"/>
              </a:solidFill>
            </a:endParaRPr>
          </a:p>
        </p:txBody>
      </p:sp>
      <p:grpSp>
        <p:nvGrpSpPr>
          <p:cNvPr id="9" name="Google Shape;518;p39">
            <a:extLst>
              <a:ext uri="{FF2B5EF4-FFF2-40B4-BE49-F238E27FC236}">
                <a16:creationId xmlns:a16="http://schemas.microsoft.com/office/drawing/2014/main" id="{A04D2332-8EBF-4C2D-A82E-C30700EA3674}"/>
              </a:ext>
            </a:extLst>
          </p:cNvPr>
          <p:cNvGrpSpPr/>
          <p:nvPr/>
        </p:nvGrpSpPr>
        <p:grpSpPr>
          <a:xfrm>
            <a:off x="10648615" y="675271"/>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descr="A picture containing text, clipart&#10;&#10;Description automatically generated">
            <a:extLst>
              <a:ext uri="{FF2B5EF4-FFF2-40B4-BE49-F238E27FC236}">
                <a16:creationId xmlns:a16="http://schemas.microsoft.com/office/drawing/2014/main" id="{0E99F6C8-E301-4CC8-96A3-023C0E6320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57182" y="6307819"/>
            <a:ext cx="1620079" cy="384676"/>
          </a:xfrm>
          <a:prstGeom prst="rect">
            <a:avLst/>
          </a:prstGeom>
        </p:spPr>
      </p:pic>
      <p:graphicFrame>
        <p:nvGraphicFramePr>
          <p:cNvPr id="2" name="Table 4">
            <a:extLst>
              <a:ext uri="{FF2B5EF4-FFF2-40B4-BE49-F238E27FC236}">
                <a16:creationId xmlns:a16="http://schemas.microsoft.com/office/drawing/2014/main" id="{9E3507ED-1C66-BF4D-C2A4-278B802EDA39}"/>
              </a:ext>
            </a:extLst>
          </p:cNvPr>
          <p:cNvGraphicFramePr>
            <a:graphicFrameLocks noGrp="1"/>
          </p:cNvGraphicFramePr>
          <p:nvPr>
            <p:extLst>
              <p:ext uri="{D42A27DB-BD31-4B8C-83A1-F6EECF244321}">
                <p14:modId xmlns:p14="http://schemas.microsoft.com/office/powerpoint/2010/main" val="2159917093"/>
              </p:ext>
            </p:extLst>
          </p:nvPr>
        </p:nvGraphicFramePr>
        <p:xfrm>
          <a:off x="557256" y="1970785"/>
          <a:ext cx="11012988" cy="4150360"/>
        </p:xfrm>
        <a:graphic>
          <a:graphicData uri="http://schemas.openxmlformats.org/drawingml/2006/table">
            <a:tbl>
              <a:tblPr firstRow="1" bandRow="1">
                <a:tableStyleId>{912C8C85-51F0-491E-9774-3900AFEF0FD7}</a:tableStyleId>
              </a:tblPr>
              <a:tblGrid>
                <a:gridCol w="1573284">
                  <a:extLst>
                    <a:ext uri="{9D8B030D-6E8A-4147-A177-3AD203B41FA5}">
                      <a16:colId xmlns:a16="http://schemas.microsoft.com/office/drawing/2014/main" val="71874526"/>
                    </a:ext>
                  </a:extLst>
                </a:gridCol>
                <a:gridCol w="1573284">
                  <a:extLst>
                    <a:ext uri="{9D8B030D-6E8A-4147-A177-3AD203B41FA5}">
                      <a16:colId xmlns:a16="http://schemas.microsoft.com/office/drawing/2014/main" val="4156819261"/>
                    </a:ext>
                  </a:extLst>
                </a:gridCol>
                <a:gridCol w="1573284">
                  <a:extLst>
                    <a:ext uri="{9D8B030D-6E8A-4147-A177-3AD203B41FA5}">
                      <a16:colId xmlns:a16="http://schemas.microsoft.com/office/drawing/2014/main" val="3947320911"/>
                    </a:ext>
                  </a:extLst>
                </a:gridCol>
                <a:gridCol w="1573284">
                  <a:extLst>
                    <a:ext uri="{9D8B030D-6E8A-4147-A177-3AD203B41FA5}">
                      <a16:colId xmlns:a16="http://schemas.microsoft.com/office/drawing/2014/main" val="870027795"/>
                    </a:ext>
                  </a:extLst>
                </a:gridCol>
                <a:gridCol w="1573284">
                  <a:extLst>
                    <a:ext uri="{9D8B030D-6E8A-4147-A177-3AD203B41FA5}">
                      <a16:colId xmlns:a16="http://schemas.microsoft.com/office/drawing/2014/main" val="2082444934"/>
                    </a:ext>
                  </a:extLst>
                </a:gridCol>
                <a:gridCol w="1573284">
                  <a:extLst>
                    <a:ext uri="{9D8B030D-6E8A-4147-A177-3AD203B41FA5}">
                      <a16:colId xmlns:a16="http://schemas.microsoft.com/office/drawing/2014/main" val="848064863"/>
                    </a:ext>
                  </a:extLst>
                </a:gridCol>
                <a:gridCol w="1573284">
                  <a:extLst>
                    <a:ext uri="{9D8B030D-6E8A-4147-A177-3AD203B41FA5}">
                      <a16:colId xmlns:a16="http://schemas.microsoft.com/office/drawing/2014/main" val="1670996372"/>
                    </a:ext>
                  </a:extLst>
                </a:gridCol>
              </a:tblGrid>
              <a:tr h="370840">
                <a:tc>
                  <a:txBody>
                    <a:bodyPr/>
                    <a:lstStyle/>
                    <a:p>
                      <a:r>
                        <a:rPr lang="hr-BA" dirty="0"/>
                        <a:t>Donor name and contact</a:t>
                      </a:r>
                      <a:endParaRPr lang="en-US" dirty="0"/>
                    </a:p>
                  </a:txBody>
                  <a:tcPr>
                    <a:solidFill>
                      <a:srgbClr val="1188A3"/>
                    </a:solidFill>
                  </a:tcPr>
                </a:tc>
                <a:tc>
                  <a:txBody>
                    <a:bodyPr/>
                    <a:lstStyle/>
                    <a:p>
                      <a:r>
                        <a:rPr lang="hr-BA" dirty="0"/>
                        <a:t>Donor type (institution, NGO, company, individual,...)</a:t>
                      </a:r>
                      <a:endParaRPr lang="en-US" dirty="0"/>
                    </a:p>
                  </a:txBody>
                  <a:tcPr>
                    <a:solidFill>
                      <a:srgbClr val="1188A3"/>
                    </a:solidFill>
                  </a:tcPr>
                </a:tc>
                <a:tc>
                  <a:txBody>
                    <a:bodyPr/>
                    <a:lstStyle/>
                    <a:p>
                      <a:r>
                        <a:rPr lang="hr-BA" dirty="0"/>
                        <a:t>Existing relationship, or possible connectors</a:t>
                      </a:r>
                      <a:endParaRPr lang="en-US" dirty="0"/>
                    </a:p>
                  </a:txBody>
                  <a:tcPr>
                    <a:solidFill>
                      <a:srgbClr val="1188A3"/>
                    </a:solidFill>
                  </a:tcPr>
                </a:tc>
                <a:tc>
                  <a:txBody>
                    <a:bodyPr/>
                    <a:lstStyle/>
                    <a:p>
                      <a:r>
                        <a:rPr lang="hr-BA" dirty="0"/>
                        <a:t>Donors position on migrants rights,  inclusion, integration</a:t>
                      </a:r>
                      <a:endParaRPr lang="en-US" dirty="0"/>
                    </a:p>
                  </a:txBody>
                  <a:tcPr>
                    <a:solidFill>
                      <a:srgbClr val="1188A3"/>
                    </a:solidFill>
                  </a:tcPr>
                </a:tc>
                <a:tc>
                  <a:txBody>
                    <a:bodyPr/>
                    <a:lstStyle/>
                    <a:p>
                      <a:r>
                        <a:rPr lang="hr-BA" dirty="0"/>
                        <a:t>Geographical scope</a:t>
                      </a:r>
                      <a:endParaRPr lang="en-US" dirty="0"/>
                    </a:p>
                  </a:txBody>
                  <a:tcPr>
                    <a:solidFill>
                      <a:srgbClr val="1188A3"/>
                    </a:solidFill>
                  </a:tcPr>
                </a:tc>
                <a:tc>
                  <a:txBody>
                    <a:bodyPr/>
                    <a:lstStyle/>
                    <a:p>
                      <a:r>
                        <a:rPr lang="hr-BA" dirty="0"/>
                        <a:t>Does the donor have funding programmes set up?</a:t>
                      </a:r>
                      <a:endParaRPr lang="en-US" dirty="0"/>
                    </a:p>
                  </a:txBody>
                  <a:tcPr>
                    <a:solidFill>
                      <a:srgbClr val="1188A3"/>
                    </a:solidFill>
                  </a:tcPr>
                </a:tc>
                <a:tc>
                  <a:txBody>
                    <a:bodyPr/>
                    <a:lstStyle/>
                    <a:p>
                      <a:r>
                        <a:rPr lang="hr-BA" dirty="0"/>
                        <a:t>Action plan (next steps)</a:t>
                      </a:r>
                      <a:endParaRPr lang="en-US" dirty="0"/>
                    </a:p>
                  </a:txBody>
                  <a:tcPr>
                    <a:solidFill>
                      <a:srgbClr val="1188A3"/>
                    </a:solidFill>
                  </a:tcPr>
                </a:tc>
                <a:extLst>
                  <a:ext uri="{0D108BD9-81ED-4DB2-BD59-A6C34878D82A}">
                    <a16:rowId xmlns:a16="http://schemas.microsoft.com/office/drawing/2014/main" val="69947716"/>
                  </a:ext>
                </a:extLst>
              </a:tr>
              <a:tr h="370840">
                <a:tc>
                  <a:txBody>
                    <a:bodyPr/>
                    <a:lstStyle/>
                    <a:p>
                      <a:r>
                        <a:rPr lang="hr-BA" sz="1600" dirty="0"/>
                        <a:t>1. DONOR XYZ (All the basic information about the donors, including contact details can go here)</a:t>
                      </a:r>
                      <a:endParaRPr lang="en-US" sz="1600" dirty="0"/>
                    </a:p>
                  </a:txBody>
                  <a:tcPr/>
                </a:tc>
                <a:tc>
                  <a:txBody>
                    <a:bodyPr/>
                    <a:lstStyle/>
                    <a:p>
                      <a:endParaRPr lang="en-US" dirty="0"/>
                    </a:p>
                  </a:txBody>
                  <a:tcPr/>
                </a:tc>
                <a:tc>
                  <a:txBody>
                    <a:bodyPr/>
                    <a:lstStyle/>
                    <a:p>
                      <a:r>
                        <a:rPr lang="hr-BA" sz="1600" dirty="0"/>
                        <a:t>Did you have contact with them already? If not, is there a mutual contact that could introduce you?</a:t>
                      </a:r>
                      <a:endParaRPr lang="en-US" sz="1600" dirty="0"/>
                    </a:p>
                  </a:txBody>
                  <a:tcPr/>
                </a:tc>
                <a:tc>
                  <a:txBody>
                    <a:bodyPr/>
                    <a:lstStyle/>
                    <a:p>
                      <a:r>
                        <a:rPr lang="hr-BA" sz="1600" dirty="0"/>
                        <a:t>What is their position in relation to the purpose of their initiative?</a:t>
                      </a:r>
                      <a:endParaRPr lang="en-US" sz="1600" dirty="0"/>
                    </a:p>
                  </a:txBody>
                  <a:tcPr/>
                </a:tc>
                <a:tc>
                  <a:txBody>
                    <a:bodyPr/>
                    <a:lstStyle/>
                    <a:p>
                      <a:r>
                        <a:rPr lang="hr-BA" sz="1600" dirty="0"/>
                        <a:t>Local, national, regional, international, EU, global?</a:t>
                      </a:r>
                      <a:endParaRPr lang="en-US" sz="1600" dirty="0"/>
                    </a:p>
                  </a:txBody>
                  <a:tcPr/>
                </a:tc>
                <a:tc>
                  <a:txBody>
                    <a:bodyPr/>
                    <a:lstStyle/>
                    <a:p>
                      <a:r>
                        <a:rPr lang="hr-BA" sz="1600" dirty="0"/>
                        <a:t>If yes, you can use those, if not, reach out directly-</a:t>
                      </a:r>
                      <a:endParaRPr lang="en-US" sz="1600" dirty="0"/>
                    </a:p>
                  </a:txBody>
                  <a:tcPr/>
                </a:tc>
                <a:tc>
                  <a:txBody>
                    <a:bodyPr/>
                    <a:lstStyle/>
                    <a:p>
                      <a:r>
                        <a:rPr lang="hr-BA" sz="1600" dirty="0"/>
                        <a:t>Action 1</a:t>
                      </a:r>
                    </a:p>
                    <a:p>
                      <a:r>
                        <a:rPr lang="hr-BA" sz="1600" dirty="0"/>
                        <a:t>Action 2</a:t>
                      </a:r>
                    </a:p>
                    <a:p>
                      <a:r>
                        <a:rPr lang="hr-BA" sz="1600" dirty="0"/>
                        <a:t>Action 3</a:t>
                      </a:r>
                      <a:endParaRPr lang="en-US" sz="1600" dirty="0"/>
                    </a:p>
                  </a:txBody>
                  <a:tcPr/>
                </a:tc>
                <a:extLst>
                  <a:ext uri="{0D108BD9-81ED-4DB2-BD59-A6C34878D82A}">
                    <a16:rowId xmlns:a16="http://schemas.microsoft.com/office/drawing/2014/main" val="2323547740"/>
                  </a:ext>
                </a:extLst>
              </a:tr>
              <a:tr h="370840">
                <a:tc>
                  <a:txBody>
                    <a:bodyPr/>
                    <a:lstStyle/>
                    <a:p>
                      <a:r>
                        <a:rPr lang="hr-BA" sz="1600" dirty="0"/>
                        <a:t>2. DONOR ABC</a:t>
                      </a:r>
                      <a:endParaRPr lang="en-US" sz="1600" dirty="0"/>
                    </a:p>
                  </a:txBody>
                  <a:tcPr/>
                </a:tc>
                <a:tc>
                  <a:txBody>
                    <a:bodyPr/>
                    <a:lstStyle/>
                    <a:p>
                      <a:endParaRPr lang="en-US" sz="1600" dirty="0"/>
                    </a:p>
                  </a:txBody>
                  <a:tcPr/>
                </a:tc>
                <a:tc>
                  <a:txBody>
                    <a:bodyPr/>
                    <a:lstStyle/>
                    <a:p>
                      <a:endParaRPr lang="en-US"/>
                    </a:p>
                  </a:txBody>
                  <a:tcPr/>
                </a:tc>
                <a:tc>
                  <a:txBody>
                    <a:bodyPr/>
                    <a:lstStyle/>
                    <a:p>
                      <a:endParaRPr lang="en-US" sz="1600"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8488787"/>
                  </a:ext>
                </a:extLst>
              </a:tr>
            </a:tbl>
          </a:graphicData>
        </a:graphic>
      </p:graphicFrame>
    </p:spTree>
    <p:extLst>
      <p:ext uri="{BB962C8B-B14F-4D97-AF65-F5344CB8AC3E}">
        <p14:creationId xmlns:p14="http://schemas.microsoft.com/office/powerpoint/2010/main" val="861046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3161FB-142E-DC49-AB83-0215815D741B}"/>
              </a:ext>
            </a:extLst>
          </p:cNvPr>
          <p:cNvSpPr>
            <a:spLocks noGrp="1"/>
          </p:cNvSpPr>
          <p:nvPr>
            <p:ph type="body" sz="quarter" idx="16"/>
          </p:nvPr>
        </p:nvSpPr>
        <p:spPr>
          <a:xfrm>
            <a:off x="2149153" y="934084"/>
            <a:ext cx="4832671" cy="1799591"/>
          </a:xfrm>
        </p:spPr>
        <p:txBody>
          <a:bodyPr>
            <a:normAutofit fontScale="92500"/>
          </a:bodyPr>
          <a:lstStyle/>
          <a:p>
            <a:r>
              <a:rPr lang="en-US" dirty="0"/>
              <a:t>Identifying partners and stakeholders</a:t>
            </a:r>
          </a:p>
          <a:p>
            <a:endParaRPr lang="en-US" dirty="0"/>
          </a:p>
        </p:txBody>
      </p:sp>
      <p:sp>
        <p:nvSpPr>
          <p:cNvPr id="3" name="Text Placeholder 2">
            <a:extLst>
              <a:ext uri="{FF2B5EF4-FFF2-40B4-BE49-F238E27FC236}">
                <a16:creationId xmlns:a16="http://schemas.microsoft.com/office/drawing/2014/main" id="{1EB8E895-C3CD-5C4C-8D8F-0299362AAD94}"/>
              </a:ext>
            </a:extLst>
          </p:cNvPr>
          <p:cNvSpPr>
            <a:spLocks noGrp="1"/>
          </p:cNvSpPr>
          <p:nvPr>
            <p:ph type="body" sz="quarter" idx="17"/>
          </p:nvPr>
        </p:nvSpPr>
        <p:spPr/>
        <p:txBody>
          <a:bodyPr>
            <a:normAutofit fontScale="85000" lnSpcReduction="20000"/>
          </a:bodyPr>
          <a:lstStyle/>
          <a:p>
            <a:r>
              <a:rPr lang="hr-BA"/>
              <a:t>3</a:t>
            </a:r>
            <a:endParaRPr lang="en-US"/>
          </a:p>
        </p:txBody>
      </p:sp>
    </p:spTree>
    <p:extLst>
      <p:ext uri="{BB962C8B-B14F-4D97-AF65-F5344CB8AC3E}">
        <p14:creationId xmlns:p14="http://schemas.microsoft.com/office/powerpoint/2010/main" val="945518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880984-F2E5-4BCD-B723-C6A6AFF5B340}"/>
              </a:ext>
            </a:extLst>
          </p:cNvPr>
          <p:cNvSpPr>
            <a:spLocks noGrp="1"/>
          </p:cNvSpPr>
          <p:nvPr>
            <p:ph type="body" sz="quarter" idx="13"/>
          </p:nvPr>
        </p:nvSpPr>
        <p:spPr/>
        <p:txBody>
          <a:bodyPr/>
          <a:lstStyle/>
          <a:p>
            <a:r>
              <a:rPr lang="hr-BA" dirty="0"/>
              <a:t>W</a:t>
            </a:r>
            <a:r>
              <a:rPr lang="en-US" dirty="0"/>
              <a:t>hat is a </a:t>
            </a:r>
            <a:r>
              <a:rPr lang="hr-BA" dirty="0"/>
              <a:t>S</a:t>
            </a:r>
            <a:r>
              <a:rPr lang="en-US" dirty="0"/>
              <a:t>takeholder</a:t>
            </a:r>
            <a:r>
              <a:rPr lang="hr-BA" dirty="0"/>
              <a:t>?</a:t>
            </a:r>
            <a:endParaRPr lang="en-US" dirty="0"/>
          </a:p>
        </p:txBody>
      </p:sp>
      <p:sp>
        <p:nvSpPr>
          <p:cNvPr id="3" name="Text Placeholder 2">
            <a:extLst>
              <a:ext uri="{FF2B5EF4-FFF2-40B4-BE49-F238E27FC236}">
                <a16:creationId xmlns:a16="http://schemas.microsoft.com/office/drawing/2014/main" id="{F1E112A7-E4DD-4734-A99F-C357C7CA2FAF}"/>
              </a:ext>
            </a:extLst>
          </p:cNvPr>
          <p:cNvSpPr>
            <a:spLocks noGrp="1"/>
          </p:cNvSpPr>
          <p:nvPr>
            <p:ph type="body" sz="quarter" idx="14"/>
          </p:nvPr>
        </p:nvSpPr>
        <p:spPr/>
        <p:txBody>
          <a:bodyPr/>
          <a:lstStyle/>
          <a:p>
            <a:pPr algn="ctr"/>
            <a:r>
              <a:rPr lang="hr-BA" sz="3200" dirty="0"/>
              <a:t>A</a:t>
            </a:r>
            <a:r>
              <a:rPr lang="en-US" sz="3200" dirty="0"/>
              <a:t> </a:t>
            </a:r>
            <a:r>
              <a:rPr lang="en-US" sz="2800" dirty="0"/>
              <a:t>stakeholder is anyone with a vested interest in your project.</a:t>
            </a:r>
            <a:r>
              <a:rPr lang="en-GB" sz="2800" dirty="0"/>
              <a:t> They will be affected by, or be able to affect, </a:t>
            </a:r>
            <a:r>
              <a:rPr lang="en-IE" sz="2800" dirty="0"/>
              <a:t>your cause</a:t>
            </a:r>
            <a:r>
              <a:rPr lang="en-IE" sz="3200" dirty="0"/>
              <a:t>. </a:t>
            </a:r>
          </a:p>
          <a:p>
            <a:pPr algn="ctr"/>
            <a:endParaRPr lang="en-US" sz="2800" dirty="0"/>
          </a:p>
          <a:p>
            <a:pPr algn="ctr"/>
            <a:r>
              <a:rPr lang="en-US" sz="3200" b="1" dirty="0">
                <a:solidFill>
                  <a:srgbClr val="1188A3"/>
                </a:solidFill>
              </a:rPr>
              <a:t>Your stakeholders are a varied group, with varied interests</a:t>
            </a:r>
            <a:r>
              <a:rPr lang="hr-BA" sz="3200" b="1" dirty="0">
                <a:solidFill>
                  <a:srgbClr val="1188A3"/>
                </a:solidFill>
              </a:rPr>
              <a:t>!</a:t>
            </a:r>
          </a:p>
          <a:p>
            <a:pPr algn="ctr"/>
            <a:endParaRPr lang="hr-BA" sz="3200" b="1" dirty="0">
              <a:solidFill>
                <a:srgbClr val="1188A3"/>
              </a:solidFill>
            </a:endParaRPr>
          </a:p>
          <a:p>
            <a:pPr algn="just"/>
            <a:r>
              <a:rPr lang="en-US" sz="2800" b="1" dirty="0">
                <a:solidFill>
                  <a:srgbClr val="1188A3"/>
                </a:solidFill>
              </a:rPr>
              <a:t>Activity: </a:t>
            </a:r>
            <a:r>
              <a:rPr lang="en-US" sz="2800" dirty="0"/>
              <a:t>Make a list of all the individuals, groups, companies, </a:t>
            </a:r>
            <a:r>
              <a:rPr lang="hr-BA" sz="2800" dirty="0"/>
              <a:t>and </a:t>
            </a:r>
            <a:r>
              <a:rPr lang="en-US" sz="2800" dirty="0"/>
              <a:t>public institutions who are in any way connected to your mediation project</a:t>
            </a:r>
          </a:p>
          <a:p>
            <a:pPr algn="ctr"/>
            <a:endParaRPr lang="en-US" sz="3200" b="1" dirty="0">
              <a:solidFill>
                <a:srgbClr val="A6377D"/>
              </a:solidFill>
            </a:endParaRPr>
          </a:p>
        </p:txBody>
      </p:sp>
    </p:spTree>
    <p:extLst>
      <p:ext uri="{BB962C8B-B14F-4D97-AF65-F5344CB8AC3E}">
        <p14:creationId xmlns:p14="http://schemas.microsoft.com/office/powerpoint/2010/main" val="1295925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C77CA8-9341-42EC-9AFF-E359C8112DCC}"/>
              </a:ext>
            </a:extLst>
          </p:cNvPr>
          <p:cNvSpPr>
            <a:spLocks noGrp="1"/>
          </p:cNvSpPr>
          <p:nvPr>
            <p:ph type="body" sz="quarter" idx="13"/>
          </p:nvPr>
        </p:nvSpPr>
        <p:spPr/>
        <p:txBody>
          <a:bodyPr/>
          <a:lstStyle/>
          <a:p>
            <a:r>
              <a:rPr lang="en-US" dirty="0">
                <a:solidFill>
                  <a:srgbClr val="1188A3"/>
                </a:solidFill>
              </a:rPr>
              <a:t>The Power of Stakeholders </a:t>
            </a:r>
            <a:r>
              <a:rPr lang="hr-BA" dirty="0">
                <a:solidFill>
                  <a:srgbClr val="1188A3"/>
                </a:solidFill>
              </a:rPr>
              <a:t>: WATCH THE VIDEO</a:t>
            </a:r>
            <a:endParaRPr lang="en-US" dirty="0">
              <a:solidFill>
                <a:srgbClr val="1188A3"/>
              </a:solidFill>
            </a:endParaRPr>
          </a:p>
        </p:txBody>
      </p:sp>
      <p:pic>
        <p:nvPicPr>
          <p:cNvPr id="4" name="Online Media 3" title="Stakeholder Analysis: Winning Support for Your Projects">
            <a:hlinkClick r:id="" action="ppaction://media"/>
            <a:extLst>
              <a:ext uri="{FF2B5EF4-FFF2-40B4-BE49-F238E27FC236}">
                <a16:creationId xmlns:a16="http://schemas.microsoft.com/office/drawing/2014/main" id="{FB8C7C47-226F-4A99-9E8C-EB19FB1511B2}"/>
              </a:ext>
            </a:extLst>
          </p:cNvPr>
          <p:cNvPicPr>
            <a:picLocks noRot="1" noChangeAspect="1"/>
          </p:cNvPicPr>
          <p:nvPr>
            <a:videoFile r:link="rId1"/>
          </p:nvPr>
        </p:nvPicPr>
        <p:blipFill>
          <a:blip r:embed="rId3"/>
          <a:stretch>
            <a:fillRect/>
          </a:stretch>
        </p:blipFill>
        <p:spPr>
          <a:xfrm>
            <a:off x="3737713" y="2329543"/>
            <a:ext cx="4089116" cy="2739449"/>
          </a:xfrm>
          <a:prstGeom prst="rect">
            <a:avLst/>
          </a:prstGeom>
        </p:spPr>
      </p:pic>
    </p:spTree>
    <p:extLst>
      <p:ext uri="{BB962C8B-B14F-4D97-AF65-F5344CB8AC3E}">
        <p14:creationId xmlns:p14="http://schemas.microsoft.com/office/powerpoint/2010/main" val="6350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A9994AF-6799-0541-992F-FFF81CEFC21E}"/>
              </a:ext>
            </a:extLst>
          </p:cNvPr>
          <p:cNvSpPr>
            <a:spLocks noGrp="1"/>
          </p:cNvSpPr>
          <p:nvPr>
            <p:ph type="body" sz="quarter" idx="23"/>
          </p:nvPr>
        </p:nvSpPr>
        <p:spPr/>
        <p:txBody>
          <a:bodyPr>
            <a:normAutofit/>
          </a:bodyPr>
          <a:lstStyle/>
          <a:p>
            <a:r>
              <a:rPr lang="en-US" sz="4800" dirty="0">
                <a:solidFill>
                  <a:srgbClr val="1188A3"/>
                </a:solidFill>
              </a:rPr>
              <a:t>Stakeholde</a:t>
            </a:r>
            <a:r>
              <a:rPr lang="hr-BA" sz="4800" dirty="0">
                <a:solidFill>
                  <a:srgbClr val="1188A3"/>
                </a:solidFill>
              </a:rPr>
              <a:t>r/partner</a:t>
            </a:r>
            <a:r>
              <a:rPr lang="en-US" sz="4800" dirty="0">
                <a:solidFill>
                  <a:srgbClr val="1188A3"/>
                </a:solidFill>
              </a:rPr>
              <a:t> </a:t>
            </a:r>
            <a:r>
              <a:rPr lang="en-US" sz="6600" dirty="0">
                <a:solidFill>
                  <a:srgbClr val="1188A3"/>
                </a:solidFill>
              </a:rPr>
              <a:t>Mapping</a:t>
            </a:r>
          </a:p>
          <a:p>
            <a:endParaRPr lang="en-US" sz="4800" dirty="0"/>
          </a:p>
        </p:txBody>
      </p:sp>
      <p:grpSp>
        <p:nvGrpSpPr>
          <p:cNvPr id="8" name="Group 5">
            <a:extLst>
              <a:ext uri="{FF2B5EF4-FFF2-40B4-BE49-F238E27FC236}">
                <a16:creationId xmlns:a16="http://schemas.microsoft.com/office/drawing/2014/main" id="{75378FB4-D073-E1EF-070D-58B51D1DED7C}"/>
              </a:ext>
            </a:extLst>
          </p:cNvPr>
          <p:cNvGrpSpPr/>
          <p:nvPr/>
        </p:nvGrpSpPr>
        <p:grpSpPr>
          <a:xfrm>
            <a:off x="7232177" y="1669587"/>
            <a:ext cx="3931959" cy="3931959"/>
            <a:chOff x="0" y="0"/>
            <a:chExt cx="6350000" cy="6350000"/>
          </a:xfrm>
        </p:grpSpPr>
        <p:sp>
          <p:nvSpPr>
            <p:cNvPr id="9" name="Freeform 6">
              <a:extLst>
                <a:ext uri="{FF2B5EF4-FFF2-40B4-BE49-F238E27FC236}">
                  <a16:creationId xmlns:a16="http://schemas.microsoft.com/office/drawing/2014/main" id="{B8F02B67-A85E-A0F1-C691-F3825DCF110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F4F4"/>
            </a:solidFill>
          </p:spPr>
          <p:txBody>
            <a:bodyPr/>
            <a:lstStyle/>
            <a:p>
              <a:endParaRPr lang="en-IE" dirty="0"/>
            </a:p>
          </p:txBody>
        </p:sp>
      </p:grpSp>
      <p:sp>
        <p:nvSpPr>
          <p:cNvPr id="11" name="TextBox 10">
            <a:extLst>
              <a:ext uri="{FF2B5EF4-FFF2-40B4-BE49-F238E27FC236}">
                <a16:creationId xmlns:a16="http://schemas.microsoft.com/office/drawing/2014/main" id="{C61E2D89-4691-43E4-29C2-DCA81ACE3F57}"/>
              </a:ext>
            </a:extLst>
          </p:cNvPr>
          <p:cNvSpPr txBox="1"/>
          <p:nvPr/>
        </p:nvSpPr>
        <p:spPr>
          <a:xfrm>
            <a:off x="1176001" y="2990949"/>
            <a:ext cx="3555285" cy="3046988"/>
          </a:xfrm>
          <a:prstGeom prst="rect">
            <a:avLst/>
          </a:prstGeom>
          <a:noFill/>
        </p:spPr>
        <p:txBody>
          <a:bodyPr wrap="square">
            <a:spAutoFit/>
          </a:bodyPr>
          <a:lstStyle/>
          <a:p>
            <a:pPr marL="0" lvl="0" indent="0" algn="l">
              <a:spcBef>
                <a:spcPct val="0"/>
              </a:spcBef>
            </a:pPr>
            <a:r>
              <a:rPr lang="en-US" sz="2400" dirty="0">
                <a:solidFill>
                  <a:srgbClr val="6D6E6C"/>
                </a:solidFill>
              </a:rPr>
              <a:t>Building on your earlier funding and donor mapping, set out a game plan for engaging and managing the stakeholders in your product, project, or idea with this stakeholder map. </a:t>
            </a:r>
          </a:p>
        </p:txBody>
      </p:sp>
      <p:pic>
        <p:nvPicPr>
          <p:cNvPr id="4" name="Picture 3" descr="Colorful polka dots">
            <a:extLst>
              <a:ext uri="{FF2B5EF4-FFF2-40B4-BE49-F238E27FC236}">
                <a16:creationId xmlns:a16="http://schemas.microsoft.com/office/drawing/2014/main" id="{8DAED694-BC9E-3D4F-713A-76BC281EDC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54984" y="1669587"/>
            <a:ext cx="5659694" cy="3931958"/>
          </a:xfrm>
          <a:prstGeom prst="rect">
            <a:avLst/>
          </a:prstGeom>
        </p:spPr>
      </p:pic>
    </p:spTree>
    <p:extLst>
      <p:ext uri="{BB962C8B-B14F-4D97-AF65-F5344CB8AC3E}">
        <p14:creationId xmlns:p14="http://schemas.microsoft.com/office/powerpoint/2010/main" val="842206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11A3BC37-A457-064E-9438-4BCC0446A178}"/>
              </a:ext>
            </a:extLst>
          </p:cNvPr>
          <p:cNvSpPr>
            <a:spLocks noGrp="1"/>
          </p:cNvSpPr>
          <p:nvPr>
            <p:ph type="body" sz="quarter" idx="18"/>
          </p:nvPr>
        </p:nvSpPr>
        <p:spPr>
          <a:xfrm>
            <a:off x="798827" y="1495148"/>
            <a:ext cx="10594346" cy="3867704"/>
          </a:xfrm>
        </p:spPr>
        <p:txBody>
          <a:bodyPr>
            <a:noAutofit/>
          </a:bodyPr>
          <a:lstStyle/>
          <a:p>
            <a:pPr marL="342900" indent="-342900">
              <a:buFont typeface="Arial" panose="020B0604020202020204" pitchFamily="34" charset="0"/>
              <a:buChar char="•"/>
            </a:pPr>
            <a:endParaRPr lang="en-US" sz="2800" dirty="0"/>
          </a:p>
          <a:p>
            <a:pPr marL="342900" indent="-342900">
              <a:lnSpc>
                <a:spcPct val="100000"/>
              </a:lnSpc>
              <a:buFont typeface="Arial" panose="020B0604020202020204" pitchFamily="34" charset="0"/>
              <a:buChar char="•"/>
            </a:pPr>
            <a:r>
              <a:rPr lang="en-US" sz="2800" dirty="0"/>
              <a:t>Who will be impacted by this </a:t>
            </a:r>
            <a:r>
              <a:rPr lang="hr-BA" sz="2800" dirty="0"/>
              <a:t>initiative</a:t>
            </a:r>
            <a:r>
              <a:rPr lang="en-US" sz="2800" dirty="0"/>
              <a:t>?</a:t>
            </a:r>
          </a:p>
          <a:p>
            <a:pPr marL="342900" indent="-342900">
              <a:lnSpc>
                <a:spcPct val="100000"/>
              </a:lnSpc>
              <a:buFont typeface="Arial" panose="020B0604020202020204" pitchFamily="34" charset="0"/>
              <a:buChar char="•"/>
            </a:pPr>
            <a:r>
              <a:rPr lang="en-US" sz="2800" dirty="0"/>
              <a:t>Who will be responsible or accountable for the </a:t>
            </a:r>
            <a:r>
              <a:rPr lang="hr-BA" sz="2800" dirty="0"/>
              <a:t>initiative</a:t>
            </a:r>
            <a:r>
              <a:rPr lang="en-US" sz="2800" dirty="0"/>
              <a:t>?</a:t>
            </a:r>
          </a:p>
          <a:p>
            <a:pPr marL="342900" indent="-342900">
              <a:lnSpc>
                <a:spcPct val="100000"/>
              </a:lnSpc>
              <a:buFont typeface="Arial" panose="020B0604020202020204" pitchFamily="34" charset="0"/>
              <a:buChar char="•"/>
            </a:pPr>
            <a:r>
              <a:rPr lang="en-US" sz="2800" dirty="0"/>
              <a:t>Who will have decision authority on the </a:t>
            </a:r>
            <a:r>
              <a:rPr lang="hr-BA" sz="2800" dirty="0"/>
              <a:t>initiative</a:t>
            </a:r>
            <a:r>
              <a:rPr lang="en-US" sz="2800" dirty="0"/>
              <a:t>?</a:t>
            </a:r>
          </a:p>
          <a:p>
            <a:pPr marL="342900" indent="-342900">
              <a:lnSpc>
                <a:spcPct val="100000"/>
              </a:lnSpc>
              <a:buFont typeface="Arial" panose="020B0604020202020204" pitchFamily="34" charset="0"/>
              <a:buChar char="•"/>
            </a:pPr>
            <a:r>
              <a:rPr lang="en-US" sz="2800" dirty="0"/>
              <a:t>Who can support or obstruct the </a:t>
            </a:r>
            <a:r>
              <a:rPr lang="hr-BA" sz="2800" dirty="0"/>
              <a:t>initiative</a:t>
            </a:r>
            <a:r>
              <a:rPr lang="en-US" sz="2800" dirty="0"/>
              <a:t>?</a:t>
            </a:r>
          </a:p>
          <a:p>
            <a:pPr marL="342900" indent="-342900">
              <a:lnSpc>
                <a:spcPct val="100000"/>
              </a:lnSpc>
              <a:buFont typeface="Arial" panose="020B0604020202020204" pitchFamily="34" charset="0"/>
              <a:buChar char="•"/>
            </a:pPr>
            <a:r>
              <a:rPr lang="en-US" sz="2800" dirty="0"/>
              <a:t>Who has been involved in a</a:t>
            </a:r>
            <a:r>
              <a:rPr lang="hr-BA" sz="2800" dirty="0"/>
              <a:t>n initiative </a:t>
            </a:r>
            <a:r>
              <a:rPr lang="en-US" sz="2800" dirty="0"/>
              <a:t>like this before?</a:t>
            </a:r>
            <a:endParaRPr lang="hr-BA" sz="2800" dirty="0"/>
          </a:p>
          <a:p>
            <a:pPr marL="342900" indent="-342900">
              <a:lnSpc>
                <a:spcPct val="100000"/>
              </a:lnSpc>
              <a:buFont typeface="Arial" panose="020B0604020202020204" pitchFamily="34" charset="0"/>
              <a:buChar char="•"/>
            </a:pPr>
            <a:endParaRPr lang="hr-BA" sz="2800" dirty="0"/>
          </a:p>
          <a:p>
            <a:pPr marL="0" indent="0">
              <a:lnSpc>
                <a:spcPct val="100000"/>
              </a:lnSpc>
            </a:pPr>
            <a:endParaRPr lang="en-US" sz="2800" dirty="0"/>
          </a:p>
        </p:txBody>
      </p:sp>
      <p:sp>
        <p:nvSpPr>
          <p:cNvPr id="14" name="Text Placeholder 13">
            <a:extLst>
              <a:ext uri="{FF2B5EF4-FFF2-40B4-BE49-F238E27FC236}">
                <a16:creationId xmlns:a16="http://schemas.microsoft.com/office/drawing/2014/main" id="{6F3EE22E-65D9-BB48-A761-52A004C04996}"/>
              </a:ext>
            </a:extLst>
          </p:cNvPr>
          <p:cNvSpPr>
            <a:spLocks noGrp="1"/>
          </p:cNvSpPr>
          <p:nvPr>
            <p:ph type="body" sz="quarter" idx="16"/>
          </p:nvPr>
        </p:nvSpPr>
        <p:spPr>
          <a:xfrm>
            <a:off x="634230" y="241037"/>
            <a:ext cx="10658460" cy="1342611"/>
          </a:xfrm>
        </p:spPr>
        <p:txBody>
          <a:bodyPr>
            <a:normAutofit/>
          </a:bodyPr>
          <a:lstStyle/>
          <a:p>
            <a:r>
              <a:rPr lang="en-US" dirty="0"/>
              <a:t>Create a list of stakeholder groups by answering the following questions:</a:t>
            </a:r>
          </a:p>
        </p:txBody>
      </p:sp>
      <p:sp>
        <p:nvSpPr>
          <p:cNvPr id="4" name="TextBox 3">
            <a:extLst>
              <a:ext uri="{FF2B5EF4-FFF2-40B4-BE49-F238E27FC236}">
                <a16:creationId xmlns:a16="http://schemas.microsoft.com/office/drawing/2014/main" id="{14B6F744-1330-82C5-F132-977351D1C0D6}"/>
              </a:ext>
            </a:extLst>
          </p:cNvPr>
          <p:cNvSpPr txBox="1"/>
          <p:nvPr/>
        </p:nvSpPr>
        <p:spPr>
          <a:xfrm>
            <a:off x="1584302" y="5692242"/>
            <a:ext cx="9337597" cy="523220"/>
          </a:xfrm>
          <a:prstGeom prst="rect">
            <a:avLst/>
          </a:prstGeom>
          <a:solidFill>
            <a:srgbClr val="1188A3"/>
          </a:solidFill>
        </p:spPr>
        <p:txBody>
          <a:bodyPr wrap="square" rtlCol="0">
            <a:spAutoFit/>
          </a:bodyPr>
          <a:lstStyle/>
          <a:p>
            <a:r>
              <a:rPr lang="hr-BA" sz="2800" dirty="0">
                <a:solidFill>
                  <a:schemeClr val="bg1"/>
                </a:solidFill>
              </a:rPr>
              <a:t>Who has the power and interest regarding your initiative?</a:t>
            </a:r>
            <a:endParaRPr lang="en-US" sz="2800" dirty="0">
              <a:solidFill>
                <a:schemeClr val="bg1"/>
              </a:solidFill>
            </a:endParaRPr>
          </a:p>
        </p:txBody>
      </p:sp>
      <p:pic>
        <p:nvPicPr>
          <p:cNvPr id="5" name="Graphic 4" descr="Badge Question Mark with solid fill">
            <a:extLst>
              <a:ext uri="{FF2B5EF4-FFF2-40B4-BE49-F238E27FC236}">
                <a16:creationId xmlns:a16="http://schemas.microsoft.com/office/drawing/2014/main" id="{518921EC-B210-64ED-6920-0EF2A12F221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5083" y="5509657"/>
            <a:ext cx="914400" cy="914400"/>
          </a:xfrm>
          <a:prstGeom prst="rect">
            <a:avLst/>
          </a:prstGeom>
        </p:spPr>
      </p:pic>
    </p:spTree>
    <p:extLst>
      <p:ext uri="{BB962C8B-B14F-4D97-AF65-F5344CB8AC3E}">
        <p14:creationId xmlns:p14="http://schemas.microsoft.com/office/powerpoint/2010/main" val="652889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524928" y="1098397"/>
            <a:ext cx="2274789" cy="5449817"/>
          </a:xfrm>
          <a:custGeom>
            <a:avLst/>
            <a:gdLst/>
            <a:ahLst/>
            <a:cxnLst/>
            <a:rect l="l" t="t" r="r" b="b"/>
            <a:pathLst>
              <a:path w="3418241" h="8222163">
                <a:moveTo>
                  <a:pt x="3293781" y="8222163"/>
                </a:moveTo>
                <a:lnTo>
                  <a:pt x="124460" y="8222163"/>
                </a:lnTo>
                <a:cubicBezTo>
                  <a:pt x="55880" y="8222163"/>
                  <a:pt x="0" y="8166283"/>
                  <a:pt x="0" y="8097703"/>
                </a:cubicBezTo>
                <a:lnTo>
                  <a:pt x="0" y="124460"/>
                </a:lnTo>
                <a:cubicBezTo>
                  <a:pt x="0" y="55880"/>
                  <a:pt x="55880" y="0"/>
                  <a:pt x="124460" y="0"/>
                </a:cubicBezTo>
                <a:lnTo>
                  <a:pt x="3293781" y="0"/>
                </a:lnTo>
                <a:cubicBezTo>
                  <a:pt x="3362361" y="0"/>
                  <a:pt x="3418241" y="55880"/>
                  <a:pt x="3418241" y="124460"/>
                </a:cubicBezTo>
                <a:lnTo>
                  <a:pt x="3418241" y="8097703"/>
                </a:lnTo>
                <a:cubicBezTo>
                  <a:pt x="3418241" y="8166283"/>
                  <a:pt x="3362361" y="8222163"/>
                  <a:pt x="3293781" y="8222163"/>
                </a:cubicBezTo>
                <a:close/>
              </a:path>
            </a:pathLst>
          </a:custGeom>
          <a:solidFill>
            <a:srgbClr val="F6F6F6"/>
          </a:solidFill>
        </p:spPr>
      </p:sp>
      <p:sp>
        <p:nvSpPr>
          <p:cNvPr id="5" name="Freeform 5"/>
          <p:cNvSpPr/>
          <p:nvPr/>
        </p:nvSpPr>
        <p:spPr>
          <a:xfrm>
            <a:off x="799473" y="2164756"/>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D5FDDB"/>
          </a:solidFill>
        </p:spPr>
      </p:sp>
      <p:sp>
        <p:nvSpPr>
          <p:cNvPr id="6" name="TextBox 6"/>
          <p:cNvSpPr txBox="1"/>
          <p:nvPr/>
        </p:nvSpPr>
        <p:spPr>
          <a:xfrm>
            <a:off x="609600" y="2243885"/>
            <a:ext cx="1034245" cy="972947"/>
          </a:xfrm>
          <a:prstGeom prst="rect">
            <a:avLst/>
          </a:prstGeom>
        </p:spPr>
        <p:txBody>
          <a:bodyPr lIns="33867" tIns="33867" rIns="33867" bIns="33867" rtlCol="0" anchor="t"/>
          <a:lstStyle/>
          <a:p>
            <a:pPr algn="ctr">
              <a:lnSpc>
                <a:spcPts val="1213"/>
              </a:lnSpc>
            </a:pPr>
            <a:r>
              <a:rPr lang="en-US" sz="1333" dirty="0">
                <a:solidFill>
                  <a:srgbClr val="000000"/>
                </a:solidFill>
                <a:latin typeface="DM Sans"/>
              </a:rPr>
              <a:t>Stakeholder</a:t>
            </a:r>
          </a:p>
        </p:txBody>
      </p:sp>
      <p:sp>
        <p:nvSpPr>
          <p:cNvPr id="8" name="Freeform 8"/>
          <p:cNvSpPr/>
          <p:nvPr/>
        </p:nvSpPr>
        <p:spPr>
          <a:xfrm>
            <a:off x="1713697" y="2162402"/>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BFE4FF"/>
          </a:solidFill>
        </p:spPr>
      </p:sp>
      <p:sp>
        <p:nvSpPr>
          <p:cNvPr id="9" name="TextBox 9"/>
          <p:cNvSpPr txBox="1"/>
          <p:nvPr/>
        </p:nvSpPr>
        <p:spPr>
          <a:xfrm>
            <a:off x="1658156" y="2241531"/>
            <a:ext cx="1034245" cy="972947"/>
          </a:xfrm>
          <a:prstGeom prst="rect">
            <a:avLst/>
          </a:prstGeom>
        </p:spPr>
        <p:txBody>
          <a:bodyPr lIns="33867" tIns="33867" rIns="33867" bIns="33867" rtlCol="0" anchor="t"/>
          <a:lstStyle/>
          <a:p>
            <a:pPr algn="ctr">
              <a:lnSpc>
                <a:spcPts val="1213"/>
              </a:lnSpc>
            </a:pPr>
            <a:r>
              <a:rPr lang="en-US" sz="1333" dirty="0">
                <a:solidFill>
                  <a:srgbClr val="000000"/>
                </a:solidFill>
                <a:latin typeface="DM Sans"/>
              </a:rPr>
              <a:t>Stakeholder</a:t>
            </a:r>
          </a:p>
        </p:txBody>
      </p:sp>
      <p:sp>
        <p:nvSpPr>
          <p:cNvPr id="11" name="Freeform 11"/>
          <p:cNvSpPr/>
          <p:nvPr/>
        </p:nvSpPr>
        <p:spPr>
          <a:xfrm>
            <a:off x="799473" y="1300760"/>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D7DAFF"/>
          </a:solidFill>
        </p:spPr>
      </p:sp>
      <p:sp>
        <p:nvSpPr>
          <p:cNvPr id="12" name="TextBox 12"/>
          <p:cNvSpPr txBox="1"/>
          <p:nvPr/>
        </p:nvSpPr>
        <p:spPr>
          <a:xfrm>
            <a:off x="609600" y="1379889"/>
            <a:ext cx="1034245" cy="972947"/>
          </a:xfrm>
          <a:prstGeom prst="rect">
            <a:avLst/>
          </a:prstGeom>
        </p:spPr>
        <p:txBody>
          <a:bodyPr lIns="33867" tIns="33867" rIns="33867" bIns="33867" rtlCol="0" anchor="t"/>
          <a:lstStyle/>
          <a:p>
            <a:pPr algn="ctr">
              <a:lnSpc>
                <a:spcPts val="1213"/>
              </a:lnSpc>
            </a:pPr>
            <a:r>
              <a:rPr lang="en-US" sz="1333" dirty="0">
                <a:solidFill>
                  <a:srgbClr val="000000"/>
                </a:solidFill>
                <a:latin typeface="DM Sans"/>
              </a:rPr>
              <a:t>Assign a stakeholder to each box.</a:t>
            </a:r>
          </a:p>
        </p:txBody>
      </p:sp>
      <p:sp>
        <p:nvSpPr>
          <p:cNvPr id="14" name="Freeform 14"/>
          <p:cNvSpPr/>
          <p:nvPr/>
        </p:nvSpPr>
        <p:spPr>
          <a:xfrm>
            <a:off x="1713697" y="1296061"/>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FFCCD2"/>
          </a:solidFill>
        </p:spPr>
      </p:sp>
      <p:sp>
        <p:nvSpPr>
          <p:cNvPr id="15" name="TextBox 15"/>
          <p:cNvSpPr txBox="1"/>
          <p:nvPr/>
        </p:nvSpPr>
        <p:spPr>
          <a:xfrm>
            <a:off x="1672467" y="1340355"/>
            <a:ext cx="1034245" cy="972947"/>
          </a:xfrm>
          <a:prstGeom prst="rect">
            <a:avLst/>
          </a:prstGeom>
        </p:spPr>
        <p:txBody>
          <a:bodyPr lIns="33867" tIns="33867" rIns="33867" bIns="33867" rtlCol="0" anchor="t"/>
          <a:lstStyle/>
          <a:p>
            <a:pPr algn="ctr">
              <a:lnSpc>
                <a:spcPts val="1213"/>
              </a:lnSpc>
            </a:pPr>
            <a:r>
              <a:rPr lang="en-US" sz="1333" dirty="0">
                <a:solidFill>
                  <a:srgbClr val="000000"/>
                </a:solidFill>
                <a:latin typeface="DM Sans"/>
              </a:rPr>
              <a:t>Stakeholder</a:t>
            </a:r>
          </a:p>
        </p:txBody>
      </p:sp>
      <p:sp>
        <p:nvSpPr>
          <p:cNvPr id="17" name="Freeform 17"/>
          <p:cNvSpPr/>
          <p:nvPr/>
        </p:nvSpPr>
        <p:spPr>
          <a:xfrm>
            <a:off x="799473" y="4753190"/>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D7DAFF"/>
          </a:solidFill>
        </p:spPr>
      </p:sp>
      <p:sp>
        <p:nvSpPr>
          <p:cNvPr id="18" name="TextBox 18"/>
          <p:cNvSpPr txBox="1"/>
          <p:nvPr/>
        </p:nvSpPr>
        <p:spPr>
          <a:xfrm>
            <a:off x="660400" y="4832319"/>
            <a:ext cx="1034245" cy="972947"/>
          </a:xfrm>
          <a:prstGeom prst="rect">
            <a:avLst/>
          </a:prstGeom>
        </p:spPr>
        <p:txBody>
          <a:bodyPr lIns="33867" tIns="33867" rIns="33867" bIns="33867" rtlCol="0" anchor="t"/>
          <a:lstStyle/>
          <a:p>
            <a:pPr algn="ctr">
              <a:lnSpc>
                <a:spcPts val="1213"/>
              </a:lnSpc>
            </a:pPr>
            <a:r>
              <a:rPr lang="en-US" sz="1333" dirty="0">
                <a:solidFill>
                  <a:srgbClr val="000000"/>
                </a:solidFill>
                <a:latin typeface="DM Sans"/>
              </a:rPr>
              <a:t>Stakeholder</a:t>
            </a:r>
          </a:p>
        </p:txBody>
      </p:sp>
      <p:sp>
        <p:nvSpPr>
          <p:cNvPr id="20" name="Freeform 20"/>
          <p:cNvSpPr/>
          <p:nvPr/>
        </p:nvSpPr>
        <p:spPr>
          <a:xfrm>
            <a:off x="1713697" y="4761427"/>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FFCCD2"/>
          </a:solidFill>
        </p:spPr>
      </p:sp>
      <p:sp>
        <p:nvSpPr>
          <p:cNvPr id="21" name="TextBox 21"/>
          <p:cNvSpPr txBox="1"/>
          <p:nvPr/>
        </p:nvSpPr>
        <p:spPr>
          <a:xfrm>
            <a:off x="1767192" y="4840556"/>
            <a:ext cx="1034245" cy="972947"/>
          </a:xfrm>
          <a:prstGeom prst="rect">
            <a:avLst/>
          </a:prstGeom>
        </p:spPr>
        <p:txBody>
          <a:bodyPr lIns="33867" tIns="33867" rIns="33867" bIns="33867" rtlCol="0" anchor="t"/>
          <a:lstStyle/>
          <a:p>
            <a:pPr algn="ctr">
              <a:lnSpc>
                <a:spcPts val="1213"/>
              </a:lnSpc>
            </a:pPr>
            <a:r>
              <a:rPr lang="en-US" sz="1333" dirty="0">
                <a:solidFill>
                  <a:srgbClr val="000000"/>
                </a:solidFill>
                <a:latin typeface="DM Sans"/>
              </a:rPr>
              <a:t>Stakeholder</a:t>
            </a:r>
          </a:p>
        </p:txBody>
      </p:sp>
      <p:sp>
        <p:nvSpPr>
          <p:cNvPr id="23" name="Freeform 23"/>
          <p:cNvSpPr/>
          <p:nvPr/>
        </p:nvSpPr>
        <p:spPr>
          <a:xfrm>
            <a:off x="799473" y="5616001"/>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D5FDDB"/>
          </a:solidFill>
        </p:spPr>
      </p:sp>
      <p:sp>
        <p:nvSpPr>
          <p:cNvPr id="24" name="TextBox 24"/>
          <p:cNvSpPr txBox="1"/>
          <p:nvPr/>
        </p:nvSpPr>
        <p:spPr>
          <a:xfrm>
            <a:off x="711200" y="5695130"/>
            <a:ext cx="1034245" cy="972947"/>
          </a:xfrm>
          <a:prstGeom prst="rect">
            <a:avLst/>
          </a:prstGeom>
        </p:spPr>
        <p:txBody>
          <a:bodyPr lIns="33867" tIns="33867" rIns="33867" bIns="33867" rtlCol="0" anchor="t"/>
          <a:lstStyle/>
          <a:p>
            <a:pPr algn="ctr">
              <a:lnSpc>
                <a:spcPts val="1213"/>
              </a:lnSpc>
            </a:pPr>
            <a:r>
              <a:rPr lang="en-US" sz="1333" dirty="0">
                <a:solidFill>
                  <a:srgbClr val="000000"/>
                </a:solidFill>
                <a:latin typeface="DM Sans"/>
              </a:rPr>
              <a:t>Stakeholder</a:t>
            </a:r>
          </a:p>
        </p:txBody>
      </p:sp>
      <p:sp>
        <p:nvSpPr>
          <p:cNvPr id="26" name="Freeform 26"/>
          <p:cNvSpPr/>
          <p:nvPr/>
        </p:nvSpPr>
        <p:spPr>
          <a:xfrm>
            <a:off x="1713697" y="5627769"/>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FFF5C3"/>
          </a:solidFill>
        </p:spPr>
      </p:sp>
      <p:sp>
        <p:nvSpPr>
          <p:cNvPr id="27" name="TextBox 27"/>
          <p:cNvSpPr txBox="1"/>
          <p:nvPr/>
        </p:nvSpPr>
        <p:spPr>
          <a:xfrm>
            <a:off x="1767192" y="5706898"/>
            <a:ext cx="1034245" cy="972947"/>
          </a:xfrm>
          <a:prstGeom prst="rect">
            <a:avLst/>
          </a:prstGeom>
        </p:spPr>
        <p:txBody>
          <a:bodyPr lIns="33867" tIns="33867" rIns="33867" bIns="33867" rtlCol="0" anchor="t"/>
          <a:lstStyle/>
          <a:p>
            <a:pPr algn="ctr">
              <a:lnSpc>
                <a:spcPts val="1213"/>
              </a:lnSpc>
            </a:pPr>
            <a:r>
              <a:rPr lang="en-US" sz="1333" dirty="0">
                <a:solidFill>
                  <a:srgbClr val="000000"/>
                </a:solidFill>
                <a:latin typeface="DM Sans"/>
              </a:rPr>
              <a:t>Stakeholder</a:t>
            </a:r>
          </a:p>
        </p:txBody>
      </p:sp>
      <p:sp>
        <p:nvSpPr>
          <p:cNvPr id="29" name="Freeform 29"/>
          <p:cNvSpPr/>
          <p:nvPr/>
        </p:nvSpPr>
        <p:spPr>
          <a:xfrm>
            <a:off x="799473" y="3890378"/>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D5FDDB"/>
          </a:solidFill>
        </p:spPr>
      </p:sp>
      <p:sp>
        <p:nvSpPr>
          <p:cNvPr id="30" name="TextBox 30"/>
          <p:cNvSpPr txBox="1"/>
          <p:nvPr/>
        </p:nvSpPr>
        <p:spPr>
          <a:xfrm>
            <a:off x="660400" y="3969507"/>
            <a:ext cx="1034245" cy="972947"/>
          </a:xfrm>
          <a:prstGeom prst="rect">
            <a:avLst/>
          </a:prstGeom>
        </p:spPr>
        <p:txBody>
          <a:bodyPr lIns="33867" tIns="33867" rIns="33867" bIns="33867" rtlCol="0" anchor="t"/>
          <a:lstStyle/>
          <a:p>
            <a:pPr algn="ctr">
              <a:lnSpc>
                <a:spcPts val="1213"/>
              </a:lnSpc>
            </a:pPr>
            <a:r>
              <a:rPr lang="en-US" sz="1333" dirty="0">
                <a:solidFill>
                  <a:srgbClr val="000000"/>
                </a:solidFill>
                <a:latin typeface="DM Sans"/>
              </a:rPr>
              <a:t>Stakeholder</a:t>
            </a:r>
          </a:p>
        </p:txBody>
      </p:sp>
      <p:sp>
        <p:nvSpPr>
          <p:cNvPr id="32" name="Freeform 32"/>
          <p:cNvSpPr/>
          <p:nvPr/>
        </p:nvSpPr>
        <p:spPr>
          <a:xfrm>
            <a:off x="1713697" y="3895086"/>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BFE4FF"/>
          </a:solidFill>
        </p:spPr>
      </p:sp>
      <p:sp>
        <p:nvSpPr>
          <p:cNvPr id="33" name="TextBox 33"/>
          <p:cNvSpPr txBox="1"/>
          <p:nvPr/>
        </p:nvSpPr>
        <p:spPr>
          <a:xfrm>
            <a:off x="1767192" y="3974215"/>
            <a:ext cx="1034245" cy="972947"/>
          </a:xfrm>
          <a:prstGeom prst="rect">
            <a:avLst/>
          </a:prstGeom>
        </p:spPr>
        <p:txBody>
          <a:bodyPr lIns="33867" tIns="33867" rIns="33867" bIns="33867" rtlCol="0" anchor="t"/>
          <a:lstStyle/>
          <a:p>
            <a:pPr algn="ctr">
              <a:lnSpc>
                <a:spcPts val="1213"/>
              </a:lnSpc>
            </a:pPr>
            <a:r>
              <a:rPr lang="en-US" sz="1333" dirty="0">
                <a:solidFill>
                  <a:srgbClr val="000000"/>
                </a:solidFill>
                <a:latin typeface="DM Sans"/>
              </a:rPr>
              <a:t>Stakeholder</a:t>
            </a:r>
          </a:p>
        </p:txBody>
      </p:sp>
      <p:sp>
        <p:nvSpPr>
          <p:cNvPr id="35" name="Freeform 35"/>
          <p:cNvSpPr/>
          <p:nvPr/>
        </p:nvSpPr>
        <p:spPr>
          <a:xfrm>
            <a:off x="799473" y="3027567"/>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FFF5C3"/>
          </a:solidFill>
        </p:spPr>
      </p:sp>
      <p:sp>
        <p:nvSpPr>
          <p:cNvPr id="36" name="TextBox 36"/>
          <p:cNvSpPr txBox="1"/>
          <p:nvPr/>
        </p:nvSpPr>
        <p:spPr>
          <a:xfrm>
            <a:off x="660400" y="3106696"/>
            <a:ext cx="1034245" cy="972947"/>
          </a:xfrm>
          <a:prstGeom prst="rect">
            <a:avLst/>
          </a:prstGeom>
        </p:spPr>
        <p:txBody>
          <a:bodyPr lIns="33867" tIns="33867" rIns="33867" bIns="33867" rtlCol="0" anchor="t"/>
          <a:lstStyle/>
          <a:p>
            <a:pPr algn="ctr">
              <a:lnSpc>
                <a:spcPts val="1213"/>
              </a:lnSpc>
            </a:pPr>
            <a:r>
              <a:rPr lang="en-US" sz="1333" dirty="0">
                <a:solidFill>
                  <a:srgbClr val="000000"/>
                </a:solidFill>
                <a:latin typeface="DM Sans"/>
              </a:rPr>
              <a:t>Stakeholder</a:t>
            </a:r>
          </a:p>
        </p:txBody>
      </p:sp>
      <p:sp>
        <p:nvSpPr>
          <p:cNvPr id="38" name="Freeform 38"/>
          <p:cNvSpPr/>
          <p:nvPr/>
        </p:nvSpPr>
        <p:spPr>
          <a:xfrm>
            <a:off x="1713697" y="3027567"/>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D7DAFF"/>
          </a:solidFill>
        </p:spPr>
      </p:sp>
      <p:sp>
        <p:nvSpPr>
          <p:cNvPr id="39" name="TextBox 39"/>
          <p:cNvSpPr txBox="1"/>
          <p:nvPr/>
        </p:nvSpPr>
        <p:spPr>
          <a:xfrm>
            <a:off x="1767192" y="3106696"/>
            <a:ext cx="1034245" cy="972947"/>
          </a:xfrm>
          <a:prstGeom prst="rect">
            <a:avLst/>
          </a:prstGeom>
        </p:spPr>
        <p:txBody>
          <a:bodyPr lIns="33867" tIns="33867" rIns="33867" bIns="33867" rtlCol="0" anchor="t"/>
          <a:lstStyle/>
          <a:p>
            <a:pPr algn="ctr">
              <a:lnSpc>
                <a:spcPts val="1213"/>
              </a:lnSpc>
            </a:pPr>
            <a:r>
              <a:rPr lang="en-US" sz="1333" dirty="0">
                <a:solidFill>
                  <a:srgbClr val="000000"/>
                </a:solidFill>
                <a:latin typeface="DM Sans"/>
              </a:rPr>
              <a:t>Stakeholder</a:t>
            </a:r>
          </a:p>
        </p:txBody>
      </p:sp>
      <p:sp>
        <p:nvSpPr>
          <p:cNvPr id="44" name="TextBox 44"/>
          <p:cNvSpPr txBox="1"/>
          <p:nvPr/>
        </p:nvSpPr>
        <p:spPr>
          <a:xfrm>
            <a:off x="745311" y="174925"/>
            <a:ext cx="10984127" cy="1107996"/>
          </a:xfrm>
          <a:prstGeom prst="rect">
            <a:avLst/>
          </a:prstGeom>
        </p:spPr>
        <p:txBody>
          <a:bodyPr wrap="square" lIns="0" tIns="0" rIns="0" bIns="0" rtlCol="0" anchor="t">
            <a:spAutoFit/>
          </a:bodyPr>
          <a:lstStyle/>
          <a:p>
            <a:r>
              <a:rPr lang="en-US" sz="2400" dirty="0">
                <a:solidFill>
                  <a:srgbClr val="1188A3"/>
                </a:solidFill>
              </a:rPr>
              <a:t>Right-click for the option to expand this page into a whiteboard.</a:t>
            </a:r>
            <a:r>
              <a:rPr lang="hr-BA" sz="2400" dirty="0">
                <a:solidFill>
                  <a:srgbClr val="1188A3"/>
                </a:solidFill>
              </a:rPr>
              <a:t> </a:t>
            </a:r>
            <a:r>
              <a:rPr lang="en-US" sz="2400" dirty="0">
                <a:solidFill>
                  <a:srgbClr val="1188A3"/>
                </a:solidFill>
              </a:rPr>
              <a:t>Drag the stakeholders to the area in the quadrant that fits them best.</a:t>
            </a:r>
          </a:p>
          <a:p>
            <a:endParaRPr lang="en-US" sz="2400" dirty="0">
              <a:solidFill>
                <a:srgbClr val="1188A3"/>
              </a:solidFill>
            </a:endParaRPr>
          </a:p>
        </p:txBody>
      </p:sp>
      <p:sp>
        <p:nvSpPr>
          <p:cNvPr id="58" name="AutoShape 58"/>
          <p:cNvSpPr/>
          <p:nvPr/>
        </p:nvSpPr>
        <p:spPr>
          <a:xfrm>
            <a:off x="3288545" y="6094855"/>
            <a:ext cx="8560960" cy="0"/>
          </a:xfrm>
          <a:prstGeom prst="line">
            <a:avLst/>
          </a:prstGeom>
          <a:ln w="28575" cap="flat">
            <a:solidFill>
              <a:srgbClr val="1188A3"/>
            </a:solidFill>
            <a:prstDash val="solid"/>
            <a:headEnd type="oval" w="lg" len="lg"/>
            <a:tailEnd type="triangle" w="lg" len="med"/>
          </a:ln>
        </p:spPr>
        <p:txBody>
          <a:bodyPr/>
          <a:lstStyle/>
          <a:p>
            <a:endParaRPr lang="en-US" dirty="0"/>
          </a:p>
        </p:txBody>
      </p:sp>
      <p:sp>
        <p:nvSpPr>
          <p:cNvPr id="59" name="AutoShape 59"/>
          <p:cNvSpPr/>
          <p:nvPr/>
        </p:nvSpPr>
        <p:spPr>
          <a:xfrm rot="5400000">
            <a:off x="1111080" y="3907347"/>
            <a:ext cx="4446957" cy="0"/>
          </a:xfrm>
          <a:prstGeom prst="line">
            <a:avLst/>
          </a:prstGeom>
          <a:ln w="28575" cap="flat">
            <a:solidFill>
              <a:srgbClr val="1188A3"/>
            </a:solidFill>
            <a:prstDash val="solid"/>
            <a:headEnd type="triangle" w="lg" len="med"/>
            <a:tailEnd type="oval" w="lg" len="lg"/>
          </a:ln>
        </p:spPr>
      </p:sp>
      <p:sp>
        <p:nvSpPr>
          <p:cNvPr id="60" name="TextBox 60"/>
          <p:cNvSpPr txBox="1"/>
          <p:nvPr/>
        </p:nvSpPr>
        <p:spPr>
          <a:xfrm rot="-5400000">
            <a:off x="2487951" y="3473570"/>
            <a:ext cx="1114335" cy="354969"/>
          </a:xfrm>
          <a:prstGeom prst="rect">
            <a:avLst/>
          </a:prstGeom>
        </p:spPr>
        <p:txBody>
          <a:bodyPr lIns="0" tIns="0" rIns="0" bIns="0" rtlCol="0" anchor="t">
            <a:spAutoFit/>
          </a:bodyPr>
          <a:lstStyle/>
          <a:p>
            <a:pPr algn="ctr">
              <a:lnSpc>
                <a:spcPts val="2906"/>
              </a:lnSpc>
              <a:spcBef>
                <a:spcPct val="0"/>
              </a:spcBef>
            </a:pPr>
            <a:r>
              <a:rPr lang="en-US" sz="2075" dirty="0">
                <a:solidFill>
                  <a:srgbClr val="1188A3"/>
                </a:solidFill>
              </a:rPr>
              <a:t>Power</a:t>
            </a:r>
          </a:p>
        </p:txBody>
      </p:sp>
      <p:sp>
        <p:nvSpPr>
          <p:cNvPr id="61" name="TextBox 61"/>
          <p:cNvSpPr txBox="1"/>
          <p:nvPr/>
        </p:nvSpPr>
        <p:spPr>
          <a:xfrm>
            <a:off x="6745333" y="6191042"/>
            <a:ext cx="1504364" cy="354969"/>
          </a:xfrm>
          <a:prstGeom prst="rect">
            <a:avLst/>
          </a:prstGeom>
        </p:spPr>
        <p:txBody>
          <a:bodyPr wrap="square" lIns="0" tIns="0" rIns="0" bIns="0" rtlCol="0" anchor="t">
            <a:spAutoFit/>
          </a:bodyPr>
          <a:lstStyle/>
          <a:p>
            <a:pPr algn="ctr">
              <a:lnSpc>
                <a:spcPts val="2906"/>
              </a:lnSpc>
              <a:spcBef>
                <a:spcPct val="0"/>
              </a:spcBef>
            </a:pPr>
            <a:r>
              <a:rPr lang="en-US" sz="2075" dirty="0">
                <a:solidFill>
                  <a:srgbClr val="1188A3"/>
                </a:solidFill>
              </a:rPr>
              <a:t>In</a:t>
            </a:r>
            <a:r>
              <a:rPr lang="hr-BA" sz="2075" dirty="0">
                <a:solidFill>
                  <a:srgbClr val="1188A3"/>
                </a:solidFill>
              </a:rPr>
              <a:t>terest</a:t>
            </a:r>
            <a:endParaRPr lang="en-US" sz="2075" dirty="0">
              <a:solidFill>
                <a:srgbClr val="1188A3"/>
              </a:solidFill>
            </a:endParaRPr>
          </a:p>
        </p:txBody>
      </p:sp>
      <p:sp>
        <p:nvSpPr>
          <p:cNvPr id="62" name="TextBox 62"/>
          <p:cNvSpPr txBox="1"/>
          <p:nvPr/>
        </p:nvSpPr>
        <p:spPr>
          <a:xfrm>
            <a:off x="2914448" y="1402749"/>
            <a:ext cx="676335" cy="144270"/>
          </a:xfrm>
          <a:prstGeom prst="rect">
            <a:avLst/>
          </a:prstGeom>
        </p:spPr>
        <p:txBody>
          <a:bodyPr wrap="square" lIns="0" tIns="0" rIns="0" bIns="0" rtlCol="0" anchor="t">
            <a:spAutoFit/>
          </a:bodyPr>
          <a:lstStyle/>
          <a:p>
            <a:pPr algn="ctr">
              <a:lnSpc>
                <a:spcPts val="1057"/>
              </a:lnSpc>
            </a:pPr>
            <a:r>
              <a:rPr lang="en-US" sz="1050" dirty="0">
                <a:solidFill>
                  <a:srgbClr val="000000"/>
                </a:solidFill>
                <a:latin typeface="DM Sans"/>
              </a:rPr>
              <a:t>HIGH</a:t>
            </a:r>
          </a:p>
        </p:txBody>
      </p:sp>
      <p:sp>
        <p:nvSpPr>
          <p:cNvPr id="63" name="TextBox 63"/>
          <p:cNvSpPr txBox="1"/>
          <p:nvPr/>
        </p:nvSpPr>
        <p:spPr>
          <a:xfrm>
            <a:off x="11193865" y="6211251"/>
            <a:ext cx="679026" cy="146130"/>
          </a:xfrm>
          <a:prstGeom prst="rect">
            <a:avLst/>
          </a:prstGeom>
        </p:spPr>
        <p:txBody>
          <a:bodyPr wrap="square" lIns="0" tIns="0" rIns="0" bIns="0" rtlCol="0" anchor="t">
            <a:spAutoFit/>
          </a:bodyPr>
          <a:lstStyle/>
          <a:p>
            <a:pPr algn="ctr">
              <a:lnSpc>
                <a:spcPts val="1057"/>
              </a:lnSpc>
            </a:pPr>
            <a:r>
              <a:rPr lang="en-US" sz="1100" dirty="0">
                <a:solidFill>
                  <a:srgbClr val="000000"/>
                </a:solidFill>
                <a:latin typeface="DM Sans"/>
              </a:rPr>
              <a:t>HIGH</a:t>
            </a:r>
          </a:p>
        </p:txBody>
      </p:sp>
      <p:sp>
        <p:nvSpPr>
          <p:cNvPr id="64" name="TextBox 64"/>
          <p:cNvSpPr txBox="1"/>
          <p:nvPr/>
        </p:nvSpPr>
        <p:spPr>
          <a:xfrm>
            <a:off x="3173187" y="6211251"/>
            <a:ext cx="627978" cy="144270"/>
          </a:xfrm>
          <a:prstGeom prst="rect">
            <a:avLst/>
          </a:prstGeom>
        </p:spPr>
        <p:txBody>
          <a:bodyPr wrap="square" lIns="0" tIns="0" rIns="0" bIns="0" rtlCol="0" anchor="t">
            <a:spAutoFit/>
          </a:bodyPr>
          <a:lstStyle/>
          <a:p>
            <a:pPr algn="ctr">
              <a:lnSpc>
                <a:spcPts val="1057"/>
              </a:lnSpc>
            </a:pPr>
            <a:r>
              <a:rPr lang="en-US" sz="1050" dirty="0">
                <a:solidFill>
                  <a:srgbClr val="000000"/>
                </a:solidFill>
                <a:latin typeface="DM Sans"/>
              </a:rPr>
              <a:t>LOW</a:t>
            </a:r>
          </a:p>
        </p:txBody>
      </p:sp>
      <p:graphicFrame>
        <p:nvGraphicFramePr>
          <p:cNvPr id="65" name="Table 65"/>
          <p:cNvGraphicFramePr>
            <a:graphicFrameLocks noGrp="1"/>
          </p:cNvGraphicFramePr>
          <p:nvPr>
            <p:extLst>
              <p:ext uri="{D42A27DB-BD31-4B8C-83A1-F6EECF244321}">
                <p14:modId xmlns:p14="http://schemas.microsoft.com/office/powerpoint/2010/main" val="429860052"/>
              </p:ext>
            </p:extLst>
          </p:nvPr>
        </p:nvGraphicFramePr>
        <p:xfrm>
          <a:off x="3496740" y="1479514"/>
          <a:ext cx="8099720" cy="4352876"/>
        </p:xfrm>
        <a:graphic>
          <a:graphicData uri="http://schemas.openxmlformats.org/drawingml/2006/table">
            <a:tbl>
              <a:tblPr/>
              <a:tblGrid>
                <a:gridCol w="4049860">
                  <a:extLst>
                    <a:ext uri="{9D8B030D-6E8A-4147-A177-3AD203B41FA5}">
                      <a16:colId xmlns:a16="http://schemas.microsoft.com/office/drawing/2014/main" val="20000"/>
                    </a:ext>
                  </a:extLst>
                </a:gridCol>
                <a:gridCol w="4049860">
                  <a:extLst>
                    <a:ext uri="{9D8B030D-6E8A-4147-A177-3AD203B41FA5}">
                      <a16:colId xmlns:a16="http://schemas.microsoft.com/office/drawing/2014/main" val="20001"/>
                    </a:ext>
                  </a:extLst>
                </a:gridCol>
              </a:tblGrid>
              <a:tr h="490713">
                <a:tc>
                  <a:txBody>
                    <a:bodyPr/>
                    <a:lstStyle/>
                    <a:p>
                      <a:pPr algn="l">
                        <a:defRPr/>
                      </a:pPr>
                      <a:r>
                        <a:rPr lang="en-US" sz="1900" dirty="0">
                          <a:solidFill>
                            <a:schemeClr val="bg1"/>
                          </a:solidFill>
                          <a:latin typeface="DM Sans"/>
                        </a:rPr>
                        <a:t>Keep Satisfied</a:t>
                      </a:r>
                      <a:endParaRPr lang="en-US" sz="1100" dirty="0">
                        <a:solidFill>
                          <a:schemeClr val="bg1"/>
                        </a:solidFill>
                      </a:endParaRPr>
                    </a:p>
                  </a:txBody>
                  <a:tcPr marL="60960" marR="60960" marT="30480" marB="30480">
                    <a:lnL w="52304" cap="flat" cmpd="sng" algn="ctr">
                      <a:solidFill>
                        <a:srgbClr val="FFA2AD"/>
                      </a:solidFill>
                      <a:prstDash val="solid"/>
                      <a:round/>
                      <a:headEnd type="none" w="med" len="med"/>
                      <a:tailEnd type="none" w="med" len="med"/>
                    </a:lnL>
                    <a:lnR w="52304" cap="flat" cmpd="sng" algn="ctr">
                      <a:solidFill>
                        <a:srgbClr val="FFA2AD"/>
                      </a:solidFill>
                      <a:prstDash val="solid"/>
                      <a:round/>
                      <a:headEnd type="none" w="med" len="med"/>
                      <a:tailEnd type="none" w="med" len="med"/>
                    </a:lnR>
                    <a:lnT w="52304" cap="flat" cmpd="sng" algn="ctr">
                      <a:solidFill>
                        <a:srgbClr val="FFA2AD"/>
                      </a:solidFill>
                      <a:prstDash val="solid"/>
                      <a:round/>
                      <a:headEnd type="none" w="med" len="med"/>
                      <a:tailEnd type="none" w="med" len="med"/>
                    </a:lnT>
                    <a:lnB w="0" cap="flat" cmpd="sng" algn="ctr">
                      <a:solidFill>
                        <a:srgbClr val="FFA2AD"/>
                      </a:solidFill>
                      <a:prstDash val="solid"/>
                      <a:round/>
                      <a:headEnd type="none" w="med" len="med"/>
                      <a:tailEnd type="none" w="med" len="med"/>
                    </a:lnB>
                    <a:solidFill>
                      <a:srgbClr val="FFA2AD"/>
                    </a:solidFill>
                  </a:tcPr>
                </a:tc>
                <a:tc>
                  <a:txBody>
                    <a:bodyPr/>
                    <a:lstStyle/>
                    <a:p>
                      <a:pPr algn="l">
                        <a:defRPr/>
                      </a:pPr>
                      <a:r>
                        <a:rPr lang="hr-BA" sz="1900" dirty="0">
                          <a:solidFill>
                            <a:schemeClr val="bg1"/>
                          </a:solidFill>
                          <a:latin typeface="DM Sans"/>
                        </a:rPr>
                        <a:t>Engage</a:t>
                      </a:r>
                      <a:r>
                        <a:rPr lang="en-US" sz="1900" dirty="0">
                          <a:solidFill>
                            <a:schemeClr val="bg1"/>
                          </a:solidFill>
                          <a:latin typeface="DM Sans"/>
                        </a:rPr>
                        <a:t> Closely</a:t>
                      </a:r>
                      <a:endParaRPr lang="en-US" sz="1100" dirty="0">
                        <a:solidFill>
                          <a:schemeClr val="bg1"/>
                        </a:solidFill>
                      </a:endParaRPr>
                    </a:p>
                  </a:txBody>
                  <a:tcPr marL="60960" marR="60960" marT="30480" marB="30480">
                    <a:lnL w="52304" cap="flat" cmpd="sng" algn="ctr">
                      <a:solidFill>
                        <a:srgbClr val="FFA2AD"/>
                      </a:solidFill>
                      <a:prstDash val="solid"/>
                      <a:round/>
                      <a:headEnd type="none" w="med" len="med"/>
                      <a:tailEnd type="none" w="med" len="med"/>
                    </a:lnL>
                    <a:lnR w="52304" cap="flat" cmpd="sng" algn="ctr">
                      <a:solidFill>
                        <a:srgbClr val="3AB85C"/>
                      </a:solidFill>
                      <a:prstDash val="solid"/>
                      <a:round/>
                      <a:headEnd type="none" w="med" len="med"/>
                      <a:tailEnd type="none" w="med" len="med"/>
                    </a:lnR>
                    <a:lnT w="52304" cap="flat" cmpd="sng" algn="ctr">
                      <a:solidFill>
                        <a:srgbClr val="3AB85C"/>
                      </a:solidFill>
                      <a:prstDash val="solid"/>
                      <a:round/>
                      <a:headEnd type="none" w="med" len="med"/>
                      <a:tailEnd type="none" w="med" len="med"/>
                    </a:lnT>
                    <a:lnB w="0" cap="flat" cmpd="sng" algn="ctr">
                      <a:solidFill>
                        <a:srgbClr val="3AB85C"/>
                      </a:solidFill>
                      <a:prstDash val="solid"/>
                      <a:round/>
                      <a:headEnd type="none" w="med" len="med"/>
                      <a:tailEnd type="none" w="med" len="med"/>
                    </a:lnB>
                    <a:solidFill>
                      <a:srgbClr val="3AB85C"/>
                    </a:solidFill>
                  </a:tcPr>
                </a:tc>
                <a:extLst>
                  <a:ext uri="{0D108BD9-81ED-4DB2-BD59-A6C34878D82A}">
                    <a16:rowId xmlns:a16="http://schemas.microsoft.com/office/drawing/2014/main" val="10000"/>
                  </a:ext>
                </a:extLst>
              </a:tr>
              <a:tr h="1633055">
                <a:tc>
                  <a:txBody>
                    <a:bodyPr/>
                    <a:lstStyle/>
                    <a:p>
                      <a:endParaRPr lang="en-US" sz="1900" dirty="0">
                        <a:solidFill>
                          <a:schemeClr val="bg1"/>
                        </a:solidFill>
                      </a:endParaRPr>
                    </a:p>
                  </a:txBody>
                  <a:tcPr marL="60960" marR="60960" marT="30480" marB="30480">
                    <a:lnL w="26879" cap="flat" cmpd="sng" algn="ctr">
                      <a:solidFill>
                        <a:srgbClr val="FFA2AD"/>
                      </a:solidFill>
                      <a:prstDash val="solid"/>
                      <a:round/>
                      <a:headEnd type="none" w="med" len="med"/>
                      <a:tailEnd type="none" w="med" len="med"/>
                    </a:lnL>
                    <a:lnR w="26879" cap="flat" cmpd="sng" algn="ctr">
                      <a:solidFill>
                        <a:srgbClr val="FFA2AD"/>
                      </a:solidFill>
                      <a:prstDash val="solid"/>
                      <a:round/>
                      <a:headEnd type="none" w="med" len="med"/>
                      <a:tailEnd type="none" w="med" len="med"/>
                    </a:lnR>
                    <a:lnT w="0" cap="flat" cmpd="sng" algn="ctr">
                      <a:solidFill>
                        <a:srgbClr val="FFA2AD"/>
                      </a:solidFill>
                      <a:prstDash val="solid"/>
                      <a:round/>
                      <a:headEnd type="none" w="med" len="med"/>
                      <a:tailEnd type="none" w="med" len="med"/>
                    </a:lnT>
                    <a:lnB w="26879" cap="flat" cmpd="sng" algn="ctr">
                      <a:solidFill>
                        <a:srgbClr val="FFA2AD"/>
                      </a:solidFill>
                      <a:prstDash val="solid"/>
                      <a:round/>
                      <a:headEnd type="none" w="med" len="med"/>
                      <a:tailEnd type="none" w="med" len="med"/>
                    </a:lnB>
                    <a:solidFill>
                      <a:srgbClr val="FFFFFF"/>
                    </a:solidFill>
                  </a:tcPr>
                </a:tc>
                <a:tc>
                  <a:txBody>
                    <a:bodyPr/>
                    <a:lstStyle/>
                    <a:p>
                      <a:endParaRPr lang="en-US" sz="1900" dirty="0">
                        <a:solidFill>
                          <a:schemeClr val="bg1"/>
                        </a:solidFill>
                      </a:endParaRPr>
                    </a:p>
                  </a:txBody>
                  <a:tcPr marL="60960" marR="60960" marT="30480" marB="30480">
                    <a:lnL w="26879" cap="flat" cmpd="sng" algn="ctr">
                      <a:solidFill>
                        <a:srgbClr val="FFA2AD"/>
                      </a:solidFill>
                      <a:prstDash val="solid"/>
                      <a:round/>
                      <a:headEnd type="none" w="med" len="med"/>
                      <a:tailEnd type="none" w="med" len="med"/>
                    </a:lnL>
                    <a:lnR w="26879" cap="flat" cmpd="sng" algn="ctr">
                      <a:solidFill>
                        <a:srgbClr val="3AB85C"/>
                      </a:solidFill>
                      <a:prstDash val="solid"/>
                      <a:round/>
                      <a:headEnd type="none" w="med" len="med"/>
                      <a:tailEnd type="none" w="med" len="med"/>
                    </a:lnR>
                    <a:lnT w="0" cap="flat" cmpd="sng" algn="ctr">
                      <a:solidFill>
                        <a:srgbClr val="3AB85C"/>
                      </a:solidFill>
                      <a:prstDash val="solid"/>
                      <a:round/>
                      <a:headEnd type="none" w="med" len="med"/>
                      <a:tailEnd type="none" w="med" len="med"/>
                    </a:lnT>
                    <a:lnB w="26879" cap="flat" cmpd="sng" algn="ctr">
                      <a:solidFill>
                        <a:srgbClr val="3AB85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90713">
                <a:tc>
                  <a:txBody>
                    <a:bodyPr/>
                    <a:lstStyle/>
                    <a:p>
                      <a:pPr algn="l">
                        <a:defRPr/>
                      </a:pPr>
                      <a:r>
                        <a:rPr lang="en-US" sz="1900" dirty="0">
                          <a:solidFill>
                            <a:schemeClr val="bg1"/>
                          </a:solidFill>
                          <a:latin typeface="DM Sans"/>
                        </a:rPr>
                        <a:t>Monitor</a:t>
                      </a:r>
                      <a:endParaRPr lang="en-US" sz="1100" dirty="0">
                        <a:solidFill>
                          <a:schemeClr val="bg1"/>
                        </a:solidFill>
                      </a:endParaRPr>
                    </a:p>
                  </a:txBody>
                  <a:tcPr marL="60960" marR="60960" marT="30480" marB="30480">
                    <a:lnL w="52304" cap="flat" cmpd="sng" algn="ctr">
                      <a:solidFill>
                        <a:srgbClr val="35A1F4"/>
                      </a:solidFill>
                      <a:prstDash val="solid"/>
                      <a:round/>
                      <a:headEnd type="none" w="med" len="med"/>
                      <a:tailEnd type="none" w="med" len="med"/>
                    </a:lnL>
                    <a:lnR w="52304" cap="flat" cmpd="sng" algn="ctr">
                      <a:solidFill>
                        <a:srgbClr val="35A1F4"/>
                      </a:solidFill>
                      <a:prstDash val="solid"/>
                      <a:round/>
                      <a:headEnd type="none" w="med" len="med"/>
                      <a:tailEnd type="none" w="med" len="med"/>
                    </a:lnR>
                    <a:lnT w="26879" cap="flat" cmpd="sng" algn="ctr">
                      <a:solidFill>
                        <a:srgbClr val="FFA2AD"/>
                      </a:solidFill>
                      <a:prstDash val="solid"/>
                      <a:round/>
                      <a:headEnd type="none" w="med" len="med"/>
                      <a:tailEnd type="none" w="med" len="med"/>
                    </a:lnT>
                    <a:lnB w="0" cap="flat" cmpd="sng" algn="ctr">
                      <a:solidFill>
                        <a:srgbClr val="35A1F4"/>
                      </a:solidFill>
                      <a:prstDash val="solid"/>
                      <a:round/>
                      <a:headEnd type="none" w="med" len="med"/>
                      <a:tailEnd type="none" w="med" len="med"/>
                    </a:lnB>
                    <a:solidFill>
                      <a:srgbClr val="35A1F4"/>
                    </a:solidFill>
                  </a:tcPr>
                </a:tc>
                <a:tc>
                  <a:txBody>
                    <a:bodyPr/>
                    <a:lstStyle/>
                    <a:p>
                      <a:pPr algn="l">
                        <a:defRPr/>
                      </a:pPr>
                      <a:r>
                        <a:rPr lang="en-US" sz="1900" dirty="0">
                          <a:solidFill>
                            <a:schemeClr val="bg1"/>
                          </a:solidFill>
                          <a:latin typeface="DM Sans"/>
                        </a:rPr>
                        <a:t>Keep Informed</a:t>
                      </a:r>
                      <a:endParaRPr lang="en-US" sz="1100" dirty="0">
                        <a:solidFill>
                          <a:schemeClr val="bg1"/>
                        </a:solidFill>
                      </a:endParaRPr>
                    </a:p>
                  </a:txBody>
                  <a:tcPr marL="60960" marR="60960" marT="30480" marB="30480">
                    <a:lnL w="52304" cap="flat" cmpd="sng" algn="ctr">
                      <a:solidFill>
                        <a:srgbClr val="35A1F4"/>
                      </a:solidFill>
                      <a:prstDash val="solid"/>
                      <a:round/>
                      <a:headEnd type="none" w="med" len="med"/>
                      <a:tailEnd type="none" w="med" len="med"/>
                    </a:lnL>
                    <a:lnR w="52304" cap="flat" cmpd="sng" algn="ctr">
                      <a:solidFill>
                        <a:srgbClr val="FFB001"/>
                      </a:solidFill>
                      <a:prstDash val="solid"/>
                      <a:round/>
                      <a:headEnd type="none" w="med" len="med"/>
                      <a:tailEnd type="none" w="med" len="med"/>
                    </a:lnR>
                    <a:lnT w="26879" cap="flat" cmpd="sng" algn="ctr">
                      <a:solidFill>
                        <a:srgbClr val="3AB85C"/>
                      </a:solidFill>
                      <a:prstDash val="solid"/>
                      <a:round/>
                      <a:headEnd type="none" w="med" len="med"/>
                      <a:tailEnd type="none" w="med" len="med"/>
                    </a:lnT>
                    <a:lnB w="0" cap="flat" cmpd="sng" algn="ctr">
                      <a:solidFill>
                        <a:srgbClr val="FFB001"/>
                      </a:solidFill>
                      <a:prstDash val="solid"/>
                      <a:round/>
                      <a:headEnd type="none" w="med" len="med"/>
                      <a:tailEnd type="none" w="med" len="med"/>
                    </a:lnB>
                    <a:solidFill>
                      <a:srgbClr val="FFB001"/>
                    </a:solidFill>
                  </a:tcPr>
                </a:tc>
                <a:extLst>
                  <a:ext uri="{0D108BD9-81ED-4DB2-BD59-A6C34878D82A}">
                    <a16:rowId xmlns:a16="http://schemas.microsoft.com/office/drawing/2014/main" val="10002"/>
                  </a:ext>
                </a:extLst>
              </a:tr>
              <a:tr h="1738395">
                <a:tc>
                  <a:txBody>
                    <a:bodyPr/>
                    <a:lstStyle/>
                    <a:p>
                      <a:endParaRPr lang="en-US" sz="1200" dirty="0">
                        <a:solidFill>
                          <a:schemeClr val="bg1"/>
                        </a:solidFill>
                      </a:endParaRPr>
                    </a:p>
                  </a:txBody>
                  <a:tcPr marL="60960" marR="60960" marT="30480" marB="30480">
                    <a:lnL w="26879" cap="flat" cmpd="sng" algn="ctr">
                      <a:solidFill>
                        <a:srgbClr val="35A1F4"/>
                      </a:solidFill>
                      <a:prstDash val="solid"/>
                      <a:round/>
                      <a:headEnd type="none" w="med" len="med"/>
                      <a:tailEnd type="none" w="med" len="med"/>
                    </a:lnL>
                    <a:lnR w="26879" cap="flat" cmpd="sng" algn="ctr">
                      <a:solidFill>
                        <a:srgbClr val="35A1F4"/>
                      </a:solidFill>
                      <a:prstDash val="solid"/>
                      <a:round/>
                      <a:headEnd type="none" w="med" len="med"/>
                      <a:tailEnd type="none" w="med" len="med"/>
                    </a:lnR>
                    <a:lnT w="0" cap="flat" cmpd="sng" algn="ctr">
                      <a:solidFill>
                        <a:srgbClr val="35A1F4"/>
                      </a:solidFill>
                      <a:prstDash val="solid"/>
                      <a:round/>
                      <a:headEnd type="none" w="med" len="med"/>
                      <a:tailEnd type="none" w="med" len="med"/>
                    </a:lnT>
                    <a:lnB w="26879" cap="flat" cmpd="sng" algn="ctr">
                      <a:solidFill>
                        <a:srgbClr val="35A1F4"/>
                      </a:solidFill>
                      <a:prstDash val="solid"/>
                      <a:round/>
                      <a:headEnd type="none" w="med" len="med"/>
                      <a:tailEnd type="none" w="med" len="med"/>
                    </a:lnB>
                    <a:solidFill>
                      <a:srgbClr val="FFFFFF"/>
                    </a:solidFill>
                  </a:tcPr>
                </a:tc>
                <a:tc>
                  <a:txBody>
                    <a:bodyPr/>
                    <a:lstStyle/>
                    <a:p>
                      <a:endParaRPr lang="en-US" sz="1200" dirty="0">
                        <a:solidFill>
                          <a:schemeClr val="bg1"/>
                        </a:solidFill>
                      </a:endParaRPr>
                    </a:p>
                  </a:txBody>
                  <a:tcPr marL="60960" marR="60960" marT="30480" marB="30480">
                    <a:lnL w="26879" cap="flat" cmpd="sng" algn="ctr">
                      <a:solidFill>
                        <a:srgbClr val="35A1F4"/>
                      </a:solidFill>
                      <a:prstDash val="solid"/>
                      <a:round/>
                      <a:headEnd type="none" w="med" len="med"/>
                      <a:tailEnd type="none" w="med" len="med"/>
                    </a:lnL>
                    <a:lnR w="26879" cap="flat" cmpd="sng" algn="ctr">
                      <a:solidFill>
                        <a:srgbClr val="FFB001"/>
                      </a:solidFill>
                      <a:prstDash val="solid"/>
                      <a:round/>
                      <a:headEnd type="none" w="med" len="med"/>
                      <a:tailEnd type="none" w="med" len="med"/>
                    </a:lnR>
                    <a:lnT w="0" cap="flat" cmpd="sng" algn="ctr">
                      <a:solidFill>
                        <a:srgbClr val="FFB001"/>
                      </a:solidFill>
                      <a:prstDash val="solid"/>
                      <a:round/>
                      <a:headEnd type="none" w="med" len="med"/>
                      <a:tailEnd type="none" w="med" len="med"/>
                    </a:lnT>
                    <a:lnB w="26879" cap="flat" cmpd="sng" algn="ctr">
                      <a:solidFill>
                        <a:srgbClr val="FFB00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880984-F2E5-4BCD-B723-C6A6AFF5B340}"/>
              </a:ext>
            </a:extLst>
          </p:cNvPr>
          <p:cNvSpPr>
            <a:spLocks noGrp="1"/>
          </p:cNvSpPr>
          <p:nvPr>
            <p:ph type="body" sz="quarter" idx="13"/>
          </p:nvPr>
        </p:nvSpPr>
        <p:spPr>
          <a:xfrm>
            <a:off x="639448" y="582195"/>
            <a:ext cx="10913104" cy="1387283"/>
          </a:xfrm>
        </p:spPr>
        <p:txBody>
          <a:bodyPr>
            <a:normAutofit/>
          </a:bodyPr>
          <a:lstStyle/>
          <a:p>
            <a:r>
              <a:rPr lang="en-US" dirty="0"/>
              <a:t>Prioritize the list,  one stakeholder at a time on the grid, based on their relative power and interest.</a:t>
            </a:r>
          </a:p>
        </p:txBody>
      </p:sp>
      <p:sp>
        <p:nvSpPr>
          <p:cNvPr id="3" name="Text Placeholder 2">
            <a:extLst>
              <a:ext uri="{FF2B5EF4-FFF2-40B4-BE49-F238E27FC236}">
                <a16:creationId xmlns:a16="http://schemas.microsoft.com/office/drawing/2014/main" id="{F1E112A7-E4DD-4734-A99F-C357C7CA2FAF}"/>
              </a:ext>
            </a:extLst>
          </p:cNvPr>
          <p:cNvSpPr>
            <a:spLocks noGrp="1"/>
          </p:cNvSpPr>
          <p:nvPr>
            <p:ph type="body" sz="quarter" idx="14"/>
          </p:nvPr>
        </p:nvSpPr>
        <p:spPr>
          <a:xfrm>
            <a:off x="417249" y="2317132"/>
            <a:ext cx="10638222" cy="4184152"/>
          </a:xfrm>
        </p:spPr>
        <p:txBody>
          <a:bodyPr/>
          <a:lstStyle/>
          <a:p>
            <a:pPr marL="457200" indent="-457200">
              <a:buFont typeface="+mj-lt"/>
              <a:buAutoNum type="arabicPeriod"/>
            </a:pPr>
            <a:r>
              <a:rPr lang="en-US" b="1" dirty="0"/>
              <a:t>High power, highly interested people </a:t>
            </a:r>
            <a:r>
              <a:rPr lang="en-US" dirty="0"/>
              <a:t>(</a:t>
            </a:r>
            <a:r>
              <a:rPr lang="en-US" b="1" dirty="0"/>
              <a:t>ENGAGE CLOSELY</a:t>
            </a:r>
            <a:r>
              <a:rPr lang="en-US" dirty="0"/>
              <a:t>): Keep these people fully engaged, make an effort to keep them satisfied.</a:t>
            </a:r>
          </a:p>
          <a:p>
            <a:pPr marL="457200" indent="-457200">
              <a:buFont typeface="+mj-lt"/>
              <a:buAutoNum type="arabicPeriod"/>
            </a:pPr>
            <a:r>
              <a:rPr lang="en-US" b="1" dirty="0"/>
              <a:t>High power, less interested people (KEEP SATISFIED)</a:t>
            </a:r>
            <a:r>
              <a:rPr lang="en-US" dirty="0"/>
              <a:t>: Put enough effort in with these people to keep them satisfied, but not so much that they disengage over too much information.</a:t>
            </a:r>
          </a:p>
          <a:p>
            <a:pPr marL="457200" indent="-457200">
              <a:buFont typeface="+mj-lt"/>
              <a:buAutoNum type="arabicPeriod"/>
            </a:pPr>
            <a:r>
              <a:rPr lang="en-US" b="1" dirty="0"/>
              <a:t>Low power, highly interested people (KEEP INFORMED): </a:t>
            </a:r>
            <a:r>
              <a:rPr lang="en-US" dirty="0"/>
              <a:t>Keep these people adequately informed, communicate with them to ensure that no key issues are emerging. People in this category can be very helpful in supporting you with the details.</a:t>
            </a:r>
          </a:p>
          <a:p>
            <a:pPr marL="457200" indent="-457200">
              <a:buFont typeface="+mj-lt"/>
              <a:buAutoNum type="arabicPeriod"/>
            </a:pPr>
            <a:r>
              <a:rPr lang="en-US" b="1" dirty="0"/>
              <a:t>Low power, less interested people (MONITOR): </a:t>
            </a:r>
            <a:r>
              <a:rPr lang="en-US" dirty="0"/>
              <a:t>Monitor these people, but don’t disengage them with overly communicating.</a:t>
            </a:r>
          </a:p>
          <a:p>
            <a:endParaRPr lang="en-US" dirty="0"/>
          </a:p>
          <a:p>
            <a:endParaRPr lang="en-US" b="1" dirty="0">
              <a:solidFill>
                <a:srgbClr val="A6377D"/>
              </a:solidFill>
            </a:endParaRPr>
          </a:p>
        </p:txBody>
      </p:sp>
    </p:spTree>
    <p:extLst>
      <p:ext uri="{BB962C8B-B14F-4D97-AF65-F5344CB8AC3E}">
        <p14:creationId xmlns:p14="http://schemas.microsoft.com/office/powerpoint/2010/main" val="1427957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r>
              <a:rPr lang="hr-BA"/>
              <a:t>1</a:t>
            </a:r>
            <a:endParaRPr lang="en-US"/>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757099" y="1528129"/>
            <a:ext cx="4935095" cy="4796389"/>
          </a:xfrm>
        </p:spPr>
        <p:txBody>
          <a:bodyPr>
            <a:normAutofit/>
          </a:bodyPr>
          <a:lstStyle/>
          <a:p>
            <a:pPr marL="0" indent="0">
              <a:lnSpc>
                <a:spcPct val="100000"/>
              </a:lnSpc>
            </a:pPr>
            <a:r>
              <a:rPr lang="hr-BA" sz="2100" dirty="0"/>
              <a:t>In </a:t>
            </a:r>
            <a:r>
              <a:rPr lang="en-IE" sz="2100" dirty="0"/>
              <a:t>M</a:t>
            </a:r>
            <a:r>
              <a:rPr lang="hr-BA" sz="2100" dirty="0"/>
              <a:t>odule 5, </a:t>
            </a:r>
            <a:r>
              <a:rPr lang="en-US" sz="2100" dirty="0"/>
              <a:t>you will </a:t>
            </a:r>
            <a:r>
              <a:rPr lang="hr-BA" sz="2100" dirty="0"/>
              <a:t>get closer to realising your mediation initiative</a:t>
            </a:r>
            <a:r>
              <a:rPr lang="en-IE" sz="2100" dirty="0"/>
              <a:t> by attracting the resources you need</a:t>
            </a:r>
            <a:r>
              <a:rPr lang="hr-BA" sz="2100" dirty="0"/>
              <a:t>. You will </a:t>
            </a:r>
            <a:r>
              <a:rPr lang="en-IE" sz="2100" dirty="0"/>
              <a:t>learn the steps need</a:t>
            </a:r>
            <a:r>
              <a:rPr lang="hr-BA" sz="2100" dirty="0"/>
              <a:t>ed</a:t>
            </a:r>
            <a:r>
              <a:rPr lang="en-IE" sz="2100" dirty="0"/>
              <a:t> to be ‘funding ready’, and the best fit funding that </a:t>
            </a:r>
            <a:r>
              <a:rPr lang="hr-BA" sz="2100" dirty="0"/>
              <a:t>could be available </a:t>
            </a:r>
            <a:r>
              <a:rPr lang="en-IE" sz="2100" dirty="0"/>
              <a:t>to </a:t>
            </a:r>
            <a:r>
              <a:rPr lang="hr-BA" sz="2100" dirty="0"/>
              <a:t>fund your initiative. The knowledge obtained in this module will enable you to take actionable steps toward a sustainable future for your peer-to-peer mediation effort</a:t>
            </a:r>
            <a:r>
              <a:rPr lang="en-IE" sz="2100" dirty="0"/>
              <a:t>s</a:t>
            </a:r>
            <a:r>
              <a:rPr lang="hr-BA" sz="2100" dirty="0"/>
              <a:t>.</a:t>
            </a:r>
          </a:p>
          <a:p>
            <a:pPr marL="0" indent="0" algn="r">
              <a:lnSpc>
                <a:spcPct val="100000"/>
              </a:lnSpc>
            </a:pPr>
            <a:r>
              <a:rPr lang="hr-BA" b="1" dirty="0"/>
              <a:t>You will </a:t>
            </a:r>
            <a:r>
              <a:rPr lang="en-IE" b="1" dirty="0"/>
              <a:t>learn </a:t>
            </a:r>
            <a:r>
              <a:rPr lang="hr-BA" b="1" dirty="0"/>
              <a:t>how to secure and attract resources.</a:t>
            </a:r>
            <a:endParaRPr lang="en-US" b="1" dirty="0"/>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normAutofit fontScale="70000" lnSpcReduction="20000"/>
          </a:bodyPr>
          <a:lstStyle/>
          <a:p>
            <a:r>
              <a:rPr lang="en-US" dirty="0"/>
              <a:t>Overview, how you will benefit</a:t>
            </a:r>
          </a:p>
          <a:p>
            <a:endParaRPr lang="en-US" dirty="0"/>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p:txBody>
          <a:bodyPr/>
          <a:lstStyle/>
          <a:p>
            <a:r>
              <a:rPr lang="en-US" dirty="0"/>
              <a:t>Getting ready for funding, self-analysis, identifying needs and resources needed </a:t>
            </a:r>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r>
              <a:rPr lang="hr-BA"/>
              <a:t>2</a:t>
            </a:r>
            <a:endParaRPr lang="en-US"/>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a:xfrm>
            <a:off x="7229715" y="2358268"/>
            <a:ext cx="4962284" cy="822373"/>
          </a:xfrm>
        </p:spPr>
        <p:txBody>
          <a:bodyPr/>
          <a:lstStyle/>
          <a:p>
            <a:r>
              <a:rPr lang="en-US" dirty="0"/>
              <a:t>Identifying institutions and opportunities that can provide funding and resources, Understanding their rules </a:t>
            </a:r>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r>
              <a:rPr lang="hr-BA"/>
              <a:t>3</a:t>
            </a:r>
            <a:endParaRPr lang="en-US"/>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p:txBody>
          <a:bodyPr/>
          <a:lstStyle/>
          <a:p>
            <a:r>
              <a:rPr lang="hr-BA" dirty="0"/>
              <a:t>Identifying partners and stakeholders</a:t>
            </a:r>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r>
              <a:rPr lang="hr-BA"/>
              <a:t>4</a:t>
            </a:r>
            <a:endParaRPr lang="en-US"/>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a:xfrm>
            <a:off x="7229715" y="4577243"/>
            <a:ext cx="4465067" cy="822373"/>
          </a:xfrm>
        </p:spPr>
        <p:txBody>
          <a:bodyPr/>
          <a:lstStyle/>
          <a:p>
            <a:r>
              <a:rPr lang="hr-BA" dirty="0"/>
              <a:t>Applying for funding</a:t>
            </a:r>
            <a:r>
              <a:rPr lang="en-IE" dirty="0"/>
              <a:t> and activating </a:t>
            </a:r>
            <a:r>
              <a:rPr lang="hr-BA" dirty="0"/>
              <a:t>fundraising</a:t>
            </a:r>
          </a:p>
          <a:p>
            <a:endParaRPr lang="en-US" dirty="0"/>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r>
              <a:rPr lang="hr-BA"/>
              <a:t>5</a:t>
            </a:r>
            <a:endParaRPr lang="en-US"/>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en-US" dirty="0"/>
              <a:t>Volunteers and community engagement in using the resources</a:t>
            </a:r>
          </a:p>
        </p:txBody>
      </p:sp>
    </p:spTree>
    <p:extLst>
      <p:ext uri="{BB962C8B-B14F-4D97-AF65-F5344CB8AC3E}">
        <p14:creationId xmlns:p14="http://schemas.microsoft.com/office/powerpoint/2010/main" val="4080054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057972942"/>
              </p:ext>
            </p:extLst>
          </p:nvPr>
        </p:nvGraphicFramePr>
        <p:xfrm>
          <a:off x="4219712" y="1009411"/>
          <a:ext cx="7525553" cy="5486401"/>
        </p:xfrm>
        <a:graphic>
          <a:graphicData uri="http://schemas.openxmlformats.org/drawingml/2006/table">
            <a:tbl>
              <a:tblPr/>
              <a:tblGrid>
                <a:gridCol w="2269709">
                  <a:extLst>
                    <a:ext uri="{9D8B030D-6E8A-4147-A177-3AD203B41FA5}">
                      <a16:colId xmlns:a16="http://schemas.microsoft.com/office/drawing/2014/main" val="20000"/>
                    </a:ext>
                  </a:extLst>
                </a:gridCol>
                <a:gridCol w="2627922">
                  <a:extLst>
                    <a:ext uri="{9D8B030D-6E8A-4147-A177-3AD203B41FA5}">
                      <a16:colId xmlns:a16="http://schemas.microsoft.com/office/drawing/2014/main" val="20001"/>
                    </a:ext>
                  </a:extLst>
                </a:gridCol>
                <a:gridCol w="2627922">
                  <a:extLst>
                    <a:ext uri="{9D8B030D-6E8A-4147-A177-3AD203B41FA5}">
                      <a16:colId xmlns:a16="http://schemas.microsoft.com/office/drawing/2014/main" val="20002"/>
                    </a:ext>
                  </a:extLst>
                </a:gridCol>
              </a:tblGrid>
              <a:tr h="948677">
                <a:tc>
                  <a:txBody>
                    <a:bodyPr/>
                    <a:lstStyle/>
                    <a:p>
                      <a:endParaRPr lang="en-US" sz="2000" dirty="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l">
                        <a:defRPr/>
                      </a:pPr>
                      <a:r>
                        <a:rPr lang="en-US" sz="2000" dirty="0">
                          <a:solidFill>
                            <a:schemeClr val="bg1"/>
                          </a:solidFill>
                          <a:latin typeface="DM Sans Bold"/>
                        </a:rPr>
                        <a:t>Stakeholders</a:t>
                      </a:r>
                      <a:endParaRPr lang="en-US" sz="1050" dirty="0">
                        <a:solidFill>
                          <a:schemeClr val="bg1"/>
                        </a:solidFill>
                      </a:endParaRPr>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a:defRPr/>
                      </a:pPr>
                      <a:r>
                        <a:rPr lang="en-US" sz="2000" dirty="0">
                          <a:solidFill>
                            <a:schemeClr val="bg1"/>
                          </a:solidFill>
                          <a:latin typeface="DM Sans Bold"/>
                        </a:rPr>
                        <a:t>Point Person</a:t>
                      </a:r>
                      <a:endParaRPr lang="en-US" sz="1050" dirty="0">
                        <a:solidFill>
                          <a:schemeClr val="bg1"/>
                        </a:solidFill>
                      </a:endParaRPr>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1134431">
                <a:tc>
                  <a:txBody>
                    <a:bodyPr/>
                    <a:lstStyle/>
                    <a:p>
                      <a:pPr algn="l">
                        <a:defRPr/>
                      </a:pPr>
                      <a:r>
                        <a:rPr lang="en-US" sz="2000" dirty="0">
                          <a:solidFill>
                            <a:srgbClr val="FFFFFF"/>
                          </a:solidFill>
                          <a:latin typeface="DM Sans Bold"/>
                        </a:rPr>
                        <a:t>Keep Satisfied</a:t>
                      </a:r>
                      <a:endParaRPr lang="en-US" sz="1050" dirty="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A2AD"/>
                    </a:solidFill>
                  </a:tcPr>
                </a:tc>
                <a:tc>
                  <a:txBody>
                    <a:bodyPr/>
                    <a:lstStyle/>
                    <a:p>
                      <a:endParaRPr lang="en-US" sz="2000" dirty="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endParaRPr lang="en-US" sz="2000" dirty="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134431">
                <a:tc>
                  <a:txBody>
                    <a:bodyPr/>
                    <a:lstStyle/>
                    <a:p>
                      <a:pPr algn="l">
                        <a:defRPr/>
                      </a:pPr>
                      <a:r>
                        <a:rPr lang="hr-BA" sz="2000" dirty="0">
                          <a:solidFill>
                            <a:srgbClr val="FFFFFF"/>
                          </a:solidFill>
                          <a:latin typeface="DM Sans Bold"/>
                        </a:rPr>
                        <a:t>Engage</a:t>
                      </a:r>
                      <a:r>
                        <a:rPr lang="en-US" sz="2000" dirty="0">
                          <a:solidFill>
                            <a:srgbClr val="FFFFFF"/>
                          </a:solidFill>
                          <a:latin typeface="DM Sans Bold"/>
                        </a:rPr>
                        <a:t> Closely</a:t>
                      </a:r>
                      <a:endParaRPr lang="en-US" sz="1050" dirty="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7DF8E"/>
                    </a:solidFill>
                  </a:tcPr>
                </a:tc>
                <a:tc>
                  <a:txBody>
                    <a:bodyPr/>
                    <a:lstStyle/>
                    <a:p>
                      <a:endParaRPr lang="en-US" sz="200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endParaRPr lang="en-US" sz="2000" dirty="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134431">
                <a:tc>
                  <a:txBody>
                    <a:bodyPr/>
                    <a:lstStyle/>
                    <a:p>
                      <a:pPr algn="l">
                        <a:defRPr/>
                      </a:pPr>
                      <a:r>
                        <a:rPr lang="en-US" sz="2000">
                          <a:solidFill>
                            <a:srgbClr val="FFFFFF"/>
                          </a:solidFill>
                          <a:latin typeface="DM Sans Bold"/>
                        </a:rPr>
                        <a:t>Monitor</a:t>
                      </a:r>
                      <a:endParaRPr lang="en-US" sz="105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5A1F4"/>
                    </a:solidFill>
                  </a:tcPr>
                </a:tc>
                <a:tc>
                  <a:txBody>
                    <a:bodyPr/>
                    <a:lstStyle/>
                    <a:p>
                      <a:endParaRPr lang="en-US" sz="200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endParaRPr lang="en-US" sz="2000" dirty="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1134431">
                <a:tc>
                  <a:txBody>
                    <a:bodyPr/>
                    <a:lstStyle/>
                    <a:p>
                      <a:pPr algn="l">
                        <a:defRPr/>
                      </a:pPr>
                      <a:r>
                        <a:rPr lang="en-US" sz="2000" dirty="0">
                          <a:solidFill>
                            <a:srgbClr val="FFFFFF"/>
                          </a:solidFill>
                          <a:latin typeface="DM Sans Bold"/>
                        </a:rPr>
                        <a:t>Keep Informed</a:t>
                      </a:r>
                      <a:endParaRPr lang="en-US" sz="1050" dirty="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4D"/>
                    </a:solidFill>
                  </a:tcPr>
                </a:tc>
                <a:tc>
                  <a:txBody>
                    <a:bodyPr/>
                    <a:lstStyle/>
                    <a:p>
                      <a:endParaRPr lang="en-US" sz="200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endParaRPr lang="en-US" sz="2000" dirty="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3" name="TextBox 3"/>
          <p:cNvSpPr txBox="1"/>
          <p:nvPr/>
        </p:nvSpPr>
        <p:spPr>
          <a:xfrm>
            <a:off x="523995" y="774701"/>
            <a:ext cx="2104484" cy="1329595"/>
          </a:xfrm>
          <a:prstGeom prst="rect">
            <a:avLst/>
          </a:prstGeom>
        </p:spPr>
        <p:txBody>
          <a:bodyPr lIns="0" tIns="0" rIns="0" bIns="0" rtlCol="0" anchor="t">
            <a:spAutoFit/>
          </a:bodyPr>
          <a:lstStyle/>
          <a:p>
            <a:pPr marL="0" lvl="1">
              <a:lnSpc>
                <a:spcPct val="90000"/>
              </a:lnSpc>
              <a:spcBef>
                <a:spcPts val="1000"/>
              </a:spcBef>
            </a:pPr>
            <a:r>
              <a:rPr lang="en-US" sz="4800" dirty="0">
                <a:solidFill>
                  <a:srgbClr val="1188A3"/>
                </a:solidFill>
              </a:rPr>
              <a:t>Next Steps</a:t>
            </a:r>
          </a:p>
        </p:txBody>
      </p:sp>
      <p:sp>
        <p:nvSpPr>
          <p:cNvPr id="4" name="TextBox 4"/>
          <p:cNvSpPr txBox="1"/>
          <p:nvPr/>
        </p:nvSpPr>
        <p:spPr>
          <a:xfrm>
            <a:off x="523995" y="2251544"/>
            <a:ext cx="3374765" cy="1850956"/>
          </a:xfrm>
          <a:prstGeom prst="rect">
            <a:avLst/>
          </a:prstGeom>
        </p:spPr>
        <p:txBody>
          <a:bodyPr wrap="square" lIns="0" tIns="0" rIns="0" bIns="0" rtlCol="0" anchor="t">
            <a:spAutoFit/>
          </a:bodyPr>
          <a:lstStyle/>
          <a:p>
            <a:pPr>
              <a:lnSpc>
                <a:spcPts val="2427"/>
              </a:lnSpc>
              <a:spcBef>
                <a:spcPct val="0"/>
              </a:spcBef>
            </a:pPr>
            <a:r>
              <a:rPr lang="en-US" sz="2400" dirty="0">
                <a:solidFill>
                  <a:srgbClr val="6D6E6C"/>
                </a:solidFill>
              </a:rPr>
              <a:t>List down the stakeholders who belong to each group, then assign a point person</a:t>
            </a:r>
            <a:r>
              <a:rPr lang="hr-BA" sz="2400" dirty="0">
                <a:solidFill>
                  <a:srgbClr val="6D6E6C"/>
                </a:solidFill>
              </a:rPr>
              <a:t>, someone who can help you</a:t>
            </a:r>
            <a:r>
              <a:rPr lang="en-US" sz="2400" dirty="0">
                <a:solidFill>
                  <a:srgbClr val="6D6E6C"/>
                </a:solidFill>
              </a:rPr>
              <a:t> to craft an action plan for them.</a:t>
            </a:r>
          </a:p>
        </p:txBody>
      </p:sp>
      <p:grpSp>
        <p:nvGrpSpPr>
          <p:cNvPr id="5" name="Group 5"/>
          <p:cNvGrpSpPr/>
          <p:nvPr/>
        </p:nvGrpSpPr>
        <p:grpSpPr>
          <a:xfrm>
            <a:off x="7698651" y="1810205"/>
            <a:ext cx="527500" cy="315497"/>
            <a:chOff x="16897" y="0"/>
            <a:chExt cx="660400" cy="676743"/>
          </a:xfrm>
        </p:grpSpPr>
        <p:sp>
          <p:nvSpPr>
            <p:cNvPr id="6" name="Freeform 6"/>
            <p:cNvSpPr/>
            <p:nvPr/>
          </p:nvSpPr>
          <p:spPr>
            <a:xfrm>
              <a:off x="165788" y="0"/>
              <a:ext cx="362619" cy="676743"/>
            </a:xfrm>
            <a:custGeom>
              <a:avLst/>
              <a:gdLst/>
              <a:ahLst/>
              <a:cxnLst/>
              <a:rect l="l" t="t" r="r" b="b"/>
              <a:pathLst>
                <a:path w="362619" h="676743">
                  <a:moveTo>
                    <a:pt x="181310" y="0"/>
                  </a:moveTo>
                  <a:lnTo>
                    <a:pt x="181310" y="0"/>
                  </a:lnTo>
                  <a:cubicBezTo>
                    <a:pt x="294566" y="75340"/>
                    <a:pt x="362619" y="202346"/>
                    <a:pt x="362619" y="338371"/>
                  </a:cubicBezTo>
                  <a:cubicBezTo>
                    <a:pt x="362619" y="474397"/>
                    <a:pt x="294566" y="601403"/>
                    <a:pt x="181310" y="676743"/>
                  </a:cubicBezTo>
                  <a:cubicBezTo>
                    <a:pt x="68054" y="601403"/>
                    <a:pt x="0" y="474397"/>
                    <a:pt x="0" y="338371"/>
                  </a:cubicBezTo>
                  <a:cubicBezTo>
                    <a:pt x="0" y="202346"/>
                    <a:pt x="68054" y="75340"/>
                    <a:pt x="181310" y="0"/>
                  </a:cubicBezTo>
                  <a:close/>
                </a:path>
              </a:pathLst>
            </a:custGeom>
            <a:solidFill>
              <a:srgbClr val="92D050"/>
            </a:solidFill>
          </p:spPr>
          <p:txBody>
            <a:bodyPr/>
            <a:lstStyle/>
            <a:p>
              <a:endParaRPr lang="en-US" dirty="0"/>
            </a:p>
          </p:txBody>
        </p:sp>
        <p:sp>
          <p:nvSpPr>
            <p:cNvPr id="7" name="TextBox 7"/>
            <p:cNvSpPr txBox="1"/>
            <p:nvPr/>
          </p:nvSpPr>
          <p:spPr>
            <a:xfrm>
              <a:off x="16897" y="44919"/>
              <a:ext cx="660400" cy="631824"/>
            </a:xfrm>
            <a:prstGeom prst="rect">
              <a:avLst/>
            </a:prstGeom>
          </p:spPr>
          <p:txBody>
            <a:bodyPr lIns="33867" tIns="33867" rIns="33867" bIns="33867" rtlCol="0" anchor="ctr"/>
            <a:lstStyle/>
            <a:p>
              <a:pPr algn="ctr">
                <a:lnSpc>
                  <a:spcPts val="1066"/>
                </a:lnSpc>
              </a:pPr>
              <a:r>
                <a:rPr lang="en-US" sz="1066" spc="-21" dirty="0">
                  <a:solidFill>
                    <a:srgbClr val="FFFFFF"/>
                  </a:solidFill>
                  <a:latin typeface="DM Sans Bold"/>
                </a:rPr>
                <a:t>1</a:t>
              </a:r>
            </a:p>
          </p:txBody>
        </p:sp>
      </p:grpSp>
      <p:grpSp>
        <p:nvGrpSpPr>
          <p:cNvPr id="8" name="Group 8"/>
          <p:cNvGrpSpPr/>
          <p:nvPr/>
        </p:nvGrpSpPr>
        <p:grpSpPr>
          <a:xfrm>
            <a:off x="10304468" y="1810205"/>
            <a:ext cx="501821" cy="315497"/>
            <a:chOff x="13067" y="0"/>
            <a:chExt cx="660400" cy="676743"/>
          </a:xfrm>
        </p:grpSpPr>
        <p:sp>
          <p:nvSpPr>
            <p:cNvPr id="9" name="Freeform 9"/>
            <p:cNvSpPr/>
            <p:nvPr/>
          </p:nvSpPr>
          <p:spPr>
            <a:xfrm>
              <a:off x="165788" y="0"/>
              <a:ext cx="362619" cy="676743"/>
            </a:xfrm>
            <a:custGeom>
              <a:avLst/>
              <a:gdLst/>
              <a:ahLst/>
              <a:cxnLst/>
              <a:rect l="l" t="t" r="r" b="b"/>
              <a:pathLst>
                <a:path w="362619" h="676743">
                  <a:moveTo>
                    <a:pt x="181310" y="0"/>
                  </a:moveTo>
                  <a:lnTo>
                    <a:pt x="181310" y="0"/>
                  </a:lnTo>
                  <a:cubicBezTo>
                    <a:pt x="294566" y="75340"/>
                    <a:pt x="362619" y="202346"/>
                    <a:pt x="362619" y="338371"/>
                  </a:cubicBezTo>
                  <a:cubicBezTo>
                    <a:pt x="362619" y="474397"/>
                    <a:pt x="294566" y="601403"/>
                    <a:pt x="181310" y="676743"/>
                  </a:cubicBezTo>
                  <a:cubicBezTo>
                    <a:pt x="68054" y="601403"/>
                    <a:pt x="0" y="474397"/>
                    <a:pt x="0" y="338371"/>
                  </a:cubicBezTo>
                  <a:cubicBezTo>
                    <a:pt x="0" y="202346"/>
                    <a:pt x="68054" y="75340"/>
                    <a:pt x="181310" y="0"/>
                  </a:cubicBezTo>
                  <a:close/>
                </a:path>
              </a:pathLst>
            </a:custGeom>
            <a:solidFill>
              <a:srgbClr val="92D050"/>
            </a:solidFill>
          </p:spPr>
          <p:txBody>
            <a:bodyPr/>
            <a:lstStyle/>
            <a:p>
              <a:endParaRPr lang="en-US" dirty="0"/>
            </a:p>
          </p:txBody>
        </p:sp>
        <p:sp>
          <p:nvSpPr>
            <p:cNvPr id="10" name="TextBox 10"/>
            <p:cNvSpPr txBox="1"/>
            <p:nvPr/>
          </p:nvSpPr>
          <p:spPr>
            <a:xfrm>
              <a:off x="13067" y="44919"/>
              <a:ext cx="660400" cy="631824"/>
            </a:xfrm>
            <a:prstGeom prst="rect">
              <a:avLst/>
            </a:prstGeom>
          </p:spPr>
          <p:txBody>
            <a:bodyPr lIns="33867" tIns="33867" rIns="33867" bIns="33867" rtlCol="0" anchor="ctr"/>
            <a:lstStyle/>
            <a:p>
              <a:pPr algn="ctr">
                <a:lnSpc>
                  <a:spcPts val="1066"/>
                </a:lnSpc>
              </a:pPr>
              <a:r>
                <a:rPr lang="en-US" sz="1066" spc="-21" dirty="0">
                  <a:solidFill>
                    <a:srgbClr val="FFFFFF"/>
                  </a:solidFill>
                  <a:latin typeface="DM Sans Bold"/>
                </a:rPr>
                <a:t>2</a:t>
              </a:r>
            </a:p>
          </p:txBody>
        </p:sp>
      </p:grpSp>
      <p:grpSp>
        <p:nvGrpSpPr>
          <p:cNvPr id="17" name="Picture 17">
            <a:extLst>
              <a:ext uri="{FF2B5EF4-FFF2-40B4-BE49-F238E27FC236}">
                <a16:creationId xmlns:a16="http://schemas.microsoft.com/office/drawing/2014/main" id="{E19B4464-64D9-5D9F-B3E5-50E49493275B}"/>
              </a:ext>
            </a:extLst>
          </p:cNvPr>
          <p:cNvGrpSpPr/>
          <p:nvPr/>
        </p:nvGrpSpPr>
        <p:grpSpPr>
          <a:xfrm>
            <a:off x="333859" y="4272649"/>
            <a:ext cx="3082136" cy="2311226"/>
            <a:chOff x="333859" y="4272649"/>
            <a:chExt cx="3082136" cy="2311226"/>
          </a:xfrm>
        </p:grpSpPr>
        <p:sp>
          <p:nvSpPr>
            <p:cNvPr id="18" name="Freeform: Shape 17">
              <a:extLst>
                <a:ext uri="{FF2B5EF4-FFF2-40B4-BE49-F238E27FC236}">
                  <a16:creationId xmlns:a16="http://schemas.microsoft.com/office/drawing/2014/main" id="{B27A8C1B-8BA4-41C2-98D8-66D69B101C8B}"/>
                </a:ext>
              </a:extLst>
            </p:cNvPr>
            <p:cNvSpPr/>
            <p:nvPr/>
          </p:nvSpPr>
          <p:spPr>
            <a:xfrm>
              <a:off x="2033759" y="4530731"/>
              <a:ext cx="639103" cy="976333"/>
            </a:xfrm>
            <a:custGeom>
              <a:avLst/>
              <a:gdLst>
                <a:gd name="connsiteX0" fmla="*/ 639104 w 639103"/>
                <a:gd name="connsiteY0" fmla="*/ 976334 h 976333"/>
                <a:gd name="connsiteX1" fmla="*/ 340710 w 639103"/>
                <a:gd name="connsiteY1" fmla="*/ 975200 h 976333"/>
                <a:gd name="connsiteX2" fmla="*/ 308683 w 639103"/>
                <a:gd name="connsiteY2" fmla="*/ 723970 h 976333"/>
                <a:gd name="connsiteX3" fmla="*/ 224097 w 639103"/>
                <a:gd name="connsiteY3" fmla="*/ 757068 h 976333"/>
                <a:gd name="connsiteX4" fmla="*/ 69731 w 639103"/>
                <a:gd name="connsiteY4" fmla="*/ 630319 h 976333"/>
                <a:gd name="connsiteX5" fmla="*/ 0 w 639103"/>
                <a:gd name="connsiteY5" fmla="*/ 283170 h 976333"/>
                <a:gd name="connsiteX6" fmla="*/ 17149 w 639103"/>
                <a:gd name="connsiteY6" fmla="*/ 143877 h 976333"/>
                <a:gd name="connsiteX7" fmla="*/ 106324 w 639103"/>
                <a:gd name="connsiteY7" fmla="*/ 30806 h 976333"/>
                <a:gd name="connsiteX8" fmla="*/ 546499 w 639103"/>
                <a:gd name="connsiteY8" fmla="*/ 0 h 976333"/>
                <a:gd name="connsiteX9" fmla="*/ 583067 w 639103"/>
                <a:gd name="connsiteY9" fmla="*/ 527550 h 976333"/>
                <a:gd name="connsiteX10" fmla="*/ 639104 w 639103"/>
                <a:gd name="connsiteY10" fmla="*/ 976334 h 97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103" h="976333">
                  <a:moveTo>
                    <a:pt x="639104" y="976334"/>
                  </a:moveTo>
                  <a:lnTo>
                    <a:pt x="340710" y="975200"/>
                  </a:lnTo>
                  <a:lnTo>
                    <a:pt x="308683" y="723970"/>
                  </a:lnTo>
                  <a:cubicBezTo>
                    <a:pt x="308683" y="723970"/>
                    <a:pt x="297258" y="729687"/>
                    <a:pt x="224097" y="757068"/>
                  </a:cubicBezTo>
                  <a:cubicBezTo>
                    <a:pt x="150911" y="784498"/>
                    <a:pt x="99464" y="774221"/>
                    <a:pt x="69731" y="630319"/>
                  </a:cubicBezTo>
                  <a:cubicBezTo>
                    <a:pt x="39998" y="486442"/>
                    <a:pt x="0" y="283170"/>
                    <a:pt x="0" y="283170"/>
                  </a:cubicBezTo>
                  <a:lnTo>
                    <a:pt x="17149" y="143877"/>
                  </a:lnTo>
                  <a:lnTo>
                    <a:pt x="106324" y="30806"/>
                  </a:lnTo>
                  <a:lnTo>
                    <a:pt x="546499" y="0"/>
                  </a:lnTo>
                  <a:lnTo>
                    <a:pt x="583067" y="527550"/>
                  </a:lnTo>
                  <a:lnTo>
                    <a:pt x="639104" y="976334"/>
                  </a:lnTo>
                </a:path>
              </a:pathLst>
            </a:custGeom>
            <a:solidFill>
              <a:srgbClr val="FFFFFF"/>
            </a:solidFill>
            <a:ln w="63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A983E02-AD6D-597D-8853-6B8A8BC84E2B}"/>
                </a:ext>
              </a:extLst>
            </p:cNvPr>
            <p:cNvSpPr/>
            <p:nvPr/>
          </p:nvSpPr>
          <p:spPr>
            <a:xfrm>
              <a:off x="1725052" y="5283806"/>
              <a:ext cx="1690943" cy="1236707"/>
            </a:xfrm>
            <a:custGeom>
              <a:avLst/>
              <a:gdLst>
                <a:gd name="connsiteX0" fmla="*/ 245243 w 1690943"/>
                <a:gd name="connsiteY0" fmla="*/ 830756 h 1236707"/>
                <a:gd name="connsiteX1" fmla="*/ 0 w 1690943"/>
                <a:gd name="connsiteY1" fmla="*/ 678303 h 1236707"/>
                <a:gd name="connsiteX2" fmla="*/ 121770 w 1690943"/>
                <a:gd name="connsiteY2" fmla="*/ 453910 h 1236707"/>
                <a:gd name="connsiteX3" fmla="*/ 305277 w 1690943"/>
                <a:gd name="connsiteY3" fmla="*/ 238095 h 1236707"/>
                <a:gd name="connsiteX4" fmla="*/ 550496 w 1690943"/>
                <a:gd name="connsiteY4" fmla="*/ 138751 h 1236707"/>
                <a:gd name="connsiteX5" fmla="*/ 593381 w 1690943"/>
                <a:gd name="connsiteY5" fmla="*/ 23980 h 1236707"/>
                <a:gd name="connsiteX6" fmla="*/ 696275 w 1690943"/>
                <a:gd name="connsiteY6" fmla="*/ 68538 h 1236707"/>
                <a:gd name="connsiteX7" fmla="*/ 732301 w 1690943"/>
                <a:gd name="connsiteY7" fmla="*/ 179859 h 1236707"/>
                <a:gd name="connsiteX8" fmla="*/ 766599 w 1690943"/>
                <a:gd name="connsiteY8" fmla="*/ 70238 h 1236707"/>
                <a:gd name="connsiteX9" fmla="*/ 955238 w 1690943"/>
                <a:gd name="connsiteY9" fmla="*/ 0 h 1236707"/>
                <a:gd name="connsiteX10" fmla="*/ 1032421 w 1690943"/>
                <a:gd name="connsiteY10" fmla="*/ 99368 h 1236707"/>
                <a:gd name="connsiteX11" fmla="*/ 1253631 w 1690943"/>
                <a:gd name="connsiteY11" fmla="*/ 183284 h 1236707"/>
                <a:gd name="connsiteX12" fmla="*/ 1598339 w 1690943"/>
                <a:gd name="connsiteY12" fmla="*/ 423080 h 1236707"/>
                <a:gd name="connsiteX13" fmla="*/ 1690944 w 1690943"/>
                <a:gd name="connsiteY13" fmla="*/ 700582 h 1236707"/>
                <a:gd name="connsiteX14" fmla="*/ 1600066 w 1690943"/>
                <a:gd name="connsiteY14" fmla="*/ 745115 h 1236707"/>
                <a:gd name="connsiteX15" fmla="*/ 1383988 w 1690943"/>
                <a:gd name="connsiteY15" fmla="*/ 1236708 h 1236707"/>
                <a:gd name="connsiteX16" fmla="*/ 284353 w 1690943"/>
                <a:gd name="connsiteY16" fmla="*/ 1236708 h 1236707"/>
                <a:gd name="connsiteX17" fmla="*/ 245243 w 1690943"/>
                <a:gd name="connsiteY17" fmla="*/ 830756 h 123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0943" h="1236707">
                  <a:moveTo>
                    <a:pt x="245243" y="830756"/>
                  </a:moveTo>
                  <a:lnTo>
                    <a:pt x="0" y="678303"/>
                  </a:lnTo>
                  <a:cubicBezTo>
                    <a:pt x="0" y="678303"/>
                    <a:pt x="73753" y="542977"/>
                    <a:pt x="121770" y="453910"/>
                  </a:cubicBezTo>
                  <a:cubicBezTo>
                    <a:pt x="169788" y="364844"/>
                    <a:pt x="228094" y="265500"/>
                    <a:pt x="305277" y="238095"/>
                  </a:cubicBezTo>
                  <a:cubicBezTo>
                    <a:pt x="382436" y="210690"/>
                    <a:pt x="550496" y="138751"/>
                    <a:pt x="550496" y="138751"/>
                  </a:cubicBezTo>
                  <a:lnTo>
                    <a:pt x="593381" y="23980"/>
                  </a:lnTo>
                  <a:lnTo>
                    <a:pt x="696275" y="68538"/>
                  </a:lnTo>
                  <a:lnTo>
                    <a:pt x="732301" y="179859"/>
                  </a:lnTo>
                  <a:lnTo>
                    <a:pt x="766599" y="70238"/>
                  </a:lnTo>
                  <a:lnTo>
                    <a:pt x="955238" y="0"/>
                  </a:lnTo>
                  <a:cubicBezTo>
                    <a:pt x="955238" y="0"/>
                    <a:pt x="980949" y="77089"/>
                    <a:pt x="1032421" y="99368"/>
                  </a:cubicBezTo>
                  <a:cubicBezTo>
                    <a:pt x="1083868" y="121623"/>
                    <a:pt x="1111306" y="131900"/>
                    <a:pt x="1253631" y="183284"/>
                  </a:cubicBezTo>
                  <a:cubicBezTo>
                    <a:pt x="1395980" y="234669"/>
                    <a:pt x="1550322" y="277502"/>
                    <a:pt x="1598339" y="423080"/>
                  </a:cubicBezTo>
                  <a:cubicBezTo>
                    <a:pt x="1646356" y="568682"/>
                    <a:pt x="1690944" y="700582"/>
                    <a:pt x="1690944" y="700582"/>
                  </a:cubicBezTo>
                  <a:lnTo>
                    <a:pt x="1600066" y="745115"/>
                  </a:lnTo>
                  <a:lnTo>
                    <a:pt x="1383988" y="1236708"/>
                  </a:lnTo>
                  <a:lnTo>
                    <a:pt x="284353" y="1236708"/>
                  </a:lnTo>
                  <a:lnTo>
                    <a:pt x="245243" y="830756"/>
                  </a:lnTo>
                </a:path>
              </a:pathLst>
            </a:custGeom>
            <a:solidFill>
              <a:srgbClr val="92D050"/>
            </a:solidFill>
            <a:ln w="63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FA45417-AD47-B09A-7A98-83B68B2E805F}"/>
                </a:ext>
              </a:extLst>
            </p:cNvPr>
            <p:cNvSpPr/>
            <p:nvPr/>
          </p:nvSpPr>
          <p:spPr>
            <a:xfrm>
              <a:off x="452569" y="5847362"/>
              <a:ext cx="2872548" cy="674852"/>
            </a:xfrm>
            <a:custGeom>
              <a:avLst/>
              <a:gdLst>
                <a:gd name="connsiteX0" fmla="*/ 2872549 w 2872548"/>
                <a:gd name="connsiteY0" fmla="*/ 181559 h 674852"/>
                <a:gd name="connsiteX1" fmla="*/ 2803953 w 2872548"/>
                <a:gd name="connsiteY1" fmla="*/ 671427 h 674852"/>
                <a:gd name="connsiteX2" fmla="*/ 2169414 w 2872548"/>
                <a:gd name="connsiteY2" fmla="*/ 671427 h 674852"/>
                <a:gd name="connsiteX3" fmla="*/ 1874451 w 2872548"/>
                <a:gd name="connsiteY3" fmla="*/ 512146 h 674852"/>
                <a:gd name="connsiteX4" fmla="*/ 1875438 w 2872548"/>
                <a:gd name="connsiteY4" fmla="*/ 494304 h 674852"/>
                <a:gd name="connsiteX5" fmla="*/ 1605198 w 2872548"/>
                <a:gd name="connsiteY5" fmla="*/ 602914 h 674852"/>
                <a:gd name="connsiteX6" fmla="*/ 1522883 w 2872548"/>
                <a:gd name="connsiteY6" fmla="*/ 638895 h 674852"/>
                <a:gd name="connsiteX7" fmla="*/ 1402815 w 2872548"/>
                <a:gd name="connsiteY7" fmla="*/ 638895 h 674852"/>
                <a:gd name="connsiteX8" fmla="*/ 1404222 w 2872548"/>
                <a:gd name="connsiteY8" fmla="*/ 637170 h 674852"/>
                <a:gd name="connsiteX9" fmla="*/ 1400619 w 2872548"/>
                <a:gd name="connsiteY9" fmla="*/ 637170 h 674852"/>
                <a:gd name="connsiteX10" fmla="*/ 1423419 w 2872548"/>
                <a:gd name="connsiteY10" fmla="*/ 674852 h 674852"/>
                <a:gd name="connsiteX11" fmla="*/ 384138 w 2872548"/>
                <a:gd name="connsiteY11" fmla="*/ 674852 h 674852"/>
                <a:gd name="connsiteX12" fmla="*/ 0 w 2872548"/>
                <a:gd name="connsiteY12" fmla="*/ 0 h 674852"/>
                <a:gd name="connsiteX13" fmla="*/ 1015247 w 2872548"/>
                <a:gd name="connsiteY13" fmla="*/ 0 h 674852"/>
                <a:gd name="connsiteX14" fmla="*/ 1274827 w 2872548"/>
                <a:gd name="connsiteY14" fmla="*/ 429216 h 674852"/>
                <a:gd name="connsiteX15" fmla="*/ 1330789 w 2872548"/>
                <a:gd name="connsiteY15" fmla="*/ 150728 h 674852"/>
                <a:gd name="connsiteX16" fmla="*/ 1519453 w 2872548"/>
                <a:gd name="connsiteY16" fmla="*/ 265475 h 674852"/>
                <a:gd name="connsiteX17" fmla="*/ 1527004 w 2872548"/>
                <a:gd name="connsiteY17" fmla="*/ 351511 h 674852"/>
                <a:gd name="connsiteX18" fmla="*/ 1490559 w 2872548"/>
                <a:gd name="connsiteY18" fmla="*/ 534401 h 674852"/>
                <a:gd name="connsiteX19" fmla="*/ 1639817 w 2872548"/>
                <a:gd name="connsiteY19" fmla="*/ 437497 h 674852"/>
                <a:gd name="connsiteX20" fmla="*/ 1690277 w 2872548"/>
                <a:gd name="connsiteY20" fmla="*/ 418397 h 674852"/>
                <a:gd name="connsiteX21" fmla="*/ 1906701 w 2872548"/>
                <a:gd name="connsiteY21" fmla="*/ 396389 h 674852"/>
                <a:gd name="connsiteX22" fmla="*/ 2551850 w 2872548"/>
                <a:gd name="connsiteY22" fmla="*/ 500144 h 674852"/>
                <a:gd name="connsiteX23" fmla="*/ 2560412 w 2872548"/>
                <a:gd name="connsiteY23" fmla="*/ 316860 h 674852"/>
                <a:gd name="connsiteX24" fmla="*/ 2705006 w 2872548"/>
                <a:gd name="connsiteY24" fmla="*/ 254188 h 674852"/>
                <a:gd name="connsiteX25" fmla="*/ 2872549 w 2872548"/>
                <a:gd name="connsiteY25" fmla="*/ 181559 h 67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72548" h="674852">
                  <a:moveTo>
                    <a:pt x="2872549" y="181559"/>
                  </a:moveTo>
                  <a:lnTo>
                    <a:pt x="2803953" y="671427"/>
                  </a:lnTo>
                  <a:lnTo>
                    <a:pt x="2169414" y="671427"/>
                  </a:lnTo>
                  <a:lnTo>
                    <a:pt x="1874451" y="512146"/>
                  </a:lnTo>
                  <a:lnTo>
                    <a:pt x="1875438" y="494304"/>
                  </a:lnTo>
                  <a:cubicBezTo>
                    <a:pt x="1860583" y="609248"/>
                    <a:pt x="1605198" y="602914"/>
                    <a:pt x="1605198" y="602914"/>
                  </a:cubicBezTo>
                  <a:lnTo>
                    <a:pt x="1522883" y="638895"/>
                  </a:lnTo>
                  <a:lnTo>
                    <a:pt x="1402815" y="638895"/>
                  </a:lnTo>
                  <a:lnTo>
                    <a:pt x="1404222" y="637170"/>
                  </a:lnTo>
                  <a:lnTo>
                    <a:pt x="1400619" y="637170"/>
                  </a:lnTo>
                  <a:lnTo>
                    <a:pt x="1423419" y="674852"/>
                  </a:lnTo>
                  <a:lnTo>
                    <a:pt x="384138" y="674852"/>
                  </a:lnTo>
                  <a:lnTo>
                    <a:pt x="0" y="0"/>
                  </a:lnTo>
                  <a:lnTo>
                    <a:pt x="1015247" y="0"/>
                  </a:lnTo>
                  <a:lnTo>
                    <a:pt x="1274827" y="429216"/>
                  </a:lnTo>
                  <a:lnTo>
                    <a:pt x="1330789" y="150728"/>
                  </a:lnTo>
                  <a:lnTo>
                    <a:pt x="1519453" y="265475"/>
                  </a:lnTo>
                  <a:lnTo>
                    <a:pt x="1527004" y="351511"/>
                  </a:lnTo>
                  <a:lnTo>
                    <a:pt x="1490559" y="534401"/>
                  </a:lnTo>
                  <a:cubicBezTo>
                    <a:pt x="1532778" y="492012"/>
                    <a:pt x="1583534" y="458815"/>
                    <a:pt x="1639817" y="437497"/>
                  </a:cubicBezTo>
                  <a:lnTo>
                    <a:pt x="1690277" y="418397"/>
                  </a:lnTo>
                  <a:cubicBezTo>
                    <a:pt x="1759244" y="392273"/>
                    <a:pt x="1833885" y="384707"/>
                    <a:pt x="1906701" y="396389"/>
                  </a:cubicBezTo>
                  <a:lnTo>
                    <a:pt x="2551850" y="500144"/>
                  </a:lnTo>
                  <a:lnTo>
                    <a:pt x="2560412" y="316860"/>
                  </a:lnTo>
                  <a:lnTo>
                    <a:pt x="2705006" y="254188"/>
                  </a:lnTo>
                  <a:lnTo>
                    <a:pt x="2872549" y="181559"/>
                  </a:lnTo>
                </a:path>
              </a:pathLst>
            </a:custGeom>
            <a:solidFill>
              <a:srgbClr val="FFFFFF"/>
            </a:solidFill>
            <a:ln w="63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A67836D-BEB5-2DA3-675E-9342938A8EDC}"/>
                </a:ext>
              </a:extLst>
            </p:cNvPr>
            <p:cNvSpPr/>
            <p:nvPr/>
          </p:nvSpPr>
          <p:spPr>
            <a:xfrm>
              <a:off x="333859" y="4272649"/>
              <a:ext cx="3043545" cy="2311226"/>
            </a:xfrm>
            <a:custGeom>
              <a:avLst/>
              <a:gdLst>
                <a:gd name="connsiteX0" fmla="*/ 1767362 w 3043545"/>
                <a:gd name="connsiteY0" fmla="*/ 677169 h 2311226"/>
                <a:gd name="connsiteX1" fmla="*/ 1835933 w 3043545"/>
                <a:gd name="connsiteY1" fmla="*/ 745682 h 2311226"/>
                <a:gd name="connsiteX2" fmla="*/ 1767362 w 3043545"/>
                <a:gd name="connsiteY2" fmla="*/ 814170 h 2311226"/>
                <a:gd name="connsiteX3" fmla="*/ 1758997 w 3043545"/>
                <a:gd name="connsiteY3" fmla="*/ 813603 h 2311226"/>
                <a:gd name="connsiteX4" fmla="*/ 1733360 w 3043545"/>
                <a:gd name="connsiteY4" fmla="*/ 686263 h 2311226"/>
                <a:gd name="connsiteX5" fmla="*/ 1767362 w 3043545"/>
                <a:gd name="connsiteY5" fmla="*/ 677169 h 2311226"/>
                <a:gd name="connsiteX6" fmla="*/ 1675892 w 3043545"/>
                <a:gd name="connsiteY6" fmla="*/ 738806 h 2311226"/>
                <a:gd name="connsiteX7" fmla="*/ 1778786 w 3043545"/>
                <a:gd name="connsiteY7" fmla="*/ 1049406 h 2311226"/>
                <a:gd name="connsiteX8" fmla="*/ 1825224 w 3043545"/>
                <a:gd name="connsiteY8" fmla="*/ 1017836 h 2311226"/>
                <a:gd name="connsiteX9" fmla="*/ 1833095 w 3043545"/>
                <a:gd name="connsiteY9" fmla="*/ 1022937 h 2311226"/>
                <a:gd name="connsiteX10" fmla="*/ 1925602 w 3043545"/>
                <a:gd name="connsiteY10" fmla="*/ 1019438 h 2311226"/>
                <a:gd name="connsiteX11" fmla="*/ 2004832 w 3043545"/>
                <a:gd name="connsiteY11" fmla="*/ 988706 h 2311226"/>
                <a:gd name="connsiteX12" fmla="*/ 2012901 w 3043545"/>
                <a:gd name="connsiteY12" fmla="*/ 1049061 h 2311226"/>
                <a:gd name="connsiteX13" fmla="*/ 2017441 w 3043545"/>
                <a:gd name="connsiteY13" fmla="*/ 1053029 h 2311226"/>
                <a:gd name="connsiteX14" fmla="*/ 2018058 w 3043545"/>
                <a:gd name="connsiteY14" fmla="*/ 1053004 h 2311226"/>
                <a:gd name="connsiteX15" fmla="*/ 2022006 w 3043545"/>
                <a:gd name="connsiteY15" fmla="*/ 1047829 h 2311226"/>
                <a:gd name="connsiteX16" fmla="*/ 2013123 w 3043545"/>
                <a:gd name="connsiteY16" fmla="*/ 981435 h 2311226"/>
                <a:gd name="connsiteX17" fmla="*/ 2010730 w 3043545"/>
                <a:gd name="connsiteY17" fmla="*/ 978010 h 2311226"/>
                <a:gd name="connsiteX18" fmla="*/ 2006535 w 3043545"/>
                <a:gd name="connsiteY18" fmla="*/ 977936 h 2311226"/>
                <a:gd name="connsiteX19" fmla="*/ 1922369 w 3043545"/>
                <a:gd name="connsiteY19" fmla="*/ 1010886 h 2311226"/>
                <a:gd name="connsiteX20" fmla="*/ 1837537 w 3043545"/>
                <a:gd name="connsiteY20" fmla="*/ 1014928 h 2311226"/>
                <a:gd name="connsiteX21" fmla="*/ 1774123 w 3043545"/>
                <a:gd name="connsiteY21" fmla="*/ 887489 h 2311226"/>
                <a:gd name="connsiteX22" fmla="*/ 1760921 w 3043545"/>
                <a:gd name="connsiteY22" fmla="*/ 823018 h 2311226"/>
                <a:gd name="connsiteX23" fmla="*/ 1767362 w 3043545"/>
                <a:gd name="connsiteY23" fmla="*/ 823338 h 2311226"/>
                <a:gd name="connsiteX24" fmla="*/ 1845112 w 3043545"/>
                <a:gd name="connsiteY24" fmla="*/ 745682 h 2311226"/>
                <a:gd name="connsiteX25" fmla="*/ 1767362 w 3043545"/>
                <a:gd name="connsiteY25" fmla="*/ 668001 h 2311226"/>
                <a:gd name="connsiteX26" fmla="*/ 1731484 w 3043545"/>
                <a:gd name="connsiteY26" fmla="*/ 676824 h 2311226"/>
                <a:gd name="connsiteX27" fmla="*/ 1708093 w 3043545"/>
                <a:gd name="connsiteY27" fmla="*/ 559194 h 2311226"/>
                <a:gd name="connsiteX28" fmla="*/ 1769632 w 3043545"/>
                <a:gd name="connsiteY28" fmla="*/ 407652 h 2311226"/>
                <a:gd name="connsiteX29" fmla="*/ 2136646 w 3043545"/>
                <a:gd name="connsiteY29" fmla="*/ 631477 h 2311226"/>
                <a:gd name="connsiteX30" fmla="*/ 2189228 w 3043545"/>
                <a:gd name="connsiteY30" fmla="*/ 1017442 h 2311226"/>
                <a:gd name="connsiteX31" fmla="*/ 2300585 w 3043545"/>
                <a:gd name="connsiteY31" fmla="*/ 980918 h 2311226"/>
                <a:gd name="connsiteX32" fmla="*/ 2305446 w 3043545"/>
                <a:gd name="connsiteY32" fmla="*/ 1023751 h 2311226"/>
                <a:gd name="connsiteX33" fmla="*/ 2310529 w 3043545"/>
                <a:gd name="connsiteY33" fmla="*/ 1027792 h 2311226"/>
                <a:gd name="connsiteX34" fmla="*/ 2314576 w 3043545"/>
                <a:gd name="connsiteY34" fmla="*/ 1022716 h 2311226"/>
                <a:gd name="connsiteX35" fmla="*/ 2309394 w 3043545"/>
                <a:gd name="connsiteY35" fmla="*/ 977122 h 2311226"/>
                <a:gd name="connsiteX36" fmla="*/ 2471632 w 3043545"/>
                <a:gd name="connsiteY36" fmla="*/ 864421 h 2311226"/>
                <a:gd name="connsiteX37" fmla="*/ 2432744 w 3043545"/>
                <a:gd name="connsiteY37" fmla="*/ 545836 h 2311226"/>
                <a:gd name="connsiteX38" fmla="*/ 2384727 w 3043545"/>
                <a:gd name="connsiteY38" fmla="*/ 285487 h 2311226"/>
                <a:gd name="connsiteX39" fmla="*/ 2334686 w 3043545"/>
                <a:gd name="connsiteY39" fmla="*/ 212218 h 2311226"/>
                <a:gd name="connsiteX40" fmla="*/ 2397311 w 3043545"/>
                <a:gd name="connsiteY40" fmla="*/ 111913 h 2311226"/>
                <a:gd name="connsiteX41" fmla="*/ 2285262 w 3043545"/>
                <a:gd name="connsiteY41" fmla="*/ 0 h 2311226"/>
                <a:gd name="connsiteX42" fmla="*/ 2173461 w 3043545"/>
                <a:gd name="connsiteY42" fmla="*/ 107353 h 2311226"/>
                <a:gd name="connsiteX43" fmla="*/ 1970855 w 3043545"/>
                <a:gd name="connsiteY43" fmla="*/ 127883 h 2311226"/>
                <a:gd name="connsiteX44" fmla="*/ 1685022 w 3043545"/>
                <a:gd name="connsiteY44" fmla="*/ 437349 h 2311226"/>
                <a:gd name="connsiteX45" fmla="*/ 1677027 w 3043545"/>
                <a:gd name="connsiteY45" fmla="*/ 596087 h 2311226"/>
                <a:gd name="connsiteX46" fmla="*/ 1677570 w 3043545"/>
                <a:gd name="connsiteY46" fmla="*/ 595545 h 2311226"/>
                <a:gd name="connsiteX47" fmla="*/ 1675892 w 3043545"/>
                <a:gd name="connsiteY47" fmla="*/ 738806 h 2311226"/>
                <a:gd name="connsiteX48" fmla="*/ 1737974 w 3043545"/>
                <a:gd name="connsiteY48" fmla="*/ 649369 h 2311226"/>
                <a:gd name="connsiteX49" fmla="*/ 1826112 w 3043545"/>
                <a:gd name="connsiteY49" fmla="*/ 655210 h 2311226"/>
                <a:gd name="connsiteX50" fmla="*/ 1820635 w 3043545"/>
                <a:gd name="connsiteY50" fmla="*/ 662555 h 2311226"/>
                <a:gd name="connsiteX51" fmla="*/ 1742415 w 3043545"/>
                <a:gd name="connsiteY51" fmla="*/ 657404 h 2311226"/>
                <a:gd name="connsiteX52" fmla="*/ 1896164 w 3043545"/>
                <a:gd name="connsiteY52" fmla="*/ 642888 h 2311226"/>
                <a:gd name="connsiteX53" fmla="*/ 1890045 w 3043545"/>
                <a:gd name="connsiteY53" fmla="*/ 636061 h 2311226"/>
                <a:gd name="connsiteX54" fmla="*/ 1988819 w 3043545"/>
                <a:gd name="connsiteY54" fmla="*/ 630763 h 2311226"/>
                <a:gd name="connsiteX55" fmla="*/ 1984895 w 3043545"/>
                <a:gd name="connsiteY55" fmla="*/ 639043 h 2311226"/>
                <a:gd name="connsiteX56" fmla="*/ 1896164 w 3043545"/>
                <a:gd name="connsiteY56" fmla="*/ 642888 h 2311226"/>
                <a:gd name="connsiteX57" fmla="*/ 1944404 w 3043545"/>
                <a:gd name="connsiteY57" fmla="*/ 896312 h 2311226"/>
                <a:gd name="connsiteX58" fmla="*/ 1942454 w 3043545"/>
                <a:gd name="connsiteY58" fmla="*/ 889165 h 2311226"/>
                <a:gd name="connsiteX59" fmla="*/ 1931795 w 3043545"/>
                <a:gd name="connsiteY59" fmla="*/ 892689 h 2311226"/>
                <a:gd name="connsiteX60" fmla="*/ 1868701 w 3043545"/>
                <a:gd name="connsiteY60" fmla="*/ 915264 h 2311226"/>
                <a:gd name="connsiteX61" fmla="*/ 1868356 w 3043545"/>
                <a:gd name="connsiteY61" fmla="*/ 906096 h 2311226"/>
                <a:gd name="connsiteX62" fmla="*/ 1926440 w 3043545"/>
                <a:gd name="connsiteY62" fmla="*/ 885271 h 2311226"/>
                <a:gd name="connsiteX63" fmla="*/ 1946995 w 3043545"/>
                <a:gd name="connsiteY63" fmla="*/ 881180 h 2311226"/>
                <a:gd name="connsiteX64" fmla="*/ 1953558 w 3043545"/>
                <a:gd name="connsiteY64" fmla="*/ 897100 h 2311226"/>
                <a:gd name="connsiteX65" fmla="*/ 1912376 w 3043545"/>
                <a:gd name="connsiteY65" fmla="*/ 941264 h 2311226"/>
                <a:gd name="connsiteX66" fmla="*/ 1909291 w 3043545"/>
                <a:gd name="connsiteY66" fmla="*/ 932614 h 2311226"/>
                <a:gd name="connsiteX67" fmla="*/ 1944404 w 3043545"/>
                <a:gd name="connsiteY67" fmla="*/ 896312 h 2311226"/>
                <a:gd name="connsiteX68" fmla="*/ 1855352 w 3043545"/>
                <a:gd name="connsiteY68" fmla="*/ 779396 h 2311226"/>
                <a:gd name="connsiteX69" fmla="*/ 1842595 w 3043545"/>
                <a:gd name="connsiteY69" fmla="*/ 874945 h 2311226"/>
                <a:gd name="connsiteX70" fmla="*/ 1881409 w 3043545"/>
                <a:gd name="connsiteY70" fmla="*/ 862351 h 2311226"/>
                <a:gd name="connsiteX71" fmla="*/ 1884246 w 3043545"/>
                <a:gd name="connsiteY71" fmla="*/ 871075 h 2311226"/>
                <a:gd name="connsiteX72" fmla="*/ 1831566 w 3043545"/>
                <a:gd name="connsiteY72" fmla="*/ 888154 h 2311226"/>
                <a:gd name="connsiteX73" fmla="*/ 1846247 w 3043545"/>
                <a:gd name="connsiteY73" fmla="*/ 778189 h 2311226"/>
                <a:gd name="connsiteX74" fmla="*/ 1773062 w 3043545"/>
                <a:gd name="connsiteY74" fmla="*/ 765620 h 2311226"/>
                <a:gd name="connsiteX75" fmla="*/ 1783918 w 3043545"/>
                <a:gd name="connsiteY75" fmla="*/ 754776 h 2311226"/>
                <a:gd name="connsiteX76" fmla="*/ 1794775 w 3043545"/>
                <a:gd name="connsiteY76" fmla="*/ 765620 h 2311226"/>
                <a:gd name="connsiteX77" fmla="*/ 1783918 w 3043545"/>
                <a:gd name="connsiteY77" fmla="*/ 776463 h 2311226"/>
                <a:gd name="connsiteX78" fmla="*/ 1773062 w 3043545"/>
                <a:gd name="connsiteY78" fmla="*/ 765620 h 2311226"/>
                <a:gd name="connsiteX79" fmla="*/ 1949067 w 3043545"/>
                <a:gd name="connsiteY79" fmla="*/ 750783 h 2311226"/>
                <a:gd name="connsiteX80" fmla="*/ 1938210 w 3043545"/>
                <a:gd name="connsiteY80" fmla="*/ 761627 h 2311226"/>
                <a:gd name="connsiteX81" fmla="*/ 1927353 w 3043545"/>
                <a:gd name="connsiteY81" fmla="*/ 750783 h 2311226"/>
                <a:gd name="connsiteX82" fmla="*/ 1938210 w 3043545"/>
                <a:gd name="connsiteY82" fmla="*/ 739940 h 2311226"/>
                <a:gd name="connsiteX83" fmla="*/ 1949067 w 3043545"/>
                <a:gd name="connsiteY83" fmla="*/ 750783 h 2311226"/>
                <a:gd name="connsiteX84" fmla="*/ 1945712 w 3043545"/>
                <a:gd name="connsiteY84" fmla="*/ 794750 h 2311226"/>
                <a:gd name="connsiteX85" fmla="*/ 1877115 w 3043545"/>
                <a:gd name="connsiteY85" fmla="*/ 726262 h 2311226"/>
                <a:gd name="connsiteX86" fmla="*/ 1945712 w 3043545"/>
                <a:gd name="connsiteY86" fmla="*/ 657773 h 2311226"/>
                <a:gd name="connsiteX87" fmla="*/ 2014283 w 3043545"/>
                <a:gd name="connsiteY87" fmla="*/ 726262 h 2311226"/>
                <a:gd name="connsiteX88" fmla="*/ 1945712 w 3043545"/>
                <a:gd name="connsiteY88" fmla="*/ 794750 h 2311226"/>
                <a:gd name="connsiteX89" fmla="*/ 2023462 w 3043545"/>
                <a:gd name="connsiteY89" fmla="*/ 726262 h 2311226"/>
                <a:gd name="connsiteX90" fmla="*/ 1945712 w 3043545"/>
                <a:gd name="connsiteY90" fmla="*/ 648605 h 2311226"/>
                <a:gd name="connsiteX91" fmla="*/ 1867936 w 3043545"/>
                <a:gd name="connsiteY91" fmla="*/ 726262 h 2311226"/>
                <a:gd name="connsiteX92" fmla="*/ 1945712 w 3043545"/>
                <a:gd name="connsiteY92" fmla="*/ 803918 h 2311226"/>
                <a:gd name="connsiteX93" fmla="*/ 2023462 w 3043545"/>
                <a:gd name="connsiteY93" fmla="*/ 726262 h 2311226"/>
                <a:gd name="connsiteX94" fmla="*/ 2329036 w 3043545"/>
                <a:gd name="connsiteY94" fmla="*/ 1564411 h 2311226"/>
                <a:gd name="connsiteX95" fmla="*/ 2515281 w 3043545"/>
                <a:gd name="connsiteY95" fmla="*/ 1577522 h 2311226"/>
                <a:gd name="connsiteX96" fmla="*/ 2409821 w 3043545"/>
                <a:gd name="connsiteY96" fmla="*/ 1758909 h 2311226"/>
                <a:gd name="connsiteX97" fmla="*/ 2360126 w 3043545"/>
                <a:gd name="connsiteY97" fmla="*/ 1737024 h 2311226"/>
                <a:gd name="connsiteX98" fmla="*/ 2329036 w 3043545"/>
                <a:gd name="connsiteY98" fmla="*/ 1564411 h 2311226"/>
                <a:gd name="connsiteX99" fmla="*/ 2409821 w 3043545"/>
                <a:gd name="connsiteY99" fmla="*/ 1768077 h 2311226"/>
                <a:gd name="connsiteX100" fmla="*/ 2510618 w 3043545"/>
                <a:gd name="connsiteY100" fmla="*/ 1669645 h 2311226"/>
                <a:gd name="connsiteX101" fmla="*/ 2524559 w 3043545"/>
                <a:gd name="connsiteY101" fmla="*/ 1573284 h 2311226"/>
                <a:gd name="connsiteX102" fmla="*/ 2524559 w 3043545"/>
                <a:gd name="connsiteY102" fmla="*/ 1568995 h 2311226"/>
                <a:gd name="connsiteX103" fmla="*/ 2320918 w 3043545"/>
                <a:gd name="connsiteY103" fmla="*/ 1554652 h 2311226"/>
                <a:gd name="connsiteX104" fmla="*/ 2320375 w 3043545"/>
                <a:gd name="connsiteY104" fmla="*/ 1558965 h 2311226"/>
                <a:gd name="connsiteX105" fmla="*/ 2353217 w 3043545"/>
                <a:gd name="connsiteY105" fmla="*/ 1743087 h 2311226"/>
                <a:gd name="connsiteX106" fmla="*/ 2409821 w 3043545"/>
                <a:gd name="connsiteY106" fmla="*/ 1768077 h 2311226"/>
                <a:gd name="connsiteX107" fmla="*/ 2091219 w 3043545"/>
                <a:gd name="connsiteY107" fmla="*/ 1082332 h 2311226"/>
                <a:gd name="connsiteX108" fmla="*/ 2005005 w 3043545"/>
                <a:gd name="connsiteY108" fmla="*/ 1203215 h 2311226"/>
                <a:gd name="connsiteX109" fmla="*/ 1938951 w 3043545"/>
                <a:gd name="connsiteY109" fmla="*/ 1153580 h 2311226"/>
                <a:gd name="connsiteX110" fmla="*/ 1944453 w 3043545"/>
                <a:gd name="connsiteY110" fmla="*/ 1146236 h 2311226"/>
                <a:gd name="connsiteX111" fmla="*/ 2003007 w 3043545"/>
                <a:gd name="connsiteY111" fmla="*/ 1190227 h 2311226"/>
                <a:gd name="connsiteX112" fmla="*/ 2083743 w 3043545"/>
                <a:gd name="connsiteY112" fmla="*/ 1077008 h 2311226"/>
                <a:gd name="connsiteX113" fmla="*/ 2240897 w 3043545"/>
                <a:gd name="connsiteY113" fmla="*/ 1203264 h 2311226"/>
                <a:gd name="connsiteX114" fmla="*/ 2154066 w 3043545"/>
                <a:gd name="connsiteY114" fmla="*/ 1084082 h 2311226"/>
                <a:gd name="connsiteX115" fmla="*/ 2161493 w 3043545"/>
                <a:gd name="connsiteY115" fmla="*/ 1078709 h 2311226"/>
                <a:gd name="connsiteX116" fmla="*/ 2242748 w 3043545"/>
                <a:gd name="connsiteY116" fmla="*/ 1190203 h 2311226"/>
                <a:gd name="connsiteX117" fmla="*/ 2383073 w 3043545"/>
                <a:gd name="connsiteY117" fmla="*/ 1081198 h 2311226"/>
                <a:gd name="connsiteX118" fmla="*/ 2388699 w 3043545"/>
                <a:gd name="connsiteY118" fmla="*/ 1088444 h 2311226"/>
                <a:gd name="connsiteX119" fmla="*/ 2089492 w 3043545"/>
                <a:gd name="connsiteY119" fmla="*/ 1820694 h 2311226"/>
                <a:gd name="connsiteX120" fmla="*/ 2104593 w 3043545"/>
                <a:gd name="connsiteY120" fmla="*/ 1835801 h 2311226"/>
                <a:gd name="connsiteX121" fmla="*/ 2089492 w 3043545"/>
                <a:gd name="connsiteY121" fmla="*/ 1850909 h 2311226"/>
                <a:gd name="connsiteX122" fmla="*/ 2074366 w 3043545"/>
                <a:gd name="connsiteY122" fmla="*/ 1835801 h 2311226"/>
                <a:gd name="connsiteX123" fmla="*/ 2089492 w 3043545"/>
                <a:gd name="connsiteY123" fmla="*/ 1820694 h 2311226"/>
                <a:gd name="connsiteX124" fmla="*/ 2089492 w 3043545"/>
                <a:gd name="connsiteY124" fmla="*/ 1860077 h 2311226"/>
                <a:gd name="connsiteX125" fmla="*/ 2113772 w 3043545"/>
                <a:gd name="connsiteY125" fmla="*/ 1835801 h 2311226"/>
                <a:gd name="connsiteX126" fmla="*/ 2089492 w 3043545"/>
                <a:gd name="connsiteY126" fmla="*/ 1811526 h 2311226"/>
                <a:gd name="connsiteX127" fmla="*/ 2065187 w 3043545"/>
                <a:gd name="connsiteY127" fmla="*/ 1835801 h 2311226"/>
                <a:gd name="connsiteX128" fmla="*/ 2089492 w 3043545"/>
                <a:gd name="connsiteY128" fmla="*/ 1860077 h 2311226"/>
                <a:gd name="connsiteX129" fmla="*/ 2136448 w 3043545"/>
                <a:gd name="connsiteY129" fmla="*/ 1448235 h 2311226"/>
                <a:gd name="connsiteX130" fmla="*/ 2153523 w 3043545"/>
                <a:gd name="connsiteY130" fmla="*/ 1465314 h 2311226"/>
                <a:gd name="connsiteX131" fmla="*/ 2136448 w 3043545"/>
                <a:gd name="connsiteY131" fmla="*/ 1482393 h 2311226"/>
                <a:gd name="connsiteX132" fmla="*/ 2119349 w 3043545"/>
                <a:gd name="connsiteY132" fmla="*/ 1465314 h 2311226"/>
                <a:gd name="connsiteX133" fmla="*/ 2136448 w 3043545"/>
                <a:gd name="connsiteY133" fmla="*/ 1448235 h 2311226"/>
                <a:gd name="connsiteX134" fmla="*/ 2136448 w 3043545"/>
                <a:gd name="connsiteY134" fmla="*/ 1491561 h 2311226"/>
                <a:gd name="connsiteX135" fmla="*/ 2162727 w 3043545"/>
                <a:gd name="connsiteY135" fmla="*/ 1465314 h 2311226"/>
                <a:gd name="connsiteX136" fmla="*/ 2136448 w 3043545"/>
                <a:gd name="connsiteY136" fmla="*/ 1439067 h 2311226"/>
                <a:gd name="connsiteX137" fmla="*/ 2110170 w 3043545"/>
                <a:gd name="connsiteY137" fmla="*/ 1465314 h 2311226"/>
                <a:gd name="connsiteX138" fmla="*/ 2136448 w 3043545"/>
                <a:gd name="connsiteY138" fmla="*/ 1491561 h 2311226"/>
                <a:gd name="connsiteX139" fmla="*/ 729364 w 3043545"/>
                <a:gd name="connsiteY139" fmla="*/ 1946063 h 2311226"/>
                <a:gd name="connsiteX140" fmla="*/ 812148 w 3043545"/>
                <a:gd name="connsiteY140" fmla="*/ 1863379 h 2311226"/>
                <a:gd name="connsiteX141" fmla="*/ 894933 w 3043545"/>
                <a:gd name="connsiteY141" fmla="*/ 1946063 h 2311226"/>
                <a:gd name="connsiteX142" fmla="*/ 812148 w 3043545"/>
                <a:gd name="connsiteY142" fmla="*/ 2028747 h 2311226"/>
                <a:gd name="connsiteX143" fmla="*/ 729364 w 3043545"/>
                <a:gd name="connsiteY143" fmla="*/ 1946063 h 2311226"/>
                <a:gd name="connsiteX144" fmla="*/ 1131367 w 3043545"/>
                <a:gd name="connsiteY144" fmla="*/ 1579297 h 2311226"/>
                <a:gd name="connsiteX145" fmla="*/ 1387936 w 3043545"/>
                <a:gd name="connsiteY145" fmla="*/ 2006123 h 2311226"/>
                <a:gd name="connsiteX146" fmla="*/ 1387295 w 3043545"/>
                <a:gd name="connsiteY146" fmla="*/ 2009326 h 2311226"/>
                <a:gd name="connsiteX147" fmla="*/ 1390231 w 3043545"/>
                <a:gd name="connsiteY147" fmla="*/ 2009943 h 2311226"/>
                <a:gd name="connsiteX148" fmla="*/ 1390922 w 3043545"/>
                <a:gd name="connsiteY148" fmla="*/ 2011101 h 2311226"/>
                <a:gd name="connsiteX149" fmla="*/ 1533937 w 3043545"/>
                <a:gd name="connsiteY149" fmla="*/ 2244981 h 2311226"/>
                <a:gd name="connsiteX150" fmla="*/ 505539 w 3043545"/>
                <a:gd name="connsiteY150" fmla="*/ 2244981 h 2311226"/>
                <a:gd name="connsiteX151" fmla="*/ 126582 w 3043545"/>
                <a:gd name="connsiteY151" fmla="*/ 1579297 h 2311226"/>
                <a:gd name="connsiteX152" fmla="*/ 1452708 w 3043545"/>
                <a:gd name="connsiteY152" fmla="*/ 1732761 h 2311226"/>
                <a:gd name="connsiteX153" fmla="*/ 1633772 w 3043545"/>
                <a:gd name="connsiteY153" fmla="*/ 1842899 h 2311226"/>
                <a:gd name="connsiteX154" fmla="*/ 1641100 w 3043545"/>
                <a:gd name="connsiteY154" fmla="*/ 1925953 h 2311226"/>
                <a:gd name="connsiteX155" fmla="*/ 1603298 w 3043545"/>
                <a:gd name="connsiteY155" fmla="*/ 2108646 h 2311226"/>
                <a:gd name="connsiteX156" fmla="*/ 1576600 w 3043545"/>
                <a:gd name="connsiteY156" fmla="*/ 2138293 h 2311226"/>
                <a:gd name="connsiteX157" fmla="*/ 1521255 w 3043545"/>
                <a:gd name="connsiteY157" fmla="*/ 2206658 h 2311226"/>
                <a:gd name="connsiteX158" fmla="*/ 1398793 w 3043545"/>
                <a:gd name="connsiteY158" fmla="*/ 2006344 h 2311226"/>
                <a:gd name="connsiteX159" fmla="*/ 1397658 w 3043545"/>
                <a:gd name="connsiteY159" fmla="*/ 2004471 h 2311226"/>
                <a:gd name="connsiteX160" fmla="*/ 1760157 w 3043545"/>
                <a:gd name="connsiteY160" fmla="*/ 2016498 h 2311226"/>
                <a:gd name="connsiteX161" fmla="*/ 1810617 w 3043545"/>
                <a:gd name="connsiteY161" fmla="*/ 1997398 h 2311226"/>
                <a:gd name="connsiteX162" fmla="*/ 2024671 w 3043545"/>
                <a:gd name="connsiteY162" fmla="*/ 1975637 h 2311226"/>
                <a:gd name="connsiteX163" fmla="*/ 2669845 w 3043545"/>
                <a:gd name="connsiteY163" fmla="*/ 2079392 h 2311226"/>
                <a:gd name="connsiteX164" fmla="*/ 2673447 w 3043545"/>
                <a:gd name="connsiteY164" fmla="*/ 2078406 h 2311226"/>
                <a:gd name="connsiteX165" fmla="*/ 2675150 w 3043545"/>
                <a:gd name="connsiteY165" fmla="*/ 2075079 h 2311226"/>
                <a:gd name="connsiteX166" fmla="*/ 2683589 w 3043545"/>
                <a:gd name="connsiteY166" fmla="*/ 1894654 h 2311226"/>
                <a:gd name="connsiteX167" fmla="*/ 2985560 w 3043545"/>
                <a:gd name="connsiteY167" fmla="*/ 1763715 h 2311226"/>
                <a:gd name="connsiteX168" fmla="*/ 2918666 w 3043545"/>
                <a:gd name="connsiteY168" fmla="*/ 2241556 h 2311226"/>
                <a:gd name="connsiteX169" fmla="*/ 2289284 w 3043545"/>
                <a:gd name="connsiteY169" fmla="*/ 2241556 h 2311226"/>
                <a:gd name="connsiteX170" fmla="*/ 1995851 w 3043545"/>
                <a:gd name="connsiteY170" fmla="*/ 2083089 h 2311226"/>
                <a:gd name="connsiteX171" fmla="*/ 1999453 w 3043545"/>
                <a:gd name="connsiteY171" fmla="*/ 2055905 h 2311226"/>
                <a:gd name="connsiteX172" fmla="*/ 1994740 w 3043545"/>
                <a:gd name="connsiteY172" fmla="*/ 2051445 h 2311226"/>
                <a:gd name="connsiteX173" fmla="*/ 1990274 w 3043545"/>
                <a:gd name="connsiteY173" fmla="*/ 2056152 h 2311226"/>
                <a:gd name="connsiteX174" fmla="*/ 1967302 w 3043545"/>
                <a:gd name="connsiteY174" fmla="*/ 2112293 h 2311226"/>
                <a:gd name="connsiteX175" fmla="*/ 1724008 w 3043545"/>
                <a:gd name="connsiteY175" fmla="*/ 2173043 h 2311226"/>
                <a:gd name="connsiteX176" fmla="*/ 1722059 w 3043545"/>
                <a:gd name="connsiteY176" fmla="*/ 2173437 h 2311226"/>
                <a:gd name="connsiteX177" fmla="*/ 1640632 w 3043545"/>
                <a:gd name="connsiteY177" fmla="*/ 2209024 h 2311226"/>
                <a:gd name="connsiteX178" fmla="*/ 1531149 w 3043545"/>
                <a:gd name="connsiteY178" fmla="*/ 2209024 h 2311226"/>
                <a:gd name="connsiteX179" fmla="*/ 1583731 w 3043545"/>
                <a:gd name="connsiteY179" fmla="*/ 2144060 h 2311226"/>
                <a:gd name="connsiteX180" fmla="*/ 1760157 w 3043545"/>
                <a:gd name="connsiteY180" fmla="*/ 2016498 h 2311226"/>
                <a:gd name="connsiteX181" fmla="*/ 1660890 w 3043545"/>
                <a:gd name="connsiteY181" fmla="*/ 2210158 h 2311226"/>
                <a:gd name="connsiteX182" fmla="*/ 1724822 w 3043545"/>
                <a:gd name="connsiteY182" fmla="*/ 2182235 h 2311226"/>
                <a:gd name="connsiteX183" fmla="*/ 1973792 w 3043545"/>
                <a:gd name="connsiteY183" fmla="*/ 2118775 h 2311226"/>
                <a:gd name="connsiteX184" fmla="*/ 1992618 w 3043545"/>
                <a:gd name="connsiteY184" fmla="*/ 2091764 h 2311226"/>
                <a:gd name="connsiteX185" fmla="*/ 2282351 w 3043545"/>
                <a:gd name="connsiteY185" fmla="*/ 2248234 h 2311226"/>
                <a:gd name="connsiteX186" fmla="*/ 2057193 w 3043545"/>
                <a:gd name="connsiteY186" fmla="*/ 2248234 h 2311226"/>
                <a:gd name="connsiteX187" fmla="*/ 2057193 w 3043545"/>
                <a:gd name="connsiteY187" fmla="*/ 2210158 h 2311226"/>
                <a:gd name="connsiteX188" fmla="*/ 2926710 w 3043545"/>
                <a:gd name="connsiteY188" fmla="*/ 2248234 h 2311226"/>
                <a:gd name="connsiteX189" fmla="*/ 2927204 w 3043545"/>
                <a:gd name="connsiteY189" fmla="*/ 2246780 h 2311226"/>
                <a:gd name="connsiteX190" fmla="*/ 2995800 w 3043545"/>
                <a:gd name="connsiteY190" fmla="*/ 1756913 h 2311226"/>
                <a:gd name="connsiteX191" fmla="*/ 2994023 w 3043545"/>
                <a:gd name="connsiteY191" fmla="*/ 1752600 h 2311226"/>
                <a:gd name="connsiteX192" fmla="*/ 2989434 w 3043545"/>
                <a:gd name="connsiteY192" fmla="*/ 1752058 h 2311226"/>
                <a:gd name="connsiteX193" fmla="*/ 2683342 w 3043545"/>
                <a:gd name="connsiteY193" fmla="*/ 1884771 h 2311226"/>
                <a:gd name="connsiteX194" fmla="*/ 2667575 w 3043545"/>
                <a:gd name="connsiteY194" fmla="*/ 1608156 h 2311226"/>
                <a:gd name="connsiteX195" fmla="*/ 2658420 w 3043545"/>
                <a:gd name="connsiteY195" fmla="*/ 1608674 h 2311226"/>
                <a:gd name="connsiteX196" fmla="*/ 2674533 w 3043545"/>
                <a:gd name="connsiteY196" fmla="*/ 1891622 h 2311226"/>
                <a:gd name="connsiteX197" fmla="*/ 2666218 w 3043545"/>
                <a:gd name="connsiteY197" fmla="*/ 2069509 h 2311226"/>
                <a:gd name="connsiteX198" fmla="*/ 2026127 w 3043545"/>
                <a:gd name="connsiteY198" fmla="*/ 1966592 h 2311226"/>
                <a:gd name="connsiteX199" fmla="*/ 1807384 w 3043545"/>
                <a:gd name="connsiteY199" fmla="*/ 1988822 h 2311226"/>
                <a:gd name="connsiteX200" fmla="*/ 1756899 w 3043545"/>
                <a:gd name="connsiteY200" fmla="*/ 2007922 h 2311226"/>
                <a:gd name="connsiteX201" fmla="*/ 1615142 w 3043545"/>
                <a:gd name="connsiteY201" fmla="*/ 2096717 h 2311226"/>
                <a:gd name="connsiteX202" fmla="*/ 1650230 w 3043545"/>
                <a:gd name="connsiteY202" fmla="*/ 1927136 h 2311226"/>
                <a:gd name="connsiteX203" fmla="*/ 1650353 w 3043545"/>
                <a:gd name="connsiteY203" fmla="*/ 1926470 h 2311226"/>
                <a:gd name="connsiteX204" fmla="*/ 1642828 w 3043545"/>
                <a:gd name="connsiteY204" fmla="*/ 1840878 h 2311226"/>
                <a:gd name="connsiteX205" fmla="*/ 1773900 w 3043545"/>
                <a:gd name="connsiteY205" fmla="*/ 1506200 h 2311226"/>
                <a:gd name="connsiteX206" fmla="*/ 1765363 w 3043545"/>
                <a:gd name="connsiteY206" fmla="*/ 1502848 h 2311226"/>
                <a:gd name="connsiteX207" fmla="*/ 1635869 w 3043545"/>
                <a:gd name="connsiteY207" fmla="*/ 1833435 h 2311226"/>
                <a:gd name="connsiteX208" fmla="*/ 1446317 w 3043545"/>
                <a:gd name="connsiteY208" fmla="*/ 1718122 h 2311226"/>
                <a:gd name="connsiteX209" fmla="*/ 1390651 w 3043545"/>
                <a:gd name="connsiteY209" fmla="*/ 1992814 h 2311226"/>
                <a:gd name="connsiteX210" fmla="*/ 1136549 w 3043545"/>
                <a:gd name="connsiteY210" fmla="*/ 1570129 h 2311226"/>
                <a:gd name="connsiteX211" fmla="*/ 110815 w 3043545"/>
                <a:gd name="connsiteY211" fmla="*/ 1570129 h 2311226"/>
                <a:gd name="connsiteX212" fmla="*/ 496828 w 3043545"/>
                <a:gd name="connsiteY212" fmla="*/ 2248234 h 2311226"/>
                <a:gd name="connsiteX213" fmla="*/ 0 w 3043545"/>
                <a:gd name="connsiteY213" fmla="*/ 2248234 h 2311226"/>
                <a:gd name="connsiteX214" fmla="*/ 0 w 3043545"/>
                <a:gd name="connsiteY214" fmla="*/ 2311227 h 2311226"/>
                <a:gd name="connsiteX215" fmla="*/ 3043545 w 3043545"/>
                <a:gd name="connsiteY215" fmla="*/ 2311227 h 2311226"/>
                <a:gd name="connsiteX216" fmla="*/ 3043545 w 3043545"/>
                <a:gd name="connsiteY216" fmla="*/ 2248234 h 2311226"/>
                <a:gd name="connsiteX217" fmla="*/ 2926710 w 3043545"/>
                <a:gd name="connsiteY217" fmla="*/ 2248234 h 231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3043545" h="2311226">
                  <a:moveTo>
                    <a:pt x="1767362" y="677169"/>
                  </a:moveTo>
                  <a:cubicBezTo>
                    <a:pt x="1805164" y="677169"/>
                    <a:pt x="1835933" y="707901"/>
                    <a:pt x="1835933" y="745682"/>
                  </a:cubicBezTo>
                  <a:cubicBezTo>
                    <a:pt x="1835933" y="783438"/>
                    <a:pt x="1805164" y="814170"/>
                    <a:pt x="1767362" y="814170"/>
                  </a:cubicBezTo>
                  <a:cubicBezTo>
                    <a:pt x="1764524" y="814170"/>
                    <a:pt x="1761760" y="813948"/>
                    <a:pt x="1758997" y="813603"/>
                  </a:cubicBezTo>
                  <a:cubicBezTo>
                    <a:pt x="1750287" y="770647"/>
                    <a:pt x="1741379" y="726385"/>
                    <a:pt x="1733360" y="686263"/>
                  </a:cubicBezTo>
                  <a:cubicBezTo>
                    <a:pt x="1743402" y="680496"/>
                    <a:pt x="1754975" y="677169"/>
                    <a:pt x="1767362" y="677169"/>
                  </a:cubicBezTo>
                  <a:close/>
                  <a:moveTo>
                    <a:pt x="1675892" y="738806"/>
                  </a:moveTo>
                  <a:cubicBezTo>
                    <a:pt x="1679322" y="903262"/>
                    <a:pt x="1711325" y="996888"/>
                    <a:pt x="1778786" y="1049406"/>
                  </a:cubicBezTo>
                  <a:lnTo>
                    <a:pt x="1825224" y="1017836"/>
                  </a:lnTo>
                  <a:cubicBezTo>
                    <a:pt x="1827790" y="1019709"/>
                    <a:pt x="1830406" y="1021459"/>
                    <a:pt x="1833095" y="1022937"/>
                  </a:cubicBezTo>
                  <a:cubicBezTo>
                    <a:pt x="1856364" y="1035753"/>
                    <a:pt x="1884888" y="1034693"/>
                    <a:pt x="1925602" y="1019438"/>
                  </a:cubicBezTo>
                  <a:cubicBezTo>
                    <a:pt x="1974581" y="1001102"/>
                    <a:pt x="1995974" y="992452"/>
                    <a:pt x="2004832" y="988706"/>
                  </a:cubicBezTo>
                  <a:lnTo>
                    <a:pt x="2012901" y="1049061"/>
                  </a:lnTo>
                  <a:cubicBezTo>
                    <a:pt x="2013222" y="1051353"/>
                    <a:pt x="2015171" y="1053029"/>
                    <a:pt x="2017441" y="1053029"/>
                  </a:cubicBezTo>
                  <a:cubicBezTo>
                    <a:pt x="2017639" y="1053029"/>
                    <a:pt x="2017861" y="1053029"/>
                    <a:pt x="2018058" y="1053004"/>
                  </a:cubicBezTo>
                  <a:cubicBezTo>
                    <a:pt x="2020575" y="1052659"/>
                    <a:pt x="2022327" y="1050343"/>
                    <a:pt x="2022006" y="1047829"/>
                  </a:cubicBezTo>
                  <a:lnTo>
                    <a:pt x="2013123" y="981435"/>
                  </a:lnTo>
                  <a:cubicBezTo>
                    <a:pt x="2012926" y="979981"/>
                    <a:pt x="2012038" y="978700"/>
                    <a:pt x="2010730" y="978010"/>
                  </a:cubicBezTo>
                  <a:cubicBezTo>
                    <a:pt x="2009422" y="977320"/>
                    <a:pt x="2007868" y="977295"/>
                    <a:pt x="2006535" y="977936"/>
                  </a:cubicBezTo>
                  <a:cubicBezTo>
                    <a:pt x="2006066" y="978182"/>
                    <a:pt x="1993852" y="984097"/>
                    <a:pt x="1922369" y="1010886"/>
                  </a:cubicBezTo>
                  <a:cubicBezTo>
                    <a:pt x="1884395" y="1025082"/>
                    <a:pt x="1858239" y="1026314"/>
                    <a:pt x="1837537" y="1014928"/>
                  </a:cubicBezTo>
                  <a:cubicBezTo>
                    <a:pt x="1808988" y="999180"/>
                    <a:pt x="1788853" y="958688"/>
                    <a:pt x="1774123" y="887489"/>
                  </a:cubicBezTo>
                  <a:cubicBezTo>
                    <a:pt x="1769903" y="866984"/>
                    <a:pt x="1765437" y="845247"/>
                    <a:pt x="1760921" y="823018"/>
                  </a:cubicBezTo>
                  <a:cubicBezTo>
                    <a:pt x="1763044" y="823190"/>
                    <a:pt x="1765190" y="823338"/>
                    <a:pt x="1767362" y="823338"/>
                  </a:cubicBezTo>
                  <a:cubicBezTo>
                    <a:pt x="1810222" y="823338"/>
                    <a:pt x="1845112" y="788490"/>
                    <a:pt x="1845112" y="745682"/>
                  </a:cubicBezTo>
                  <a:cubicBezTo>
                    <a:pt x="1845112" y="702849"/>
                    <a:pt x="1810222" y="668001"/>
                    <a:pt x="1767362" y="668001"/>
                  </a:cubicBezTo>
                  <a:cubicBezTo>
                    <a:pt x="1754407" y="668001"/>
                    <a:pt x="1742218" y="671230"/>
                    <a:pt x="1731484" y="676824"/>
                  </a:cubicBezTo>
                  <a:cubicBezTo>
                    <a:pt x="1721294" y="625834"/>
                    <a:pt x="1712731" y="582606"/>
                    <a:pt x="1708093" y="559194"/>
                  </a:cubicBezTo>
                  <a:cubicBezTo>
                    <a:pt x="1733138" y="525233"/>
                    <a:pt x="1764869" y="470768"/>
                    <a:pt x="1769632" y="407652"/>
                  </a:cubicBezTo>
                  <a:cubicBezTo>
                    <a:pt x="1769632" y="407652"/>
                    <a:pt x="1840523" y="601780"/>
                    <a:pt x="2136646" y="631477"/>
                  </a:cubicBezTo>
                  <a:cubicBezTo>
                    <a:pt x="2136646" y="631477"/>
                    <a:pt x="2208672" y="929508"/>
                    <a:pt x="2189228" y="1017442"/>
                  </a:cubicBezTo>
                  <a:cubicBezTo>
                    <a:pt x="2189228" y="1017442"/>
                    <a:pt x="2239194" y="1006770"/>
                    <a:pt x="2300585" y="980918"/>
                  </a:cubicBezTo>
                  <a:lnTo>
                    <a:pt x="2305446" y="1023751"/>
                  </a:lnTo>
                  <a:cubicBezTo>
                    <a:pt x="2305742" y="1026264"/>
                    <a:pt x="2308013" y="1028014"/>
                    <a:pt x="2310529" y="1027792"/>
                  </a:cubicBezTo>
                  <a:cubicBezTo>
                    <a:pt x="2313046" y="1027497"/>
                    <a:pt x="2314872" y="1025229"/>
                    <a:pt x="2314576" y="1022716"/>
                  </a:cubicBezTo>
                  <a:lnTo>
                    <a:pt x="2309394" y="977122"/>
                  </a:lnTo>
                  <a:cubicBezTo>
                    <a:pt x="2364913" y="952847"/>
                    <a:pt x="2428031" y="916373"/>
                    <a:pt x="2471632" y="864421"/>
                  </a:cubicBezTo>
                  <a:cubicBezTo>
                    <a:pt x="2566506" y="751375"/>
                    <a:pt x="2432744" y="545836"/>
                    <a:pt x="2432744" y="545836"/>
                  </a:cubicBezTo>
                  <a:cubicBezTo>
                    <a:pt x="2432744" y="545836"/>
                    <a:pt x="2457912" y="411078"/>
                    <a:pt x="2384727" y="285487"/>
                  </a:cubicBezTo>
                  <a:cubicBezTo>
                    <a:pt x="2369872" y="259979"/>
                    <a:pt x="2353390" y="235088"/>
                    <a:pt x="2334686" y="212218"/>
                  </a:cubicBezTo>
                  <a:cubicBezTo>
                    <a:pt x="2371748" y="193980"/>
                    <a:pt x="2397311" y="155978"/>
                    <a:pt x="2397311" y="111913"/>
                  </a:cubicBezTo>
                  <a:cubicBezTo>
                    <a:pt x="2397311" y="50103"/>
                    <a:pt x="2347147" y="0"/>
                    <a:pt x="2285262" y="0"/>
                  </a:cubicBezTo>
                  <a:cubicBezTo>
                    <a:pt x="2224932" y="0"/>
                    <a:pt x="2175854" y="47688"/>
                    <a:pt x="2173461" y="107353"/>
                  </a:cubicBezTo>
                  <a:cubicBezTo>
                    <a:pt x="2118238" y="95401"/>
                    <a:pt x="2051912" y="99566"/>
                    <a:pt x="1970855" y="127883"/>
                  </a:cubicBezTo>
                  <a:cubicBezTo>
                    <a:pt x="1742193" y="207831"/>
                    <a:pt x="1693041" y="298031"/>
                    <a:pt x="1685022" y="437349"/>
                  </a:cubicBezTo>
                  <a:cubicBezTo>
                    <a:pt x="1677027" y="576667"/>
                    <a:pt x="1677027" y="596087"/>
                    <a:pt x="1677027" y="596087"/>
                  </a:cubicBezTo>
                  <a:cubicBezTo>
                    <a:pt x="1677027" y="596087"/>
                    <a:pt x="1677372" y="595742"/>
                    <a:pt x="1677570" y="595545"/>
                  </a:cubicBezTo>
                  <a:cubicBezTo>
                    <a:pt x="1675695" y="630738"/>
                    <a:pt x="1674609" y="677859"/>
                    <a:pt x="1675892" y="738806"/>
                  </a:cubicBezTo>
                  <a:close/>
                  <a:moveTo>
                    <a:pt x="1737974" y="649369"/>
                  </a:moveTo>
                  <a:cubicBezTo>
                    <a:pt x="1739874" y="648334"/>
                    <a:pt x="1784807" y="624330"/>
                    <a:pt x="1826112" y="655210"/>
                  </a:cubicBezTo>
                  <a:lnTo>
                    <a:pt x="1820635" y="662555"/>
                  </a:lnTo>
                  <a:cubicBezTo>
                    <a:pt x="1783968" y="635149"/>
                    <a:pt x="1742810" y="657182"/>
                    <a:pt x="1742415" y="657404"/>
                  </a:cubicBezTo>
                  <a:close/>
                  <a:moveTo>
                    <a:pt x="1896164" y="642888"/>
                  </a:moveTo>
                  <a:lnTo>
                    <a:pt x="1890045" y="636061"/>
                  </a:lnTo>
                  <a:cubicBezTo>
                    <a:pt x="1891575" y="634681"/>
                    <a:pt x="1928439" y="602396"/>
                    <a:pt x="1988819" y="630763"/>
                  </a:cubicBezTo>
                  <a:lnTo>
                    <a:pt x="1984895" y="639043"/>
                  </a:lnTo>
                  <a:cubicBezTo>
                    <a:pt x="1930265" y="613388"/>
                    <a:pt x="1897546" y="641680"/>
                    <a:pt x="1896164" y="642888"/>
                  </a:cubicBezTo>
                  <a:close/>
                  <a:moveTo>
                    <a:pt x="1944404" y="896312"/>
                  </a:moveTo>
                  <a:cubicBezTo>
                    <a:pt x="1944725" y="892812"/>
                    <a:pt x="1943935" y="890003"/>
                    <a:pt x="1942454" y="889165"/>
                  </a:cubicBezTo>
                  <a:cubicBezTo>
                    <a:pt x="1940900" y="888302"/>
                    <a:pt x="1937297" y="888770"/>
                    <a:pt x="1931795" y="892689"/>
                  </a:cubicBezTo>
                  <a:cubicBezTo>
                    <a:pt x="1902432" y="913834"/>
                    <a:pt x="1870058" y="915214"/>
                    <a:pt x="1868701" y="915264"/>
                  </a:cubicBezTo>
                  <a:lnTo>
                    <a:pt x="1868356" y="906096"/>
                  </a:lnTo>
                  <a:cubicBezTo>
                    <a:pt x="1868677" y="906096"/>
                    <a:pt x="1899397" y="904716"/>
                    <a:pt x="1926440" y="885271"/>
                  </a:cubicBezTo>
                  <a:cubicBezTo>
                    <a:pt x="1936557" y="878001"/>
                    <a:pt x="1943195" y="879060"/>
                    <a:pt x="1946995" y="881180"/>
                  </a:cubicBezTo>
                  <a:cubicBezTo>
                    <a:pt x="1951806" y="883940"/>
                    <a:pt x="1954200" y="889732"/>
                    <a:pt x="1953558" y="897100"/>
                  </a:cubicBezTo>
                  <a:cubicBezTo>
                    <a:pt x="1952275" y="911739"/>
                    <a:pt x="1938852" y="931825"/>
                    <a:pt x="1912376" y="941264"/>
                  </a:cubicBezTo>
                  <a:lnTo>
                    <a:pt x="1909291" y="932614"/>
                  </a:lnTo>
                  <a:cubicBezTo>
                    <a:pt x="1931943" y="924530"/>
                    <a:pt x="1943367" y="908141"/>
                    <a:pt x="1944404" y="896312"/>
                  </a:cubicBezTo>
                  <a:close/>
                  <a:moveTo>
                    <a:pt x="1855352" y="779396"/>
                  </a:moveTo>
                  <a:lnTo>
                    <a:pt x="1842595" y="874945"/>
                  </a:lnTo>
                  <a:lnTo>
                    <a:pt x="1881409" y="862351"/>
                  </a:lnTo>
                  <a:lnTo>
                    <a:pt x="1884246" y="871075"/>
                  </a:lnTo>
                  <a:lnTo>
                    <a:pt x="1831566" y="888154"/>
                  </a:lnTo>
                  <a:lnTo>
                    <a:pt x="1846247" y="778189"/>
                  </a:lnTo>
                  <a:close/>
                  <a:moveTo>
                    <a:pt x="1773062" y="765620"/>
                  </a:moveTo>
                  <a:cubicBezTo>
                    <a:pt x="1773062" y="759631"/>
                    <a:pt x="1777922" y="754776"/>
                    <a:pt x="1783918" y="754776"/>
                  </a:cubicBezTo>
                  <a:cubicBezTo>
                    <a:pt x="1789914" y="754776"/>
                    <a:pt x="1794775" y="759631"/>
                    <a:pt x="1794775" y="765620"/>
                  </a:cubicBezTo>
                  <a:cubicBezTo>
                    <a:pt x="1794775" y="771608"/>
                    <a:pt x="1789914" y="776463"/>
                    <a:pt x="1783918" y="776463"/>
                  </a:cubicBezTo>
                  <a:cubicBezTo>
                    <a:pt x="1777922" y="776463"/>
                    <a:pt x="1773062" y="771608"/>
                    <a:pt x="1773062" y="765620"/>
                  </a:cubicBezTo>
                  <a:close/>
                  <a:moveTo>
                    <a:pt x="1949067" y="750783"/>
                  </a:moveTo>
                  <a:cubicBezTo>
                    <a:pt x="1949067" y="756772"/>
                    <a:pt x="1944206" y="761627"/>
                    <a:pt x="1938210" y="761627"/>
                  </a:cubicBezTo>
                  <a:cubicBezTo>
                    <a:pt x="1932214" y="761627"/>
                    <a:pt x="1927353" y="756772"/>
                    <a:pt x="1927353" y="750783"/>
                  </a:cubicBezTo>
                  <a:cubicBezTo>
                    <a:pt x="1927353" y="744795"/>
                    <a:pt x="1932214" y="739940"/>
                    <a:pt x="1938210" y="739940"/>
                  </a:cubicBezTo>
                  <a:cubicBezTo>
                    <a:pt x="1944206" y="739940"/>
                    <a:pt x="1949067" y="744795"/>
                    <a:pt x="1949067" y="750783"/>
                  </a:cubicBezTo>
                  <a:close/>
                  <a:moveTo>
                    <a:pt x="1945712" y="794750"/>
                  </a:moveTo>
                  <a:cubicBezTo>
                    <a:pt x="1907885" y="794750"/>
                    <a:pt x="1877115" y="764042"/>
                    <a:pt x="1877115" y="726262"/>
                  </a:cubicBezTo>
                  <a:cubicBezTo>
                    <a:pt x="1877115" y="688481"/>
                    <a:pt x="1907885" y="657773"/>
                    <a:pt x="1945712" y="657773"/>
                  </a:cubicBezTo>
                  <a:cubicBezTo>
                    <a:pt x="1983513" y="657773"/>
                    <a:pt x="2014283" y="688481"/>
                    <a:pt x="2014283" y="726262"/>
                  </a:cubicBezTo>
                  <a:cubicBezTo>
                    <a:pt x="2014283" y="764042"/>
                    <a:pt x="1983513" y="794750"/>
                    <a:pt x="1945712" y="794750"/>
                  </a:cubicBezTo>
                  <a:close/>
                  <a:moveTo>
                    <a:pt x="2023462" y="726262"/>
                  </a:moveTo>
                  <a:cubicBezTo>
                    <a:pt x="2023462" y="683429"/>
                    <a:pt x="1988572" y="648605"/>
                    <a:pt x="1945712" y="648605"/>
                  </a:cubicBezTo>
                  <a:cubicBezTo>
                    <a:pt x="1902827" y="648605"/>
                    <a:pt x="1867936" y="683429"/>
                    <a:pt x="1867936" y="726262"/>
                  </a:cubicBezTo>
                  <a:cubicBezTo>
                    <a:pt x="1867936" y="769070"/>
                    <a:pt x="1902827" y="803918"/>
                    <a:pt x="1945712" y="803918"/>
                  </a:cubicBezTo>
                  <a:cubicBezTo>
                    <a:pt x="1988572" y="803918"/>
                    <a:pt x="2023462" y="769070"/>
                    <a:pt x="2023462" y="726262"/>
                  </a:cubicBezTo>
                  <a:close/>
                  <a:moveTo>
                    <a:pt x="2329036" y="1564411"/>
                  </a:moveTo>
                  <a:lnTo>
                    <a:pt x="2515281" y="1577522"/>
                  </a:lnTo>
                  <a:cubicBezTo>
                    <a:pt x="2514418" y="1605322"/>
                    <a:pt x="2505214" y="1758909"/>
                    <a:pt x="2409821" y="1758909"/>
                  </a:cubicBezTo>
                  <a:cubicBezTo>
                    <a:pt x="2389686" y="1758909"/>
                    <a:pt x="2372957" y="1751540"/>
                    <a:pt x="2360126" y="1737024"/>
                  </a:cubicBezTo>
                  <a:cubicBezTo>
                    <a:pt x="2319412" y="1691062"/>
                    <a:pt x="2326864" y="1586888"/>
                    <a:pt x="2329036" y="1564411"/>
                  </a:cubicBezTo>
                  <a:close/>
                  <a:moveTo>
                    <a:pt x="2409821" y="1768077"/>
                  </a:moveTo>
                  <a:cubicBezTo>
                    <a:pt x="2457123" y="1768077"/>
                    <a:pt x="2491964" y="1734042"/>
                    <a:pt x="2510618" y="1669645"/>
                  </a:cubicBezTo>
                  <a:cubicBezTo>
                    <a:pt x="2524386" y="1622031"/>
                    <a:pt x="2524559" y="1575230"/>
                    <a:pt x="2524559" y="1573284"/>
                  </a:cubicBezTo>
                  <a:lnTo>
                    <a:pt x="2524559" y="1568995"/>
                  </a:lnTo>
                  <a:lnTo>
                    <a:pt x="2320918" y="1554652"/>
                  </a:lnTo>
                  <a:lnTo>
                    <a:pt x="2320375" y="1558965"/>
                  </a:lnTo>
                  <a:cubicBezTo>
                    <a:pt x="2319708" y="1564214"/>
                    <a:pt x="2304978" y="1688573"/>
                    <a:pt x="2353217" y="1743087"/>
                  </a:cubicBezTo>
                  <a:cubicBezTo>
                    <a:pt x="2367898" y="1759673"/>
                    <a:pt x="2386947" y="1768077"/>
                    <a:pt x="2409821" y="1768077"/>
                  </a:cubicBezTo>
                  <a:close/>
                  <a:moveTo>
                    <a:pt x="2091219" y="1082332"/>
                  </a:moveTo>
                  <a:lnTo>
                    <a:pt x="2005005" y="1203215"/>
                  </a:lnTo>
                  <a:lnTo>
                    <a:pt x="1938951" y="1153580"/>
                  </a:lnTo>
                  <a:lnTo>
                    <a:pt x="1944453" y="1146236"/>
                  </a:lnTo>
                  <a:lnTo>
                    <a:pt x="2003007" y="1190227"/>
                  </a:lnTo>
                  <a:lnTo>
                    <a:pt x="2083743" y="1077008"/>
                  </a:lnTo>
                  <a:close/>
                  <a:moveTo>
                    <a:pt x="2240897" y="1203264"/>
                  </a:moveTo>
                  <a:lnTo>
                    <a:pt x="2154066" y="1084082"/>
                  </a:lnTo>
                  <a:lnTo>
                    <a:pt x="2161493" y="1078709"/>
                  </a:lnTo>
                  <a:lnTo>
                    <a:pt x="2242748" y="1190203"/>
                  </a:lnTo>
                  <a:lnTo>
                    <a:pt x="2383073" y="1081198"/>
                  </a:lnTo>
                  <a:lnTo>
                    <a:pt x="2388699" y="1088444"/>
                  </a:lnTo>
                  <a:close/>
                  <a:moveTo>
                    <a:pt x="2089492" y="1820694"/>
                  </a:moveTo>
                  <a:cubicBezTo>
                    <a:pt x="2097807" y="1820694"/>
                    <a:pt x="2104593" y="1827471"/>
                    <a:pt x="2104593" y="1835801"/>
                  </a:cubicBezTo>
                  <a:cubicBezTo>
                    <a:pt x="2104593" y="1844131"/>
                    <a:pt x="2097807" y="1850909"/>
                    <a:pt x="2089492" y="1850909"/>
                  </a:cubicBezTo>
                  <a:cubicBezTo>
                    <a:pt x="2081152" y="1850909"/>
                    <a:pt x="2074366" y="1844131"/>
                    <a:pt x="2074366" y="1835801"/>
                  </a:cubicBezTo>
                  <a:cubicBezTo>
                    <a:pt x="2074366" y="1827471"/>
                    <a:pt x="2081152" y="1820694"/>
                    <a:pt x="2089492" y="1820694"/>
                  </a:cubicBezTo>
                  <a:close/>
                  <a:moveTo>
                    <a:pt x="2089492" y="1860077"/>
                  </a:moveTo>
                  <a:cubicBezTo>
                    <a:pt x="2102890" y="1860077"/>
                    <a:pt x="2113772" y="1849184"/>
                    <a:pt x="2113772" y="1835801"/>
                  </a:cubicBezTo>
                  <a:cubicBezTo>
                    <a:pt x="2113772" y="1822419"/>
                    <a:pt x="2102890" y="1811526"/>
                    <a:pt x="2089492" y="1811526"/>
                  </a:cubicBezTo>
                  <a:cubicBezTo>
                    <a:pt x="2076069" y="1811526"/>
                    <a:pt x="2065187" y="1822419"/>
                    <a:pt x="2065187" y="1835801"/>
                  </a:cubicBezTo>
                  <a:cubicBezTo>
                    <a:pt x="2065187" y="1849184"/>
                    <a:pt x="2076069" y="1860077"/>
                    <a:pt x="2089492" y="1860077"/>
                  </a:cubicBezTo>
                  <a:close/>
                  <a:moveTo>
                    <a:pt x="2136448" y="1448235"/>
                  </a:moveTo>
                  <a:cubicBezTo>
                    <a:pt x="2145874" y="1448235"/>
                    <a:pt x="2153523" y="1455900"/>
                    <a:pt x="2153523" y="1465314"/>
                  </a:cubicBezTo>
                  <a:cubicBezTo>
                    <a:pt x="2153523" y="1474728"/>
                    <a:pt x="2145874" y="1482393"/>
                    <a:pt x="2136448" y="1482393"/>
                  </a:cubicBezTo>
                  <a:cubicBezTo>
                    <a:pt x="2126998" y="1482393"/>
                    <a:pt x="2119349" y="1474728"/>
                    <a:pt x="2119349" y="1465314"/>
                  </a:cubicBezTo>
                  <a:cubicBezTo>
                    <a:pt x="2119349" y="1455900"/>
                    <a:pt x="2126998" y="1448235"/>
                    <a:pt x="2136448" y="1448235"/>
                  </a:cubicBezTo>
                  <a:close/>
                  <a:moveTo>
                    <a:pt x="2136448" y="1491561"/>
                  </a:moveTo>
                  <a:cubicBezTo>
                    <a:pt x="2150932" y="1491561"/>
                    <a:pt x="2162727" y="1479781"/>
                    <a:pt x="2162727" y="1465314"/>
                  </a:cubicBezTo>
                  <a:cubicBezTo>
                    <a:pt x="2162727" y="1450847"/>
                    <a:pt x="2150932" y="1439067"/>
                    <a:pt x="2136448" y="1439067"/>
                  </a:cubicBezTo>
                  <a:cubicBezTo>
                    <a:pt x="2121964" y="1439067"/>
                    <a:pt x="2110170" y="1450847"/>
                    <a:pt x="2110170" y="1465314"/>
                  </a:cubicBezTo>
                  <a:cubicBezTo>
                    <a:pt x="2110170" y="1479781"/>
                    <a:pt x="2121964" y="1491561"/>
                    <a:pt x="2136448" y="1491561"/>
                  </a:cubicBezTo>
                  <a:close/>
                  <a:moveTo>
                    <a:pt x="729364" y="1946063"/>
                  </a:moveTo>
                  <a:cubicBezTo>
                    <a:pt x="729364" y="1900396"/>
                    <a:pt x="766401" y="1863379"/>
                    <a:pt x="812148" y="1863379"/>
                  </a:cubicBezTo>
                  <a:cubicBezTo>
                    <a:pt x="857871" y="1863379"/>
                    <a:pt x="894933" y="1900396"/>
                    <a:pt x="894933" y="1946063"/>
                  </a:cubicBezTo>
                  <a:cubicBezTo>
                    <a:pt x="894933" y="1991730"/>
                    <a:pt x="857871" y="2028747"/>
                    <a:pt x="812148" y="2028747"/>
                  </a:cubicBezTo>
                  <a:cubicBezTo>
                    <a:pt x="766401" y="2028747"/>
                    <a:pt x="729364" y="1991730"/>
                    <a:pt x="729364" y="1946063"/>
                  </a:cubicBezTo>
                  <a:close/>
                  <a:moveTo>
                    <a:pt x="1131367" y="1579297"/>
                  </a:moveTo>
                  <a:lnTo>
                    <a:pt x="1387936" y="2006123"/>
                  </a:lnTo>
                  <a:lnTo>
                    <a:pt x="1387295" y="2009326"/>
                  </a:lnTo>
                  <a:lnTo>
                    <a:pt x="1390231" y="2009943"/>
                  </a:lnTo>
                  <a:lnTo>
                    <a:pt x="1390922" y="2011101"/>
                  </a:lnTo>
                  <a:lnTo>
                    <a:pt x="1533937" y="2244981"/>
                  </a:lnTo>
                  <a:lnTo>
                    <a:pt x="505539" y="2244981"/>
                  </a:lnTo>
                  <a:lnTo>
                    <a:pt x="126582" y="1579297"/>
                  </a:lnTo>
                  <a:close/>
                  <a:moveTo>
                    <a:pt x="1452708" y="1732761"/>
                  </a:moveTo>
                  <a:lnTo>
                    <a:pt x="1633772" y="1842899"/>
                  </a:lnTo>
                  <a:lnTo>
                    <a:pt x="1641100" y="1925953"/>
                  </a:lnTo>
                  <a:lnTo>
                    <a:pt x="1603298" y="2108646"/>
                  </a:lnTo>
                  <a:cubicBezTo>
                    <a:pt x="1594021" y="2118134"/>
                    <a:pt x="1584990" y="2127918"/>
                    <a:pt x="1576600" y="2138293"/>
                  </a:cubicBezTo>
                  <a:lnTo>
                    <a:pt x="1521255" y="2206658"/>
                  </a:lnTo>
                  <a:lnTo>
                    <a:pt x="1398793" y="2006344"/>
                  </a:lnTo>
                  <a:lnTo>
                    <a:pt x="1397658" y="2004471"/>
                  </a:lnTo>
                  <a:close/>
                  <a:moveTo>
                    <a:pt x="1760157" y="2016498"/>
                  </a:moveTo>
                  <a:lnTo>
                    <a:pt x="1810617" y="1997398"/>
                  </a:lnTo>
                  <a:cubicBezTo>
                    <a:pt x="1878744" y="1971595"/>
                    <a:pt x="1952769" y="1964103"/>
                    <a:pt x="2024671" y="1975637"/>
                  </a:cubicBezTo>
                  <a:lnTo>
                    <a:pt x="2669845" y="2079392"/>
                  </a:lnTo>
                  <a:cubicBezTo>
                    <a:pt x="2671128" y="2079564"/>
                    <a:pt x="2672436" y="2079244"/>
                    <a:pt x="2673447" y="2078406"/>
                  </a:cubicBezTo>
                  <a:cubicBezTo>
                    <a:pt x="2674459" y="2077593"/>
                    <a:pt x="2675076" y="2076385"/>
                    <a:pt x="2675150" y="2075079"/>
                  </a:cubicBezTo>
                  <a:lnTo>
                    <a:pt x="2683589" y="1894654"/>
                  </a:lnTo>
                  <a:lnTo>
                    <a:pt x="2985560" y="1763715"/>
                  </a:lnTo>
                  <a:lnTo>
                    <a:pt x="2918666" y="2241556"/>
                  </a:lnTo>
                  <a:lnTo>
                    <a:pt x="2289284" y="2241556"/>
                  </a:lnTo>
                  <a:lnTo>
                    <a:pt x="1995851" y="2083089"/>
                  </a:lnTo>
                  <a:cubicBezTo>
                    <a:pt x="1998491" y="2074512"/>
                    <a:pt x="1999700" y="2065443"/>
                    <a:pt x="1999453" y="2055905"/>
                  </a:cubicBezTo>
                  <a:cubicBezTo>
                    <a:pt x="1999379" y="2053367"/>
                    <a:pt x="1996986" y="2051494"/>
                    <a:pt x="1994740" y="2051445"/>
                  </a:cubicBezTo>
                  <a:cubicBezTo>
                    <a:pt x="1992199" y="2051494"/>
                    <a:pt x="1990200" y="2053613"/>
                    <a:pt x="1990274" y="2056152"/>
                  </a:cubicBezTo>
                  <a:cubicBezTo>
                    <a:pt x="1990867" y="2077568"/>
                    <a:pt x="1983119" y="2096471"/>
                    <a:pt x="1967302" y="2112293"/>
                  </a:cubicBezTo>
                  <a:cubicBezTo>
                    <a:pt x="1902925" y="2176715"/>
                    <a:pt x="1725834" y="2173141"/>
                    <a:pt x="1724008" y="2173043"/>
                  </a:cubicBezTo>
                  <a:cubicBezTo>
                    <a:pt x="1723416" y="2173018"/>
                    <a:pt x="1722675" y="2173166"/>
                    <a:pt x="1722059" y="2173437"/>
                  </a:cubicBezTo>
                  <a:lnTo>
                    <a:pt x="1640632" y="2209024"/>
                  </a:lnTo>
                  <a:lnTo>
                    <a:pt x="1531149" y="2209024"/>
                  </a:lnTo>
                  <a:lnTo>
                    <a:pt x="1583731" y="2144060"/>
                  </a:lnTo>
                  <a:cubicBezTo>
                    <a:pt x="1630145" y="2086736"/>
                    <a:pt x="1691141" y="2042622"/>
                    <a:pt x="1760157" y="2016498"/>
                  </a:cubicBezTo>
                  <a:close/>
                  <a:moveTo>
                    <a:pt x="1660890" y="2210158"/>
                  </a:moveTo>
                  <a:lnTo>
                    <a:pt x="1724822" y="2182235"/>
                  </a:lnTo>
                  <a:cubicBezTo>
                    <a:pt x="1740984" y="2182531"/>
                    <a:pt x="1908502" y="2184084"/>
                    <a:pt x="1973792" y="2118775"/>
                  </a:cubicBezTo>
                  <a:cubicBezTo>
                    <a:pt x="1982058" y="2110519"/>
                    <a:pt x="1988325" y="2101474"/>
                    <a:pt x="1992618" y="2091764"/>
                  </a:cubicBezTo>
                  <a:lnTo>
                    <a:pt x="2282351" y="2248234"/>
                  </a:lnTo>
                  <a:lnTo>
                    <a:pt x="2057193" y="2248234"/>
                  </a:lnTo>
                  <a:lnTo>
                    <a:pt x="2057193" y="2210158"/>
                  </a:lnTo>
                  <a:close/>
                  <a:moveTo>
                    <a:pt x="2926710" y="2248234"/>
                  </a:moveTo>
                  <a:cubicBezTo>
                    <a:pt x="2926957" y="2247791"/>
                    <a:pt x="2927130" y="2247298"/>
                    <a:pt x="2927204" y="2246780"/>
                  </a:cubicBezTo>
                  <a:lnTo>
                    <a:pt x="2995800" y="1756913"/>
                  </a:lnTo>
                  <a:cubicBezTo>
                    <a:pt x="2996022" y="1755262"/>
                    <a:pt x="2995355" y="1753635"/>
                    <a:pt x="2994023" y="1752600"/>
                  </a:cubicBezTo>
                  <a:cubicBezTo>
                    <a:pt x="2992691" y="1751614"/>
                    <a:pt x="2990963" y="1751417"/>
                    <a:pt x="2989434" y="1752058"/>
                  </a:cubicBezTo>
                  <a:lnTo>
                    <a:pt x="2683342" y="1884771"/>
                  </a:lnTo>
                  <a:lnTo>
                    <a:pt x="2667575" y="1608156"/>
                  </a:lnTo>
                  <a:lnTo>
                    <a:pt x="2658420" y="1608674"/>
                  </a:lnTo>
                  <a:lnTo>
                    <a:pt x="2674533" y="1891622"/>
                  </a:lnTo>
                  <a:lnTo>
                    <a:pt x="2666218" y="2069509"/>
                  </a:lnTo>
                  <a:lnTo>
                    <a:pt x="2026127" y="1966592"/>
                  </a:lnTo>
                  <a:cubicBezTo>
                    <a:pt x="1952620" y="1954763"/>
                    <a:pt x="1876992" y="1962452"/>
                    <a:pt x="1807384" y="1988822"/>
                  </a:cubicBezTo>
                  <a:lnTo>
                    <a:pt x="1756899" y="2007922"/>
                  </a:lnTo>
                  <a:cubicBezTo>
                    <a:pt x="1704120" y="2027909"/>
                    <a:pt x="1655930" y="2058197"/>
                    <a:pt x="1615142" y="2096717"/>
                  </a:cubicBezTo>
                  <a:lnTo>
                    <a:pt x="1650230" y="1927136"/>
                  </a:lnTo>
                  <a:lnTo>
                    <a:pt x="1650353" y="1926470"/>
                  </a:lnTo>
                  <a:lnTo>
                    <a:pt x="1642828" y="1840878"/>
                  </a:lnTo>
                  <a:lnTo>
                    <a:pt x="1773900" y="1506200"/>
                  </a:lnTo>
                  <a:lnTo>
                    <a:pt x="1765363" y="1502848"/>
                  </a:lnTo>
                  <a:lnTo>
                    <a:pt x="1635869" y="1833435"/>
                  </a:lnTo>
                  <a:lnTo>
                    <a:pt x="1446317" y="1718122"/>
                  </a:lnTo>
                  <a:lnTo>
                    <a:pt x="1390651" y="1992814"/>
                  </a:lnTo>
                  <a:lnTo>
                    <a:pt x="1136549" y="1570129"/>
                  </a:lnTo>
                  <a:lnTo>
                    <a:pt x="110815" y="1570129"/>
                  </a:lnTo>
                  <a:lnTo>
                    <a:pt x="496828" y="2248234"/>
                  </a:lnTo>
                  <a:lnTo>
                    <a:pt x="0" y="2248234"/>
                  </a:lnTo>
                  <a:lnTo>
                    <a:pt x="0" y="2311227"/>
                  </a:lnTo>
                  <a:lnTo>
                    <a:pt x="3043545" y="2311227"/>
                  </a:lnTo>
                  <a:lnTo>
                    <a:pt x="3043545" y="2248234"/>
                  </a:lnTo>
                  <a:lnTo>
                    <a:pt x="2926710" y="2248234"/>
                  </a:lnTo>
                </a:path>
              </a:pathLst>
            </a:custGeom>
            <a:solidFill>
              <a:srgbClr val="100F0D"/>
            </a:solidFill>
            <a:ln w="6304" cap="flat">
              <a:noFill/>
              <a:prstDash val="solid"/>
              <a:miter/>
            </a:ln>
          </p:spPr>
          <p:txBody>
            <a:bodyPr rtlCol="0" anchor="ctr"/>
            <a:lstStyle/>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87CD19-4E84-4D87-816E-120544537667}"/>
              </a:ext>
            </a:extLst>
          </p:cNvPr>
          <p:cNvSpPr>
            <a:spLocks noGrp="1"/>
          </p:cNvSpPr>
          <p:nvPr>
            <p:ph type="body" sz="quarter" idx="13"/>
          </p:nvPr>
        </p:nvSpPr>
        <p:spPr/>
        <p:txBody>
          <a:bodyPr/>
          <a:lstStyle/>
          <a:p>
            <a:r>
              <a:rPr lang="en-IE" b="1" dirty="0"/>
              <a:t>Target groups, who will benefit</a:t>
            </a:r>
            <a:r>
              <a:rPr lang="hr-BA" b="1" dirty="0"/>
              <a:t>?</a:t>
            </a:r>
            <a:endParaRPr lang="en-US" b="1" dirty="0"/>
          </a:p>
          <a:p>
            <a:endParaRPr lang="en-US" dirty="0"/>
          </a:p>
        </p:txBody>
      </p:sp>
      <p:sp>
        <p:nvSpPr>
          <p:cNvPr id="3" name="Text Placeholder 2">
            <a:extLst>
              <a:ext uri="{FF2B5EF4-FFF2-40B4-BE49-F238E27FC236}">
                <a16:creationId xmlns:a16="http://schemas.microsoft.com/office/drawing/2014/main" id="{A551EBEE-EB45-4045-AFB9-A3EDEEF3AF47}"/>
              </a:ext>
            </a:extLst>
          </p:cNvPr>
          <p:cNvSpPr>
            <a:spLocks noGrp="1"/>
          </p:cNvSpPr>
          <p:nvPr>
            <p:ph type="body" sz="quarter" idx="14"/>
          </p:nvPr>
        </p:nvSpPr>
        <p:spPr>
          <a:xfrm>
            <a:off x="708651" y="2668824"/>
            <a:ext cx="4919263" cy="3601347"/>
          </a:xfrm>
        </p:spPr>
        <p:txBody>
          <a:bodyPr/>
          <a:lstStyle/>
          <a:p>
            <a:pPr marL="342900" indent="-342900">
              <a:buFont typeface="Wingdings" panose="05000000000000000000" pitchFamily="2" charset="2"/>
              <a:buChar char="ü"/>
            </a:pPr>
            <a:r>
              <a:rPr lang="en-US" dirty="0"/>
              <a:t>Whose problem is the project solving?</a:t>
            </a:r>
          </a:p>
          <a:p>
            <a:pPr marL="342900" indent="-342900">
              <a:buFont typeface="Wingdings" panose="05000000000000000000" pitchFamily="2" charset="2"/>
              <a:buChar char="ü"/>
            </a:pPr>
            <a:r>
              <a:rPr lang="en-US" dirty="0"/>
              <a:t>Describe the TARGET GROUP</a:t>
            </a:r>
          </a:p>
          <a:p>
            <a:pPr marL="342900" indent="-342900">
              <a:buFont typeface="Wingdings" panose="05000000000000000000" pitchFamily="2" charset="2"/>
              <a:buChar char="ü"/>
            </a:pPr>
            <a:r>
              <a:rPr lang="en-US" dirty="0"/>
              <a:t>Try to estimate how many, how big is the target group</a:t>
            </a:r>
          </a:p>
          <a:p>
            <a:pPr marL="342900" indent="-342900">
              <a:buFont typeface="Wingdings" panose="05000000000000000000" pitchFamily="2" charset="2"/>
              <a:buChar char="ü"/>
            </a:pPr>
            <a:r>
              <a:rPr lang="en-US" dirty="0"/>
              <a:t>Who can you partner with? </a:t>
            </a:r>
          </a:p>
          <a:p>
            <a:pPr marL="342900" indent="-342900">
              <a:buFont typeface="Wingdings" panose="05000000000000000000" pitchFamily="2" charset="2"/>
              <a:buChar char="ü"/>
            </a:pPr>
            <a:r>
              <a:rPr lang="en-US" dirty="0"/>
              <a:t>Who has the interest in this project? What is their relationship to the project?</a:t>
            </a:r>
          </a:p>
          <a:p>
            <a:endParaRPr lang="en-US" dirty="0"/>
          </a:p>
        </p:txBody>
      </p:sp>
      <p:sp>
        <p:nvSpPr>
          <p:cNvPr id="5" name="TextBox 4">
            <a:extLst>
              <a:ext uri="{FF2B5EF4-FFF2-40B4-BE49-F238E27FC236}">
                <a16:creationId xmlns:a16="http://schemas.microsoft.com/office/drawing/2014/main" id="{7BFC385D-71FC-4AB0-98E2-133758C53B0E}"/>
              </a:ext>
            </a:extLst>
          </p:cNvPr>
          <p:cNvSpPr txBox="1"/>
          <p:nvPr/>
        </p:nvSpPr>
        <p:spPr>
          <a:xfrm>
            <a:off x="6694716" y="2284035"/>
            <a:ext cx="4136570" cy="2062103"/>
          </a:xfrm>
          <a:prstGeom prst="rect">
            <a:avLst/>
          </a:prstGeom>
          <a:noFill/>
        </p:spPr>
        <p:txBody>
          <a:bodyPr wrap="square">
            <a:spAutoFit/>
          </a:bodyPr>
          <a:lstStyle/>
          <a:p>
            <a:pPr lvl="1" algn="ctr"/>
            <a:r>
              <a:rPr lang="en-US" sz="3200" dirty="0">
                <a:solidFill>
                  <a:srgbClr val="1188A3"/>
                </a:solidFill>
              </a:rPr>
              <a:t>DIRECT </a:t>
            </a:r>
            <a:r>
              <a:rPr lang="hr-BA" sz="3200" dirty="0">
                <a:solidFill>
                  <a:srgbClr val="1188A3"/>
                </a:solidFill>
              </a:rPr>
              <a:t>+</a:t>
            </a:r>
            <a:r>
              <a:rPr lang="en-US" sz="3200" dirty="0">
                <a:solidFill>
                  <a:srgbClr val="1188A3"/>
                </a:solidFill>
              </a:rPr>
              <a:t> INDIRECT Target Group</a:t>
            </a:r>
            <a:r>
              <a:rPr lang="hr-BA" sz="3200" dirty="0">
                <a:solidFill>
                  <a:srgbClr val="1188A3"/>
                </a:solidFill>
              </a:rPr>
              <a:t>:</a:t>
            </a:r>
          </a:p>
          <a:p>
            <a:pPr lvl="1" algn="ctr"/>
            <a:r>
              <a:rPr lang="hr-BA" sz="3200" b="1" dirty="0">
                <a:solidFill>
                  <a:srgbClr val="797979"/>
                </a:solidFill>
              </a:rPr>
              <a:t>click below to learn more</a:t>
            </a:r>
            <a:endParaRPr lang="en-US" sz="3200" b="1" dirty="0">
              <a:solidFill>
                <a:srgbClr val="797979"/>
              </a:solidFill>
            </a:endParaRPr>
          </a:p>
        </p:txBody>
      </p:sp>
      <p:pic>
        <p:nvPicPr>
          <p:cNvPr id="7" name="Graphic 6" descr="Group of people outline">
            <a:hlinkClick r:id="rId2"/>
            <a:extLst>
              <a:ext uri="{FF2B5EF4-FFF2-40B4-BE49-F238E27FC236}">
                <a16:creationId xmlns:a16="http://schemas.microsoft.com/office/drawing/2014/main" id="{9431664B-9581-4D0E-BA71-A0D0690FDD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56412" y="4346138"/>
            <a:ext cx="1762503" cy="1762503"/>
          </a:xfrm>
          <a:prstGeom prst="rect">
            <a:avLst/>
          </a:prstGeom>
        </p:spPr>
      </p:pic>
      <p:cxnSp>
        <p:nvCxnSpPr>
          <p:cNvPr id="9" name="Straight Connector 8">
            <a:extLst>
              <a:ext uri="{FF2B5EF4-FFF2-40B4-BE49-F238E27FC236}">
                <a16:creationId xmlns:a16="http://schemas.microsoft.com/office/drawing/2014/main" id="{691ED6BB-7160-4D5C-B8DB-831AA0D4E085}"/>
              </a:ext>
            </a:extLst>
          </p:cNvPr>
          <p:cNvCxnSpPr/>
          <p:nvPr/>
        </p:nvCxnSpPr>
        <p:spPr>
          <a:xfrm>
            <a:off x="6357257" y="2362200"/>
            <a:ext cx="0" cy="3746441"/>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22604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28738D-DCB3-0F4C-BFD7-195A0403979C}"/>
              </a:ext>
            </a:extLst>
          </p:cNvPr>
          <p:cNvSpPr>
            <a:spLocks noGrp="1"/>
          </p:cNvSpPr>
          <p:nvPr>
            <p:ph type="body" sz="quarter" idx="16"/>
          </p:nvPr>
        </p:nvSpPr>
        <p:spPr>
          <a:xfrm>
            <a:off x="464195" y="444299"/>
            <a:ext cx="6609845" cy="582221"/>
          </a:xfrm>
        </p:spPr>
        <p:txBody>
          <a:bodyPr>
            <a:normAutofit lnSpcReduction="10000"/>
          </a:bodyPr>
          <a:lstStyle/>
          <a:p>
            <a:r>
              <a:rPr lang="hr-BA" dirty="0"/>
              <a:t>Well done! At this point you have</a:t>
            </a:r>
            <a:endParaRPr lang="en-US" dirty="0"/>
          </a:p>
        </p:txBody>
      </p:sp>
      <p:sp>
        <p:nvSpPr>
          <p:cNvPr id="3" name="Text Placeholder 2">
            <a:extLst>
              <a:ext uri="{FF2B5EF4-FFF2-40B4-BE49-F238E27FC236}">
                <a16:creationId xmlns:a16="http://schemas.microsoft.com/office/drawing/2014/main" id="{BDC66E6B-2C75-6140-A915-475D768A9948}"/>
              </a:ext>
            </a:extLst>
          </p:cNvPr>
          <p:cNvSpPr>
            <a:spLocks noGrp="1"/>
          </p:cNvSpPr>
          <p:nvPr>
            <p:ph type="body" sz="quarter" idx="19"/>
          </p:nvPr>
        </p:nvSpPr>
        <p:spPr>
          <a:xfrm>
            <a:off x="3702459" y="4220738"/>
            <a:ext cx="2506226" cy="1798225"/>
          </a:xfrm>
        </p:spPr>
        <p:txBody>
          <a:bodyPr>
            <a:normAutofit/>
          </a:bodyPr>
          <a:lstStyle/>
          <a:p>
            <a:pPr marL="0" indent="0"/>
            <a:r>
              <a:rPr lang="hr-BA" sz="2400" dirty="0"/>
              <a:t>Wide list of all groups who can influence and are interested in what you do</a:t>
            </a:r>
            <a:endParaRPr lang="en-US" sz="2400" dirty="0"/>
          </a:p>
        </p:txBody>
      </p:sp>
      <p:sp>
        <p:nvSpPr>
          <p:cNvPr id="4" name="Text Placeholder 3">
            <a:extLst>
              <a:ext uri="{FF2B5EF4-FFF2-40B4-BE49-F238E27FC236}">
                <a16:creationId xmlns:a16="http://schemas.microsoft.com/office/drawing/2014/main" id="{5FA291D8-E3AC-4B4C-9181-A6D2DF211AD7}"/>
              </a:ext>
            </a:extLst>
          </p:cNvPr>
          <p:cNvSpPr>
            <a:spLocks noGrp="1"/>
          </p:cNvSpPr>
          <p:nvPr>
            <p:ph type="body" sz="quarter" idx="20"/>
          </p:nvPr>
        </p:nvSpPr>
        <p:spPr/>
        <p:txBody>
          <a:bodyPr>
            <a:normAutofit/>
          </a:bodyPr>
          <a:lstStyle/>
          <a:p>
            <a:pPr marL="0" indent="0"/>
            <a:r>
              <a:rPr lang="hr-BA" sz="2800" dirty="0"/>
              <a:t>People who can help you</a:t>
            </a:r>
            <a:endParaRPr lang="en-US" sz="2800" dirty="0"/>
          </a:p>
        </p:txBody>
      </p:sp>
      <p:sp>
        <p:nvSpPr>
          <p:cNvPr id="5" name="Text Placeholder 4">
            <a:extLst>
              <a:ext uri="{FF2B5EF4-FFF2-40B4-BE49-F238E27FC236}">
                <a16:creationId xmlns:a16="http://schemas.microsoft.com/office/drawing/2014/main" id="{CBA9E582-971F-4D4F-926F-0FE2CB5C934B}"/>
              </a:ext>
            </a:extLst>
          </p:cNvPr>
          <p:cNvSpPr>
            <a:spLocks noGrp="1"/>
          </p:cNvSpPr>
          <p:nvPr>
            <p:ph type="body" sz="quarter" idx="21"/>
          </p:nvPr>
        </p:nvSpPr>
        <p:spPr/>
        <p:txBody>
          <a:bodyPr/>
          <a:lstStyle/>
          <a:p>
            <a:r>
              <a:rPr lang="hr-BA" dirty="0"/>
              <a:t>Initiative</a:t>
            </a:r>
            <a:endParaRPr lang="en-US" dirty="0"/>
          </a:p>
        </p:txBody>
      </p:sp>
      <p:sp>
        <p:nvSpPr>
          <p:cNvPr id="6" name="Text Placeholder 5">
            <a:extLst>
              <a:ext uri="{FF2B5EF4-FFF2-40B4-BE49-F238E27FC236}">
                <a16:creationId xmlns:a16="http://schemas.microsoft.com/office/drawing/2014/main" id="{117509D9-6F35-A449-B8DE-F408CDB95FBD}"/>
              </a:ext>
            </a:extLst>
          </p:cNvPr>
          <p:cNvSpPr>
            <a:spLocks noGrp="1"/>
          </p:cNvSpPr>
          <p:nvPr>
            <p:ph type="body" sz="quarter" idx="22"/>
          </p:nvPr>
        </p:nvSpPr>
        <p:spPr/>
        <p:txBody>
          <a:bodyPr>
            <a:normAutofit fontScale="92500" lnSpcReduction="10000"/>
          </a:bodyPr>
          <a:lstStyle/>
          <a:p>
            <a:r>
              <a:rPr lang="hr-BA" dirty="0"/>
              <a:t>STAKEHOLDERS</a:t>
            </a:r>
            <a:endParaRPr lang="en-US" dirty="0"/>
          </a:p>
        </p:txBody>
      </p:sp>
      <p:sp>
        <p:nvSpPr>
          <p:cNvPr id="7" name="Text Placeholder 6">
            <a:extLst>
              <a:ext uri="{FF2B5EF4-FFF2-40B4-BE49-F238E27FC236}">
                <a16:creationId xmlns:a16="http://schemas.microsoft.com/office/drawing/2014/main" id="{27389993-A448-0D4F-9E30-1A8FBCD74F97}"/>
              </a:ext>
            </a:extLst>
          </p:cNvPr>
          <p:cNvSpPr>
            <a:spLocks noGrp="1"/>
          </p:cNvSpPr>
          <p:nvPr>
            <p:ph type="body" sz="quarter" idx="23"/>
          </p:nvPr>
        </p:nvSpPr>
        <p:spPr/>
        <p:txBody>
          <a:bodyPr>
            <a:normAutofit fontScale="92500" lnSpcReduction="10000"/>
          </a:bodyPr>
          <a:lstStyle/>
          <a:p>
            <a:r>
              <a:rPr lang="hr-BA" dirty="0"/>
              <a:t>PARTNERS</a:t>
            </a:r>
            <a:endParaRPr lang="en-US" dirty="0"/>
          </a:p>
        </p:txBody>
      </p:sp>
      <p:sp>
        <p:nvSpPr>
          <p:cNvPr id="9" name="Text Placeholder 6">
            <a:extLst>
              <a:ext uri="{FF2B5EF4-FFF2-40B4-BE49-F238E27FC236}">
                <a16:creationId xmlns:a16="http://schemas.microsoft.com/office/drawing/2014/main" id="{1AEB2248-CF67-BD24-FC43-692CF1D3027D}"/>
              </a:ext>
            </a:extLst>
          </p:cNvPr>
          <p:cNvSpPr txBox="1">
            <a:spLocks/>
          </p:cNvSpPr>
          <p:nvPr/>
        </p:nvSpPr>
        <p:spPr>
          <a:xfrm>
            <a:off x="9446543" y="2823339"/>
            <a:ext cx="2506226" cy="335052"/>
          </a:xfrm>
          <a:prstGeom prst="rect">
            <a:avLst/>
          </a:prstGeom>
        </p:spPr>
        <p:txBody>
          <a:bodyPr vert="horz" lIns="91440" tIns="45720" rIns="91440" bIns="45720" rtlCol="0">
            <a:normAutofit fontScale="92500" lnSpcReduction="10000"/>
          </a:bodyPr>
          <a:lstStyle>
            <a:lvl1pPr marL="228600" indent="-228600" algn="ctr" defTabSz="914400" rtl="0" eaLnBrk="1" latinLnBrk="0" hangingPunct="1">
              <a:lnSpc>
                <a:spcPct val="90000"/>
              </a:lnSpc>
              <a:spcBef>
                <a:spcPts val="1000"/>
              </a:spcBef>
              <a:buFont typeface="Arial" panose="020B0604020202020204" pitchFamily="34" charset="0"/>
              <a:buNone/>
              <a:defRPr sz="2000" b="0" i="0" kern="1200" spc="300">
                <a:solidFill>
                  <a:srgbClr val="1BA19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BA" dirty="0"/>
              <a:t>TARGET GROUP</a:t>
            </a:r>
            <a:endParaRPr lang="en-US" dirty="0"/>
          </a:p>
        </p:txBody>
      </p:sp>
      <p:sp>
        <p:nvSpPr>
          <p:cNvPr id="10" name="Text Placeholder 3">
            <a:extLst>
              <a:ext uri="{FF2B5EF4-FFF2-40B4-BE49-F238E27FC236}">
                <a16:creationId xmlns:a16="http://schemas.microsoft.com/office/drawing/2014/main" id="{67A127AB-AA0E-CE71-B7CE-D29278969E09}"/>
              </a:ext>
            </a:extLst>
          </p:cNvPr>
          <p:cNvSpPr txBox="1">
            <a:spLocks/>
          </p:cNvSpPr>
          <p:nvPr/>
        </p:nvSpPr>
        <p:spPr>
          <a:xfrm>
            <a:off x="9446543" y="4220738"/>
            <a:ext cx="2506226" cy="1237497"/>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7F7F7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hr-BA" sz="2800" dirty="0"/>
              <a:t>People you can help</a:t>
            </a:r>
            <a:endParaRPr lang="en-US" sz="2800" dirty="0"/>
          </a:p>
        </p:txBody>
      </p:sp>
    </p:spTree>
    <p:extLst>
      <p:ext uri="{BB962C8B-B14F-4D97-AF65-F5344CB8AC3E}">
        <p14:creationId xmlns:p14="http://schemas.microsoft.com/office/powerpoint/2010/main" val="3224695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8F0CEDC-AF6B-FE4C-96E1-65402113D5F1}"/>
              </a:ext>
            </a:extLst>
          </p:cNvPr>
          <p:cNvSpPr>
            <a:spLocks noGrp="1"/>
          </p:cNvSpPr>
          <p:nvPr>
            <p:ph type="body" sz="quarter" idx="16"/>
          </p:nvPr>
        </p:nvSpPr>
        <p:spPr/>
        <p:txBody>
          <a:bodyPr>
            <a:normAutofit lnSpcReduction="10000"/>
          </a:bodyPr>
          <a:lstStyle/>
          <a:p>
            <a:r>
              <a:rPr lang="hr-BA"/>
              <a:t>4</a:t>
            </a:r>
            <a:endParaRPr lang="en-US"/>
          </a:p>
        </p:txBody>
      </p:sp>
      <p:sp>
        <p:nvSpPr>
          <p:cNvPr id="7" name="Text Placeholder 6">
            <a:extLst>
              <a:ext uri="{FF2B5EF4-FFF2-40B4-BE49-F238E27FC236}">
                <a16:creationId xmlns:a16="http://schemas.microsoft.com/office/drawing/2014/main" id="{535CED3B-86D4-AC40-8107-98B495F9C1BB}"/>
              </a:ext>
            </a:extLst>
          </p:cNvPr>
          <p:cNvSpPr>
            <a:spLocks noGrp="1"/>
          </p:cNvSpPr>
          <p:nvPr>
            <p:ph type="body" sz="quarter" idx="18"/>
          </p:nvPr>
        </p:nvSpPr>
        <p:spPr>
          <a:xfrm>
            <a:off x="6244633" y="2035536"/>
            <a:ext cx="6028647" cy="851567"/>
          </a:xfrm>
        </p:spPr>
        <p:txBody>
          <a:bodyPr>
            <a:noAutofit/>
          </a:bodyPr>
          <a:lstStyle/>
          <a:p>
            <a:pPr marL="0" indent="0"/>
            <a:r>
              <a:rPr lang="en-US" sz="4000" dirty="0"/>
              <a:t>Applying for funding and activating fundraising</a:t>
            </a:r>
          </a:p>
          <a:p>
            <a:endParaRPr lang="en-US" sz="4000" dirty="0"/>
          </a:p>
        </p:txBody>
      </p:sp>
      <p:pic>
        <p:nvPicPr>
          <p:cNvPr id="9" name="Picture Placeholder 8"/>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61258" y="228600"/>
            <a:ext cx="11615894" cy="5946816"/>
          </a:xfrm>
        </p:spPr>
      </p:pic>
    </p:spTree>
    <p:extLst>
      <p:ext uri="{BB962C8B-B14F-4D97-AF65-F5344CB8AC3E}">
        <p14:creationId xmlns:p14="http://schemas.microsoft.com/office/powerpoint/2010/main" val="348955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CD737DE-4D77-4702-A7D0-EBF6802ADEDB}"/>
              </a:ext>
            </a:extLst>
          </p:cNvPr>
          <p:cNvGraphicFramePr/>
          <p:nvPr>
            <p:extLst>
              <p:ext uri="{D42A27DB-BD31-4B8C-83A1-F6EECF244321}">
                <p14:modId xmlns:p14="http://schemas.microsoft.com/office/powerpoint/2010/main" val="665355973"/>
              </p:ext>
            </p:extLst>
          </p:nvPr>
        </p:nvGraphicFramePr>
        <p:xfrm>
          <a:off x="699795" y="719666"/>
          <a:ext cx="1056225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8675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CD737DE-4D77-4702-A7D0-EBF6802ADEDB}"/>
              </a:ext>
            </a:extLst>
          </p:cNvPr>
          <p:cNvGraphicFramePr/>
          <p:nvPr>
            <p:extLst>
              <p:ext uri="{D42A27DB-BD31-4B8C-83A1-F6EECF244321}">
                <p14:modId xmlns:p14="http://schemas.microsoft.com/office/powerpoint/2010/main" val="3511265185"/>
              </p:ext>
            </p:extLst>
          </p:nvPr>
        </p:nvGraphicFramePr>
        <p:xfrm>
          <a:off x="699794" y="466531"/>
          <a:ext cx="11254313" cy="5923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2305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2617">
            <a:extLst>
              <a:ext uri="{FF2B5EF4-FFF2-40B4-BE49-F238E27FC236}">
                <a16:creationId xmlns:a16="http://schemas.microsoft.com/office/drawing/2014/main" id="{E8D8466A-076C-6F4E-948F-144AEC6F5EF8}"/>
              </a:ext>
            </a:extLst>
          </p:cNvPr>
          <p:cNvSpPr/>
          <p:nvPr/>
        </p:nvSpPr>
        <p:spPr>
          <a:xfrm>
            <a:off x="10699309" y="5334551"/>
            <a:ext cx="366111" cy="299575"/>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Roboto Light" panose="02000000000000000000" pitchFamily="2" charset="0"/>
              <a:ea typeface="Roboto Light" panose="02000000000000000000" pitchFamily="2" charset="0"/>
              <a:cs typeface="Roboto Light" panose="02000000000000000000" pitchFamily="2" charset="0"/>
            </a:endParaRPr>
          </a:p>
        </p:txBody>
      </p:sp>
      <p:sp>
        <p:nvSpPr>
          <p:cNvPr id="40" name="Shape 2546">
            <a:extLst>
              <a:ext uri="{FF2B5EF4-FFF2-40B4-BE49-F238E27FC236}">
                <a16:creationId xmlns:a16="http://schemas.microsoft.com/office/drawing/2014/main" id="{6CF2C101-A58F-DC4F-8A7E-3C0F918AABFA}"/>
              </a:ext>
            </a:extLst>
          </p:cNvPr>
          <p:cNvSpPr/>
          <p:nvPr/>
        </p:nvSpPr>
        <p:spPr>
          <a:xfrm>
            <a:off x="7921910" y="5386188"/>
            <a:ext cx="366109" cy="247938"/>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Roboto Light" panose="02000000000000000000" pitchFamily="2" charset="0"/>
              <a:ea typeface="Roboto Light" panose="02000000000000000000" pitchFamily="2" charset="0"/>
              <a:cs typeface="Roboto Light" panose="02000000000000000000" pitchFamily="2" charset="0"/>
            </a:endParaRPr>
          </a:p>
        </p:txBody>
      </p:sp>
      <p:sp>
        <p:nvSpPr>
          <p:cNvPr id="41" name="Shape 2772">
            <a:extLst>
              <a:ext uri="{FF2B5EF4-FFF2-40B4-BE49-F238E27FC236}">
                <a16:creationId xmlns:a16="http://schemas.microsoft.com/office/drawing/2014/main" id="{BFB9D1D6-A90A-6941-BE25-22E14DF54211}"/>
              </a:ext>
            </a:extLst>
          </p:cNvPr>
          <p:cNvSpPr/>
          <p:nvPr/>
        </p:nvSpPr>
        <p:spPr>
          <a:xfrm>
            <a:off x="2672348" y="5460003"/>
            <a:ext cx="348250" cy="348246"/>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chemeClr val="bg1"/>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panose="020F0502020204030203" pitchFamily="34" charset="0"/>
              <a:ea typeface="Lato" panose="020F0502020204030203" pitchFamily="34" charset="0"/>
              <a:cs typeface="Lato" panose="020F0502020204030203" pitchFamily="34" charset="0"/>
            </a:endParaRPr>
          </a:p>
        </p:txBody>
      </p:sp>
      <p:sp>
        <p:nvSpPr>
          <p:cNvPr id="42" name="Shape 2556">
            <a:extLst>
              <a:ext uri="{FF2B5EF4-FFF2-40B4-BE49-F238E27FC236}">
                <a16:creationId xmlns:a16="http://schemas.microsoft.com/office/drawing/2014/main" id="{8B9888CC-B1EF-D044-AB08-052599789D91}"/>
              </a:ext>
            </a:extLst>
          </p:cNvPr>
          <p:cNvSpPr/>
          <p:nvPr/>
        </p:nvSpPr>
        <p:spPr>
          <a:xfrm>
            <a:off x="5230008" y="5334551"/>
            <a:ext cx="417795" cy="41779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 name="Text Placeholder 1">
            <a:extLst>
              <a:ext uri="{FF2B5EF4-FFF2-40B4-BE49-F238E27FC236}">
                <a16:creationId xmlns:a16="http://schemas.microsoft.com/office/drawing/2014/main" id="{3C43CE31-982C-E641-BBE0-EFD3B04ABEC8}"/>
              </a:ext>
            </a:extLst>
          </p:cNvPr>
          <p:cNvSpPr>
            <a:spLocks noGrp="1"/>
          </p:cNvSpPr>
          <p:nvPr>
            <p:ph type="body" sz="quarter" idx="16"/>
          </p:nvPr>
        </p:nvSpPr>
        <p:spPr>
          <a:xfrm>
            <a:off x="411246" y="429619"/>
            <a:ext cx="10471119" cy="582221"/>
          </a:xfrm>
        </p:spPr>
        <p:txBody>
          <a:bodyPr>
            <a:normAutofit fontScale="92500"/>
          </a:bodyPr>
          <a:lstStyle/>
          <a:p>
            <a:r>
              <a:rPr lang="en-US" sz="3200" dirty="0"/>
              <a:t>Focus on Problem Solving</a:t>
            </a:r>
            <a:r>
              <a:rPr lang="hr-BA" sz="3200" dirty="0"/>
              <a:t>. </a:t>
            </a:r>
            <a:r>
              <a:rPr lang="en-US" sz="3200" dirty="0"/>
              <a:t>How will this grant tackle a challenge?</a:t>
            </a:r>
          </a:p>
          <a:p>
            <a:endParaRPr lang="en-US" sz="3200" dirty="0"/>
          </a:p>
        </p:txBody>
      </p:sp>
      <p:sp>
        <p:nvSpPr>
          <p:cNvPr id="4" name="Text Placeholder 3">
            <a:extLst>
              <a:ext uri="{FF2B5EF4-FFF2-40B4-BE49-F238E27FC236}">
                <a16:creationId xmlns:a16="http://schemas.microsoft.com/office/drawing/2014/main" id="{C499BAFD-AE3E-F44D-B4E0-6A91EFE8588A}"/>
              </a:ext>
            </a:extLst>
          </p:cNvPr>
          <p:cNvSpPr>
            <a:spLocks noGrp="1"/>
          </p:cNvSpPr>
          <p:nvPr>
            <p:ph type="body" sz="quarter" idx="34"/>
          </p:nvPr>
        </p:nvSpPr>
        <p:spPr/>
        <p:txBody>
          <a:bodyPr>
            <a:normAutofit/>
          </a:bodyPr>
          <a:lstStyle/>
          <a:p>
            <a:r>
              <a:rPr lang="hr-BA" dirty="0"/>
              <a:t>1</a:t>
            </a:r>
            <a:endParaRPr lang="en-US" dirty="0"/>
          </a:p>
        </p:txBody>
      </p:sp>
      <p:sp>
        <p:nvSpPr>
          <p:cNvPr id="5" name="Text Placeholder 4">
            <a:extLst>
              <a:ext uri="{FF2B5EF4-FFF2-40B4-BE49-F238E27FC236}">
                <a16:creationId xmlns:a16="http://schemas.microsoft.com/office/drawing/2014/main" id="{C6DBEFE5-F0C9-BC47-A2C7-6A2AFCCD01B2}"/>
              </a:ext>
            </a:extLst>
          </p:cNvPr>
          <p:cNvSpPr>
            <a:spLocks noGrp="1"/>
          </p:cNvSpPr>
          <p:nvPr>
            <p:ph type="body" sz="quarter" idx="35"/>
          </p:nvPr>
        </p:nvSpPr>
        <p:spPr/>
        <p:txBody>
          <a:bodyPr>
            <a:normAutofit/>
          </a:bodyPr>
          <a:lstStyle/>
          <a:p>
            <a:r>
              <a:rPr lang="hr-BA" dirty="0"/>
              <a:t>2</a:t>
            </a:r>
            <a:endParaRPr lang="en-US" dirty="0"/>
          </a:p>
        </p:txBody>
      </p:sp>
      <p:sp>
        <p:nvSpPr>
          <p:cNvPr id="6" name="Text Placeholder 5">
            <a:extLst>
              <a:ext uri="{FF2B5EF4-FFF2-40B4-BE49-F238E27FC236}">
                <a16:creationId xmlns:a16="http://schemas.microsoft.com/office/drawing/2014/main" id="{CE057DBE-A8ED-E146-A1F1-6313481147CC}"/>
              </a:ext>
            </a:extLst>
          </p:cNvPr>
          <p:cNvSpPr>
            <a:spLocks noGrp="1"/>
          </p:cNvSpPr>
          <p:nvPr>
            <p:ph type="body" sz="quarter" idx="36"/>
          </p:nvPr>
        </p:nvSpPr>
        <p:spPr/>
        <p:txBody>
          <a:bodyPr>
            <a:normAutofit/>
          </a:bodyPr>
          <a:lstStyle/>
          <a:p>
            <a:r>
              <a:rPr lang="hr-BA" dirty="0"/>
              <a:t>3</a:t>
            </a:r>
            <a:endParaRPr lang="en-US" dirty="0"/>
          </a:p>
        </p:txBody>
      </p:sp>
      <p:sp>
        <p:nvSpPr>
          <p:cNvPr id="7" name="Text Placeholder 6">
            <a:extLst>
              <a:ext uri="{FF2B5EF4-FFF2-40B4-BE49-F238E27FC236}">
                <a16:creationId xmlns:a16="http://schemas.microsoft.com/office/drawing/2014/main" id="{56A15734-A00B-1D45-996D-7C5EEC47847C}"/>
              </a:ext>
            </a:extLst>
          </p:cNvPr>
          <p:cNvSpPr>
            <a:spLocks noGrp="1"/>
          </p:cNvSpPr>
          <p:nvPr>
            <p:ph type="body" sz="quarter" idx="37"/>
          </p:nvPr>
        </p:nvSpPr>
        <p:spPr/>
        <p:txBody>
          <a:bodyPr>
            <a:normAutofit/>
          </a:bodyPr>
          <a:lstStyle/>
          <a:p>
            <a:r>
              <a:rPr lang="hr-BA" dirty="0"/>
              <a:t>4</a:t>
            </a:r>
            <a:endParaRPr lang="en-US" dirty="0"/>
          </a:p>
        </p:txBody>
      </p:sp>
      <p:sp>
        <p:nvSpPr>
          <p:cNvPr id="3" name="Text Placeholder 2">
            <a:extLst>
              <a:ext uri="{FF2B5EF4-FFF2-40B4-BE49-F238E27FC236}">
                <a16:creationId xmlns:a16="http://schemas.microsoft.com/office/drawing/2014/main" id="{97DF7278-0D67-A54F-A899-3DF4DA1023BD}"/>
              </a:ext>
            </a:extLst>
          </p:cNvPr>
          <p:cNvSpPr>
            <a:spLocks noGrp="1"/>
          </p:cNvSpPr>
          <p:nvPr>
            <p:ph type="body" sz="quarter" idx="21"/>
          </p:nvPr>
        </p:nvSpPr>
        <p:spPr>
          <a:xfrm>
            <a:off x="106547" y="3094424"/>
            <a:ext cx="2616221" cy="1505004"/>
          </a:xfrm>
        </p:spPr>
        <p:txBody>
          <a:bodyPr>
            <a:normAutofit/>
          </a:bodyPr>
          <a:lstStyle/>
          <a:p>
            <a:r>
              <a:rPr lang="en-US" sz="2000" dirty="0"/>
              <a:t>Problem statement – why is your project important? Justified? What problem does it solve?</a:t>
            </a:r>
          </a:p>
          <a:p>
            <a:endParaRPr lang="en-US" sz="2000" dirty="0"/>
          </a:p>
        </p:txBody>
      </p:sp>
      <p:sp>
        <p:nvSpPr>
          <p:cNvPr id="8" name="Text Placeholder 7">
            <a:extLst>
              <a:ext uri="{FF2B5EF4-FFF2-40B4-BE49-F238E27FC236}">
                <a16:creationId xmlns:a16="http://schemas.microsoft.com/office/drawing/2014/main" id="{49A99B05-71A4-B744-AF54-82CBFEBDB693}"/>
              </a:ext>
            </a:extLst>
          </p:cNvPr>
          <p:cNvSpPr>
            <a:spLocks noGrp="1"/>
          </p:cNvSpPr>
          <p:nvPr>
            <p:ph type="body" sz="quarter" idx="38"/>
          </p:nvPr>
        </p:nvSpPr>
        <p:spPr>
          <a:xfrm>
            <a:off x="2812443" y="3189980"/>
            <a:ext cx="2417565" cy="1505004"/>
          </a:xfrm>
        </p:spPr>
        <p:txBody>
          <a:bodyPr>
            <a:normAutofit/>
          </a:bodyPr>
          <a:lstStyle/>
          <a:p>
            <a:r>
              <a:rPr lang="en-US" sz="2000" dirty="0"/>
              <a:t>How did you find out about the problem, what’s the research, statistics? </a:t>
            </a:r>
          </a:p>
        </p:txBody>
      </p:sp>
      <p:sp>
        <p:nvSpPr>
          <p:cNvPr id="9" name="Text Placeholder 8">
            <a:extLst>
              <a:ext uri="{FF2B5EF4-FFF2-40B4-BE49-F238E27FC236}">
                <a16:creationId xmlns:a16="http://schemas.microsoft.com/office/drawing/2014/main" id="{576F7F95-46EC-B446-959C-840D4C9C94FC}"/>
              </a:ext>
            </a:extLst>
          </p:cNvPr>
          <p:cNvSpPr>
            <a:spLocks noGrp="1"/>
          </p:cNvSpPr>
          <p:nvPr>
            <p:ph type="body" sz="quarter" idx="39"/>
          </p:nvPr>
        </p:nvSpPr>
        <p:spPr>
          <a:xfrm>
            <a:off x="5645107" y="3321152"/>
            <a:ext cx="2276803" cy="1755384"/>
          </a:xfrm>
        </p:spPr>
        <p:txBody>
          <a:bodyPr>
            <a:normAutofit/>
          </a:bodyPr>
          <a:lstStyle/>
          <a:p>
            <a:r>
              <a:rPr lang="en-US" sz="2000" dirty="0"/>
              <a:t>Multiple problems? Prioritize and choose!</a:t>
            </a:r>
          </a:p>
          <a:p>
            <a:endParaRPr lang="en-US" sz="2000" dirty="0"/>
          </a:p>
        </p:txBody>
      </p:sp>
      <p:sp>
        <p:nvSpPr>
          <p:cNvPr id="10" name="Text Placeholder 9">
            <a:extLst>
              <a:ext uri="{FF2B5EF4-FFF2-40B4-BE49-F238E27FC236}">
                <a16:creationId xmlns:a16="http://schemas.microsoft.com/office/drawing/2014/main" id="{D9B9DB8F-2A2E-7C45-8915-F1334202D70C}"/>
              </a:ext>
            </a:extLst>
          </p:cNvPr>
          <p:cNvSpPr>
            <a:spLocks noGrp="1"/>
          </p:cNvSpPr>
          <p:nvPr>
            <p:ph type="body" sz="quarter" idx="40"/>
          </p:nvPr>
        </p:nvSpPr>
        <p:spPr>
          <a:xfrm>
            <a:off x="8081019" y="3306245"/>
            <a:ext cx="3178450" cy="1755384"/>
          </a:xfrm>
        </p:spPr>
        <p:txBody>
          <a:bodyPr>
            <a:normAutofit/>
          </a:bodyPr>
          <a:lstStyle/>
          <a:p>
            <a:r>
              <a:rPr lang="en-US" sz="2000" dirty="0"/>
              <a:t>What are the causes, solutions?  Final solution.  Evidence is the difference in success and failure</a:t>
            </a:r>
          </a:p>
          <a:p>
            <a:endParaRPr lang="en-US" sz="2000" dirty="0"/>
          </a:p>
        </p:txBody>
      </p:sp>
    </p:spTree>
    <p:extLst>
      <p:ext uri="{BB962C8B-B14F-4D97-AF65-F5344CB8AC3E}">
        <p14:creationId xmlns:p14="http://schemas.microsoft.com/office/powerpoint/2010/main" val="2921111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6FB075-3101-4643-9176-BA6748ABD565}"/>
              </a:ext>
            </a:extLst>
          </p:cNvPr>
          <p:cNvGrpSpPr/>
          <p:nvPr/>
        </p:nvGrpSpPr>
        <p:grpSpPr>
          <a:xfrm>
            <a:off x="9296274" y="758575"/>
            <a:ext cx="394968" cy="302667"/>
            <a:chOff x="9296274" y="758575"/>
            <a:chExt cx="394968" cy="302667"/>
          </a:xfrm>
          <a:solidFill>
            <a:srgbClr val="1188A3"/>
          </a:solidFill>
        </p:grpSpPr>
        <p:sp>
          <p:nvSpPr>
            <p:cNvPr id="64" name="Freeform 427">
              <a:extLst>
                <a:ext uri="{FF2B5EF4-FFF2-40B4-BE49-F238E27FC236}">
                  <a16:creationId xmlns:a16="http://schemas.microsoft.com/office/drawing/2014/main" id="{E1C642D9-D554-CD48-BE2E-3C77D0F6C9B8}"/>
                </a:ext>
              </a:extLst>
            </p:cNvPr>
            <p:cNvSpPr>
              <a:spLocks noChangeArrowheads="1"/>
            </p:cNvSpPr>
            <p:nvPr/>
          </p:nvSpPr>
          <p:spPr bwMode="auto">
            <a:xfrm flipH="1">
              <a:off x="9493758" y="758575"/>
              <a:ext cx="148114" cy="148114"/>
            </a:xfrm>
            <a:custGeom>
              <a:avLst/>
              <a:gdLst>
                <a:gd name="T0" fmla="*/ 151 w 303"/>
                <a:gd name="T1" fmla="*/ 303 h 304"/>
                <a:gd name="T2" fmla="*/ 151 w 303"/>
                <a:gd name="T3" fmla="*/ 303 h 304"/>
                <a:gd name="T4" fmla="*/ 0 w 303"/>
                <a:gd name="T5" fmla="*/ 151 h 304"/>
                <a:gd name="T6" fmla="*/ 151 w 303"/>
                <a:gd name="T7" fmla="*/ 0 h 304"/>
                <a:gd name="T8" fmla="*/ 302 w 303"/>
                <a:gd name="T9" fmla="*/ 151 h 304"/>
                <a:gd name="T10" fmla="*/ 151 w 303"/>
                <a:gd name="T11" fmla="*/ 303 h 304"/>
                <a:gd name="T12" fmla="*/ 151 w 303"/>
                <a:gd name="T13" fmla="*/ 56 h 304"/>
                <a:gd name="T14" fmla="*/ 151 w 303"/>
                <a:gd name="T15" fmla="*/ 56 h 304"/>
                <a:gd name="T16" fmla="*/ 47 w 303"/>
                <a:gd name="T17" fmla="*/ 151 h 304"/>
                <a:gd name="T18" fmla="*/ 151 w 303"/>
                <a:gd name="T19" fmla="*/ 247 h 304"/>
                <a:gd name="T20" fmla="*/ 247 w 303"/>
                <a:gd name="T21" fmla="*/ 151 h 304"/>
                <a:gd name="T22" fmla="*/ 151 w 303"/>
                <a:gd name="T23" fmla="*/ 5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304">
                  <a:moveTo>
                    <a:pt x="151" y="303"/>
                  </a:moveTo>
                  <a:lnTo>
                    <a:pt x="151" y="303"/>
                  </a:lnTo>
                  <a:cubicBezTo>
                    <a:pt x="63" y="303"/>
                    <a:pt x="0" y="239"/>
                    <a:pt x="0" y="151"/>
                  </a:cubicBezTo>
                  <a:cubicBezTo>
                    <a:pt x="0" y="71"/>
                    <a:pt x="63" y="0"/>
                    <a:pt x="151" y="0"/>
                  </a:cubicBezTo>
                  <a:cubicBezTo>
                    <a:pt x="231" y="0"/>
                    <a:pt x="302" y="71"/>
                    <a:pt x="302" y="151"/>
                  </a:cubicBezTo>
                  <a:cubicBezTo>
                    <a:pt x="302" y="239"/>
                    <a:pt x="231" y="303"/>
                    <a:pt x="151" y="303"/>
                  </a:cubicBezTo>
                  <a:close/>
                  <a:moveTo>
                    <a:pt x="151" y="56"/>
                  </a:moveTo>
                  <a:lnTo>
                    <a:pt x="151" y="56"/>
                  </a:lnTo>
                  <a:cubicBezTo>
                    <a:pt x="95" y="56"/>
                    <a:pt x="47" y="95"/>
                    <a:pt x="47" y="151"/>
                  </a:cubicBezTo>
                  <a:cubicBezTo>
                    <a:pt x="47" y="207"/>
                    <a:pt x="95" y="247"/>
                    <a:pt x="151" y="247"/>
                  </a:cubicBezTo>
                  <a:cubicBezTo>
                    <a:pt x="207" y="247"/>
                    <a:pt x="247" y="207"/>
                    <a:pt x="247" y="151"/>
                  </a:cubicBezTo>
                  <a:cubicBezTo>
                    <a:pt x="247" y="95"/>
                    <a:pt x="207" y="56"/>
                    <a:pt x="151" y="56"/>
                  </a:cubicBezTo>
                  <a:close/>
                </a:path>
              </a:pathLst>
            </a:custGeom>
            <a:grpFill/>
            <a:ln>
              <a:noFill/>
            </a:ln>
            <a:effectLst/>
          </p:spPr>
          <p:txBody>
            <a:bodyPr wrap="none" anchor="ctr"/>
            <a:lstStyle/>
            <a:p>
              <a:endParaRPr lang="en-US"/>
            </a:p>
          </p:txBody>
        </p:sp>
        <p:sp>
          <p:nvSpPr>
            <p:cNvPr id="65" name="Freeform 428">
              <a:extLst>
                <a:ext uri="{FF2B5EF4-FFF2-40B4-BE49-F238E27FC236}">
                  <a16:creationId xmlns:a16="http://schemas.microsoft.com/office/drawing/2014/main" id="{C0BC47C1-F543-AD4F-B732-8C0A64D79F7D}"/>
                </a:ext>
              </a:extLst>
            </p:cNvPr>
            <p:cNvSpPr>
              <a:spLocks noChangeArrowheads="1"/>
            </p:cNvSpPr>
            <p:nvPr/>
          </p:nvSpPr>
          <p:spPr bwMode="auto">
            <a:xfrm flipH="1">
              <a:off x="9442240" y="921714"/>
              <a:ext cx="249002" cy="139528"/>
            </a:xfrm>
            <a:custGeom>
              <a:avLst/>
              <a:gdLst>
                <a:gd name="T0" fmla="*/ 486 w 511"/>
                <a:gd name="T1" fmla="*/ 287 h 288"/>
                <a:gd name="T2" fmla="*/ 486 w 511"/>
                <a:gd name="T3" fmla="*/ 287 h 288"/>
                <a:gd name="T4" fmla="*/ 24 w 511"/>
                <a:gd name="T5" fmla="*/ 287 h 288"/>
                <a:gd name="T6" fmla="*/ 0 w 511"/>
                <a:gd name="T7" fmla="*/ 255 h 288"/>
                <a:gd name="T8" fmla="*/ 0 w 511"/>
                <a:gd name="T9" fmla="*/ 152 h 288"/>
                <a:gd name="T10" fmla="*/ 48 w 511"/>
                <a:gd name="T11" fmla="*/ 56 h 288"/>
                <a:gd name="T12" fmla="*/ 255 w 511"/>
                <a:gd name="T13" fmla="*/ 0 h 288"/>
                <a:gd name="T14" fmla="*/ 462 w 511"/>
                <a:gd name="T15" fmla="*/ 64 h 288"/>
                <a:gd name="T16" fmla="*/ 510 w 511"/>
                <a:gd name="T17" fmla="*/ 152 h 288"/>
                <a:gd name="T18" fmla="*/ 510 w 511"/>
                <a:gd name="T19" fmla="*/ 255 h 288"/>
                <a:gd name="T20" fmla="*/ 486 w 511"/>
                <a:gd name="T21" fmla="*/ 287 h 288"/>
                <a:gd name="T22" fmla="*/ 48 w 511"/>
                <a:gd name="T23" fmla="*/ 231 h 288"/>
                <a:gd name="T24" fmla="*/ 48 w 511"/>
                <a:gd name="T25" fmla="*/ 231 h 288"/>
                <a:gd name="T26" fmla="*/ 454 w 511"/>
                <a:gd name="T27" fmla="*/ 231 h 288"/>
                <a:gd name="T28" fmla="*/ 454 w 511"/>
                <a:gd name="T29" fmla="*/ 152 h 288"/>
                <a:gd name="T30" fmla="*/ 430 w 511"/>
                <a:gd name="T31" fmla="*/ 104 h 288"/>
                <a:gd name="T32" fmla="*/ 255 w 511"/>
                <a:gd name="T33" fmla="*/ 48 h 288"/>
                <a:gd name="T34" fmla="*/ 80 w 511"/>
                <a:gd name="T35" fmla="*/ 104 h 288"/>
                <a:gd name="T36" fmla="*/ 48 w 511"/>
                <a:gd name="T37" fmla="*/ 152 h 288"/>
                <a:gd name="T38" fmla="*/ 48 w 511"/>
                <a:gd name="T39" fmla="*/ 23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1" h="288">
                  <a:moveTo>
                    <a:pt x="486" y="287"/>
                  </a:moveTo>
                  <a:lnTo>
                    <a:pt x="486" y="287"/>
                  </a:lnTo>
                  <a:cubicBezTo>
                    <a:pt x="24" y="287"/>
                    <a:pt x="24" y="287"/>
                    <a:pt x="24" y="287"/>
                  </a:cubicBezTo>
                  <a:cubicBezTo>
                    <a:pt x="8" y="287"/>
                    <a:pt x="0" y="271"/>
                    <a:pt x="0" y="255"/>
                  </a:cubicBezTo>
                  <a:cubicBezTo>
                    <a:pt x="0" y="152"/>
                    <a:pt x="0" y="152"/>
                    <a:pt x="0" y="152"/>
                  </a:cubicBezTo>
                  <a:cubicBezTo>
                    <a:pt x="0" y="112"/>
                    <a:pt x="16" y="80"/>
                    <a:pt x="48" y="56"/>
                  </a:cubicBezTo>
                  <a:cubicBezTo>
                    <a:pt x="104" y="16"/>
                    <a:pt x="175" y="0"/>
                    <a:pt x="255" y="0"/>
                  </a:cubicBezTo>
                  <a:cubicBezTo>
                    <a:pt x="327" y="0"/>
                    <a:pt x="406" y="16"/>
                    <a:pt x="462" y="64"/>
                  </a:cubicBezTo>
                  <a:cubicBezTo>
                    <a:pt x="494" y="80"/>
                    <a:pt x="510" y="112"/>
                    <a:pt x="510" y="152"/>
                  </a:cubicBezTo>
                  <a:cubicBezTo>
                    <a:pt x="510" y="183"/>
                    <a:pt x="510" y="223"/>
                    <a:pt x="510" y="255"/>
                  </a:cubicBezTo>
                  <a:cubicBezTo>
                    <a:pt x="510" y="271"/>
                    <a:pt x="494" y="287"/>
                    <a:pt x="486" y="287"/>
                  </a:cubicBezTo>
                  <a:close/>
                  <a:moveTo>
                    <a:pt x="48" y="231"/>
                  </a:moveTo>
                  <a:lnTo>
                    <a:pt x="48" y="231"/>
                  </a:lnTo>
                  <a:cubicBezTo>
                    <a:pt x="454" y="231"/>
                    <a:pt x="454" y="231"/>
                    <a:pt x="454" y="231"/>
                  </a:cubicBezTo>
                  <a:cubicBezTo>
                    <a:pt x="454" y="199"/>
                    <a:pt x="454" y="175"/>
                    <a:pt x="454" y="152"/>
                  </a:cubicBezTo>
                  <a:cubicBezTo>
                    <a:pt x="454" y="136"/>
                    <a:pt x="446" y="112"/>
                    <a:pt x="430" y="104"/>
                  </a:cubicBezTo>
                  <a:cubicBezTo>
                    <a:pt x="382" y="72"/>
                    <a:pt x="319" y="48"/>
                    <a:pt x="255" y="48"/>
                  </a:cubicBezTo>
                  <a:cubicBezTo>
                    <a:pt x="191" y="48"/>
                    <a:pt x="128" y="72"/>
                    <a:pt x="80" y="104"/>
                  </a:cubicBezTo>
                  <a:cubicBezTo>
                    <a:pt x="64" y="112"/>
                    <a:pt x="48" y="136"/>
                    <a:pt x="48" y="152"/>
                  </a:cubicBezTo>
                  <a:lnTo>
                    <a:pt x="48" y="231"/>
                  </a:lnTo>
                  <a:close/>
                </a:path>
              </a:pathLst>
            </a:custGeom>
            <a:grpFill/>
            <a:ln>
              <a:noFill/>
            </a:ln>
            <a:effectLst/>
          </p:spPr>
          <p:txBody>
            <a:bodyPr wrap="none" anchor="ctr"/>
            <a:lstStyle/>
            <a:p>
              <a:endParaRPr lang="en-US" dirty="0"/>
            </a:p>
          </p:txBody>
        </p:sp>
        <p:sp>
          <p:nvSpPr>
            <p:cNvPr id="66" name="Freeform 429">
              <a:extLst>
                <a:ext uri="{FF2B5EF4-FFF2-40B4-BE49-F238E27FC236}">
                  <a16:creationId xmlns:a16="http://schemas.microsoft.com/office/drawing/2014/main" id="{226BE6FA-5356-2646-BA6C-682A8A299F35}"/>
                </a:ext>
              </a:extLst>
            </p:cNvPr>
            <p:cNvSpPr>
              <a:spLocks noChangeArrowheads="1"/>
            </p:cNvSpPr>
            <p:nvPr/>
          </p:nvSpPr>
          <p:spPr bwMode="auto">
            <a:xfrm flipH="1">
              <a:off x="9349939" y="786481"/>
              <a:ext cx="124501" cy="124501"/>
            </a:xfrm>
            <a:custGeom>
              <a:avLst/>
              <a:gdLst>
                <a:gd name="T0" fmla="*/ 128 w 256"/>
                <a:gd name="T1" fmla="*/ 254 h 255"/>
                <a:gd name="T2" fmla="*/ 128 w 256"/>
                <a:gd name="T3" fmla="*/ 254 h 255"/>
                <a:gd name="T4" fmla="*/ 0 w 256"/>
                <a:gd name="T5" fmla="*/ 127 h 255"/>
                <a:gd name="T6" fmla="*/ 128 w 256"/>
                <a:gd name="T7" fmla="*/ 0 h 255"/>
                <a:gd name="T8" fmla="*/ 255 w 256"/>
                <a:gd name="T9" fmla="*/ 127 h 255"/>
                <a:gd name="T10" fmla="*/ 128 w 256"/>
                <a:gd name="T11" fmla="*/ 254 h 255"/>
                <a:gd name="T12" fmla="*/ 128 w 256"/>
                <a:gd name="T13" fmla="*/ 55 h 255"/>
                <a:gd name="T14" fmla="*/ 128 w 256"/>
                <a:gd name="T15" fmla="*/ 55 h 255"/>
                <a:gd name="T16" fmla="*/ 56 w 256"/>
                <a:gd name="T17" fmla="*/ 127 h 255"/>
                <a:gd name="T18" fmla="*/ 128 w 256"/>
                <a:gd name="T19" fmla="*/ 199 h 255"/>
                <a:gd name="T20" fmla="*/ 207 w 256"/>
                <a:gd name="T21" fmla="*/ 127 h 255"/>
                <a:gd name="T22" fmla="*/ 128 w 256"/>
                <a:gd name="T23" fmla="*/ 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255">
                  <a:moveTo>
                    <a:pt x="128" y="254"/>
                  </a:moveTo>
                  <a:lnTo>
                    <a:pt x="128" y="254"/>
                  </a:lnTo>
                  <a:cubicBezTo>
                    <a:pt x="64" y="254"/>
                    <a:pt x="0" y="199"/>
                    <a:pt x="0" y="127"/>
                  </a:cubicBezTo>
                  <a:cubicBezTo>
                    <a:pt x="0" y="55"/>
                    <a:pt x="64" y="0"/>
                    <a:pt x="128" y="0"/>
                  </a:cubicBezTo>
                  <a:cubicBezTo>
                    <a:pt x="199" y="0"/>
                    <a:pt x="255" y="55"/>
                    <a:pt x="255" y="127"/>
                  </a:cubicBezTo>
                  <a:cubicBezTo>
                    <a:pt x="255" y="199"/>
                    <a:pt x="199" y="254"/>
                    <a:pt x="128" y="254"/>
                  </a:cubicBezTo>
                  <a:close/>
                  <a:moveTo>
                    <a:pt x="128" y="55"/>
                  </a:moveTo>
                  <a:lnTo>
                    <a:pt x="128" y="55"/>
                  </a:lnTo>
                  <a:cubicBezTo>
                    <a:pt x="88" y="55"/>
                    <a:pt x="56" y="87"/>
                    <a:pt x="56" y="127"/>
                  </a:cubicBezTo>
                  <a:cubicBezTo>
                    <a:pt x="56" y="167"/>
                    <a:pt x="88" y="199"/>
                    <a:pt x="128" y="199"/>
                  </a:cubicBezTo>
                  <a:cubicBezTo>
                    <a:pt x="167" y="199"/>
                    <a:pt x="207" y="167"/>
                    <a:pt x="207" y="127"/>
                  </a:cubicBezTo>
                  <a:cubicBezTo>
                    <a:pt x="207" y="87"/>
                    <a:pt x="167" y="55"/>
                    <a:pt x="128" y="55"/>
                  </a:cubicBezTo>
                  <a:close/>
                </a:path>
              </a:pathLst>
            </a:custGeom>
            <a:grpFill/>
            <a:ln>
              <a:noFill/>
            </a:ln>
            <a:effectLst/>
          </p:spPr>
          <p:txBody>
            <a:bodyPr wrap="none" anchor="ctr"/>
            <a:lstStyle/>
            <a:p>
              <a:endParaRPr lang="en-US"/>
            </a:p>
          </p:txBody>
        </p:sp>
        <p:sp>
          <p:nvSpPr>
            <p:cNvPr id="67" name="Freeform 430">
              <a:extLst>
                <a:ext uri="{FF2B5EF4-FFF2-40B4-BE49-F238E27FC236}">
                  <a16:creationId xmlns:a16="http://schemas.microsoft.com/office/drawing/2014/main" id="{736E61B2-0FF3-BA4A-BF5C-3180BB1DEB99}"/>
                </a:ext>
              </a:extLst>
            </p:cNvPr>
            <p:cNvSpPr>
              <a:spLocks noChangeArrowheads="1"/>
            </p:cNvSpPr>
            <p:nvPr/>
          </p:nvSpPr>
          <p:spPr bwMode="auto">
            <a:xfrm flipH="1">
              <a:off x="9296274" y="926007"/>
              <a:ext cx="158846" cy="128794"/>
            </a:xfrm>
            <a:custGeom>
              <a:avLst/>
              <a:gdLst>
                <a:gd name="T0" fmla="*/ 294 w 327"/>
                <a:gd name="T1" fmla="*/ 263 h 264"/>
                <a:gd name="T2" fmla="*/ 294 w 327"/>
                <a:gd name="T3" fmla="*/ 263 h 264"/>
                <a:gd name="T4" fmla="*/ 95 w 327"/>
                <a:gd name="T5" fmla="*/ 263 h 264"/>
                <a:gd name="T6" fmla="*/ 71 w 327"/>
                <a:gd name="T7" fmla="*/ 239 h 264"/>
                <a:gd name="T8" fmla="*/ 95 w 327"/>
                <a:gd name="T9" fmla="*/ 207 h 264"/>
                <a:gd name="T10" fmla="*/ 271 w 327"/>
                <a:gd name="T11" fmla="*/ 207 h 264"/>
                <a:gd name="T12" fmla="*/ 271 w 327"/>
                <a:gd name="T13" fmla="*/ 144 h 264"/>
                <a:gd name="T14" fmla="*/ 247 w 327"/>
                <a:gd name="T15" fmla="*/ 104 h 264"/>
                <a:gd name="T16" fmla="*/ 95 w 327"/>
                <a:gd name="T17" fmla="*/ 56 h 264"/>
                <a:gd name="T18" fmla="*/ 32 w 327"/>
                <a:gd name="T19" fmla="*/ 64 h 264"/>
                <a:gd name="T20" fmla="*/ 0 w 327"/>
                <a:gd name="T21" fmla="*/ 40 h 264"/>
                <a:gd name="T22" fmla="*/ 24 w 327"/>
                <a:gd name="T23" fmla="*/ 8 h 264"/>
                <a:gd name="T24" fmla="*/ 95 w 327"/>
                <a:gd name="T25" fmla="*/ 0 h 264"/>
                <a:gd name="T26" fmla="*/ 279 w 327"/>
                <a:gd name="T27" fmla="*/ 56 h 264"/>
                <a:gd name="T28" fmla="*/ 326 w 327"/>
                <a:gd name="T29" fmla="*/ 144 h 264"/>
                <a:gd name="T30" fmla="*/ 326 w 327"/>
                <a:gd name="T31" fmla="*/ 239 h 264"/>
                <a:gd name="T32" fmla="*/ 294 w 327"/>
                <a:gd name="T33"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264">
                  <a:moveTo>
                    <a:pt x="294" y="263"/>
                  </a:moveTo>
                  <a:lnTo>
                    <a:pt x="294" y="263"/>
                  </a:lnTo>
                  <a:cubicBezTo>
                    <a:pt x="95" y="263"/>
                    <a:pt x="95" y="263"/>
                    <a:pt x="95" y="263"/>
                  </a:cubicBezTo>
                  <a:cubicBezTo>
                    <a:pt x="79" y="263"/>
                    <a:pt x="71" y="247"/>
                    <a:pt x="71" y="239"/>
                  </a:cubicBezTo>
                  <a:cubicBezTo>
                    <a:pt x="71" y="223"/>
                    <a:pt x="79" y="207"/>
                    <a:pt x="95" y="207"/>
                  </a:cubicBezTo>
                  <a:cubicBezTo>
                    <a:pt x="271" y="207"/>
                    <a:pt x="271" y="207"/>
                    <a:pt x="271" y="207"/>
                  </a:cubicBezTo>
                  <a:cubicBezTo>
                    <a:pt x="271" y="184"/>
                    <a:pt x="271" y="160"/>
                    <a:pt x="271" y="144"/>
                  </a:cubicBezTo>
                  <a:cubicBezTo>
                    <a:pt x="271" y="128"/>
                    <a:pt x="263" y="112"/>
                    <a:pt x="247" y="104"/>
                  </a:cubicBezTo>
                  <a:cubicBezTo>
                    <a:pt x="207" y="72"/>
                    <a:pt x="151" y="56"/>
                    <a:pt x="95" y="56"/>
                  </a:cubicBezTo>
                  <a:cubicBezTo>
                    <a:pt x="71" y="56"/>
                    <a:pt x="56" y="56"/>
                    <a:pt x="32" y="64"/>
                  </a:cubicBezTo>
                  <a:cubicBezTo>
                    <a:pt x="16" y="64"/>
                    <a:pt x="8" y="56"/>
                    <a:pt x="0" y="40"/>
                  </a:cubicBezTo>
                  <a:cubicBezTo>
                    <a:pt x="0" y="24"/>
                    <a:pt x="8" y="16"/>
                    <a:pt x="24" y="8"/>
                  </a:cubicBezTo>
                  <a:cubicBezTo>
                    <a:pt x="48" y="8"/>
                    <a:pt x="71" y="0"/>
                    <a:pt x="95" y="0"/>
                  </a:cubicBezTo>
                  <a:cubicBezTo>
                    <a:pt x="159" y="0"/>
                    <a:pt x="231" y="24"/>
                    <a:pt x="279" y="56"/>
                  </a:cubicBezTo>
                  <a:cubicBezTo>
                    <a:pt x="311" y="80"/>
                    <a:pt x="326" y="112"/>
                    <a:pt x="326" y="144"/>
                  </a:cubicBezTo>
                  <a:cubicBezTo>
                    <a:pt x="326" y="167"/>
                    <a:pt x="326" y="207"/>
                    <a:pt x="326" y="239"/>
                  </a:cubicBezTo>
                  <a:cubicBezTo>
                    <a:pt x="326" y="247"/>
                    <a:pt x="311" y="263"/>
                    <a:pt x="294" y="263"/>
                  </a:cubicBezTo>
                </a:path>
              </a:pathLst>
            </a:custGeom>
            <a:grpFill/>
            <a:ln>
              <a:noFill/>
            </a:ln>
            <a:effectLst/>
          </p:spPr>
          <p:txBody>
            <a:bodyPr wrap="none" anchor="ctr"/>
            <a:lstStyle/>
            <a:p>
              <a:endParaRPr lang="en-US"/>
            </a:p>
          </p:txBody>
        </p:sp>
      </p:grpSp>
      <p:sp>
        <p:nvSpPr>
          <p:cNvPr id="72" name="Freeform 435">
            <a:extLst>
              <a:ext uri="{FF2B5EF4-FFF2-40B4-BE49-F238E27FC236}">
                <a16:creationId xmlns:a16="http://schemas.microsoft.com/office/drawing/2014/main" id="{79A9C57D-3BE3-7C42-9E36-FE775EC38233}"/>
              </a:ext>
            </a:extLst>
          </p:cNvPr>
          <p:cNvSpPr>
            <a:spLocks noChangeArrowheads="1"/>
          </p:cNvSpPr>
          <p:nvPr/>
        </p:nvSpPr>
        <p:spPr bwMode="auto">
          <a:xfrm flipH="1">
            <a:off x="8023357" y="2960958"/>
            <a:ext cx="392822" cy="422875"/>
          </a:xfrm>
          <a:custGeom>
            <a:avLst/>
            <a:gdLst>
              <a:gd name="T0" fmla="*/ 621 w 805"/>
              <a:gd name="T1" fmla="*/ 867 h 868"/>
              <a:gd name="T2" fmla="*/ 502 w 805"/>
              <a:gd name="T3" fmla="*/ 851 h 868"/>
              <a:gd name="T4" fmla="*/ 462 w 805"/>
              <a:gd name="T5" fmla="*/ 843 h 868"/>
              <a:gd name="T6" fmla="*/ 199 w 805"/>
              <a:gd name="T7" fmla="*/ 787 h 868"/>
              <a:gd name="T8" fmla="*/ 48 w 805"/>
              <a:gd name="T9" fmla="*/ 755 h 868"/>
              <a:gd name="T10" fmla="*/ 56 w 805"/>
              <a:gd name="T11" fmla="*/ 398 h 868"/>
              <a:gd name="T12" fmla="*/ 215 w 805"/>
              <a:gd name="T13" fmla="*/ 382 h 868"/>
              <a:gd name="T14" fmla="*/ 334 w 805"/>
              <a:gd name="T15" fmla="*/ 231 h 868"/>
              <a:gd name="T16" fmla="*/ 319 w 805"/>
              <a:gd name="T17" fmla="*/ 87 h 868"/>
              <a:gd name="T18" fmla="*/ 446 w 805"/>
              <a:gd name="T19" fmla="*/ 24 h 868"/>
              <a:gd name="T20" fmla="*/ 534 w 805"/>
              <a:gd name="T21" fmla="*/ 239 h 868"/>
              <a:gd name="T22" fmla="*/ 525 w 805"/>
              <a:gd name="T23" fmla="*/ 310 h 868"/>
              <a:gd name="T24" fmla="*/ 725 w 805"/>
              <a:gd name="T25" fmla="*/ 342 h 868"/>
              <a:gd name="T26" fmla="*/ 772 w 805"/>
              <a:gd name="T27" fmla="*/ 493 h 868"/>
              <a:gd name="T28" fmla="*/ 765 w 805"/>
              <a:gd name="T29" fmla="*/ 628 h 868"/>
              <a:gd name="T30" fmla="*/ 725 w 805"/>
              <a:gd name="T31" fmla="*/ 747 h 868"/>
              <a:gd name="T32" fmla="*/ 701 w 805"/>
              <a:gd name="T33" fmla="*/ 843 h 868"/>
              <a:gd name="T34" fmla="*/ 478 w 805"/>
              <a:gd name="T35" fmla="*/ 787 h 868"/>
              <a:gd name="T36" fmla="*/ 518 w 805"/>
              <a:gd name="T37" fmla="*/ 795 h 868"/>
              <a:gd name="T38" fmla="*/ 661 w 805"/>
              <a:gd name="T39" fmla="*/ 803 h 868"/>
              <a:gd name="T40" fmla="*/ 669 w 805"/>
              <a:gd name="T41" fmla="*/ 747 h 868"/>
              <a:gd name="T42" fmla="*/ 685 w 805"/>
              <a:gd name="T43" fmla="*/ 707 h 868"/>
              <a:gd name="T44" fmla="*/ 701 w 805"/>
              <a:gd name="T45" fmla="*/ 636 h 868"/>
              <a:gd name="T46" fmla="*/ 717 w 805"/>
              <a:gd name="T47" fmla="*/ 588 h 868"/>
              <a:gd name="T48" fmla="*/ 748 w 805"/>
              <a:gd name="T49" fmla="*/ 548 h 868"/>
              <a:gd name="T50" fmla="*/ 701 w 805"/>
              <a:gd name="T51" fmla="*/ 493 h 868"/>
              <a:gd name="T52" fmla="*/ 741 w 805"/>
              <a:gd name="T53" fmla="*/ 437 h 868"/>
              <a:gd name="T54" fmla="*/ 645 w 805"/>
              <a:gd name="T55" fmla="*/ 390 h 868"/>
              <a:gd name="T56" fmla="*/ 478 w 805"/>
              <a:gd name="T57" fmla="*/ 231 h 868"/>
              <a:gd name="T58" fmla="*/ 390 w 805"/>
              <a:gd name="T59" fmla="*/ 63 h 868"/>
              <a:gd name="T60" fmla="*/ 374 w 805"/>
              <a:gd name="T61" fmla="*/ 95 h 868"/>
              <a:gd name="T62" fmla="*/ 319 w 805"/>
              <a:gd name="T63" fmla="*/ 350 h 868"/>
              <a:gd name="T64" fmla="*/ 231 w 805"/>
              <a:gd name="T65" fmla="*/ 437 h 868"/>
              <a:gd name="T66" fmla="*/ 111 w 805"/>
              <a:gd name="T67" fmla="*/ 430 h 868"/>
              <a:gd name="T68" fmla="*/ 56 w 805"/>
              <a:gd name="T69" fmla="*/ 588 h 868"/>
              <a:gd name="T70" fmla="*/ 151 w 805"/>
              <a:gd name="T71" fmla="*/ 739 h 868"/>
              <a:gd name="T72" fmla="*/ 239 w 805"/>
              <a:gd name="T73" fmla="*/ 723 h 868"/>
              <a:gd name="T74" fmla="*/ 303 w 805"/>
              <a:gd name="T75" fmla="*/ 723 h 868"/>
              <a:gd name="T76" fmla="*/ 470 w 805"/>
              <a:gd name="T77" fmla="*/ 787 h 868"/>
              <a:gd name="T78" fmla="*/ 366 w 805"/>
              <a:gd name="T79" fmla="*/ 8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5" h="868">
                <a:moveTo>
                  <a:pt x="621" y="867"/>
                </a:moveTo>
                <a:lnTo>
                  <a:pt x="621" y="867"/>
                </a:lnTo>
                <a:cubicBezTo>
                  <a:pt x="613" y="867"/>
                  <a:pt x="605" y="867"/>
                  <a:pt x="597" y="867"/>
                </a:cubicBezTo>
                <a:cubicBezTo>
                  <a:pt x="566" y="859"/>
                  <a:pt x="525" y="851"/>
                  <a:pt x="502" y="851"/>
                </a:cubicBezTo>
                <a:cubicBezTo>
                  <a:pt x="494" y="843"/>
                  <a:pt x="486" y="843"/>
                  <a:pt x="470" y="843"/>
                </a:cubicBezTo>
                <a:cubicBezTo>
                  <a:pt x="470" y="843"/>
                  <a:pt x="470" y="843"/>
                  <a:pt x="462" y="843"/>
                </a:cubicBezTo>
                <a:cubicBezTo>
                  <a:pt x="414" y="843"/>
                  <a:pt x="334" y="827"/>
                  <a:pt x="271" y="771"/>
                </a:cubicBezTo>
                <a:cubicBezTo>
                  <a:pt x="255" y="771"/>
                  <a:pt x="215" y="779"/>
                  <a:pt x="199" y="787"/>
                </a:cubicBezTo>
                <a:cubicBezTo>
                  <a:pt x="191" y="787"/>
                  <a:pt x="175" y="795"/>
                  <a:pt x="167" y="795"/>
                </a:cubicBezTo>
                <a:cubicBezTo>
                  <a:pt x="127" y="803"/>
                  <a:pt x="80" y="795"/>
                  <a:pt x="48" y="755"/>
                </a:cubicBezTo>
                <a:cubicBezTo>
                  <a:pt x="16" y="716"/>
                  <a:pt x="0" y="660"/>
                  <a:pt x="0" y="588"/>
                </a:cubicBezTo>
                <a:cubicBezTo>
                  <a:pt x="0" y="477"/>
                  <a:pt x="32" y="422"/>
                  <a:pt x="56" y="398"/>
                </a:cubicBezTo>
                <a:cubicBezTo>
                  <a:pt x="72" y="382"/>
                  <a:pt x="96" y="374"/>
                  <a:pt x="120" y="374"/>
                </a:cubicBezTo>
                <a:cubicBezTo>
                  <a:pt x="215" y="382"/>
                  <a:pt x="215" y="382"/>
                  <a:pt x="215" y="382"/>
                </a:cubicBezTo>
                <a:cubicBezTo>
                  <a:pt x="231" y="366"/>
                  <a:pt x="255" y="342"/>
                  <a:pt x="271" y="318"/>
                </a:cubicBezTo>
                <a:cubicBezTo>
                  <a:pt x="334" y="247"/>
                  <a:pt x="334" y="231"/>
                  <a:pt x="334" y="231"/>
                </a:cubicBezTo>
                <a:cubicBezTo>
                  <a:pt x="334" y="143"/>
                  <a:pt x="326" y="127"/>
                  <a:pt x="319" y="111"/>
                </a:cubicBezTo>
                <a:cubicBezTo>
                  <a:pt x="319" y="103"/>
                  <a:pt x="319" y="95"/>
                  <a:pt x="319" y="87"/>
                </a:cubicBezTo>
                <a:cubicBezTo>
                  <a:pt x="311" y="56"/>
                  <a:pt x="334" y="24"/>
                  <a:pt x="366" y="16"/>
                </a:cubicBezTo>
                <a:cubicBezTo>
                  <a:pt x="390" y="0"/>
                  <a:pt x="422" y="8"/>
                  <a:pt x="446" y="24"/>
                </a:cubicBezTo>
                <a:cubicBezTo>
                  <a:pt x="478" y="40"/>
                  <a:pt x="510" y="71"/>
                  <a:pt x="525" y="119"/>
                </a:cubicBezTo>
                <a:cubicBezTo>
                  <a:pt x="542" y="151"/>
                  <a:pt x="542" y="191"/>
                  <a:pt x="534" y="239"/>
                </a:cubicBezTo>
                <a:cubicBezTo>
                  <a:pt x="534" y="255"/>
                  <a:pt x="525" y="271"/>
                  <a:pt x="525" y="286"/>
                </a:cubicBezTo>
                <a:cubicBezTo>
                  <a:pt x="525" y="303"/>
                  <a:pt x="525" y="303"/>
                  <a:pt x="525" y="310"/>
                </a:cubicBezTo>
                <a:cubicBezTo>
                  <a:pt x="566" y="334"/>
                  <a:pt x="597" y="334"/>
                  <a:pt x="645" y="334"/>
                </a:cubicBezTo>
                <a:cubicBezTo>
                  <a:pt x="669" y="334"/>
                  <a:pt x="693" y="334"/>
                  <a:pt x="725" y="342"/>
                </a:cubicBezTo>
                <a:cubicBezTo>
                  <a:pt x="780" y="350"/>
                  <a:pt x="804" y="382"/>
                  <a:pt x="796" y="445"/>
                </a:cubicBezTo>
                <a:cubicBezTo>
                  <a:pt x="796" y="461"/>
                  <a:pt x="780" y="477"/>
                  <a:pt x="772" y="493"/>
                </a:cubicBezTo>
                <a:cubicBezTo>
                  <a:pt x="788" y="508"/>
                  <a:pt x="804" y="532"/>
                  <a:pt x="804" y="548"/>
                </a:cubicBezTo>
                <a:cubicBezTo>
                  <a:pt x="804" y="588"/>
                  <a:pt x="780" y="612"/>
                  <a:pt x="765" y="628"/>
                </a:cubicBezTo>
                <a:cubicBezTo>
                  <a:pt x="772" y="644"/>
                  <a:pt x="780" y="668"/>
                  <a:pt x="772" y="692"/>
                </a:cubicBezTo>
                <a:cubicBezTo>
                  <a:pt x="772" y="716"/>
                  <a:pt x="757" y="739"/>
                  <a:pt x="725" y="747"/>
                </a:cubicBezTo>
                <a:lnTo>
                  <a:pt x="725" y="755"/>
                </a:lnTo>
                <a:cubicBezTo>
                  <a:pt x="733" y="787"/>
                  <a:pt x="725" y="819"/>
                  <a:pt x="701" y="843"/>
                </a:cubicBezTo>
                <a:cubicBezTo>
                  <a:pt x="685" y="859"/>
                  <a:pt x="653" y="867"/>
                  <a:pt x="621" y="867"/>
                </a:cubicBezTo>
                <a:close/>
                <a:moveTo>
                  <a:pt x="478" y="787"/>
                </a:moveTo>
                <a:lnTo>
                  <a:pt x="478" y="787"/>
                </a:lnTo>
                <a:cubicBezTo>
                  <a:pt x="494" y="787"/>
                  <a:pt x="510" y="787"/>
                  <a:pt x="518" y="795"/>
                </a:cubicBezTo>
                <a:cubicBezTo>
                  <a:pt x="542" y="803"/>
                  <a:pt x="573" y="803"/>
                  <a:pt x="597" y="811"/>
                </a:cubicBezTo>
                <a:cubicBezTo>
                  <a:pt x="645" y="811"/>
                  <a:pt x="661" y="803"/>
                  <a:pt x="661" y="803"/>
                </a:cubicBezTo>
                <a:cubicBezTo>
                  <a:pt x="669" y="787"/>
                  <a:pt x="677" y="779"/>
                  <a:pt x="677" y="771"/>
                </a:cubicBezTo>
                <a:cubicBezTo>
                  <a:pt x="669" y="755"/>
                  <a:pt x="669" y="747"/>
                  <a:pt x="669" y="747"/>
                </a:cubicBezTo>
                <a:cubicBezTo>
                  <a:pt x="661" y="739"/>
                  <a:pt x="661" y="731"/>
                  <a:pt x="661" y="723"/>
                </a:cubicBezTo>
                <a:cubicBezTo>
                  <a:pt x="669" y="716"/>
                  <a:pt x="669" y="707"/>
                  <a:pt x="685" y="707"/>
                </a:cubicBezTo>
                <a:cubicBezTo>
                  <a:pt x="701" y="700"/>
                  <a:pt x="717" y="692"/>
                  <a:pt x="725" y="684"/>
                </a:cubicBezTo>
                <a:cubicBezTo>
                  <a:pt x="725" y="668"/>
                  <a:pt x="709" y="644"/>
                  <a:pt x="701" y="636"/>
                </a:cubicBezTo>
                <a:cubicBezTo>
                  <a:pt x="693" y="628"/>
                  <a:pt x="693" y="620"/>
                  <a:pt x="693" y="612"/>
                </a:cubicBezTo>
                <a:cubicBezTo>
                  <a:pt x="701" y="596"/>
                  <a:pt x="709" y="588"/>
                  <a:pt x="717" y="588"/>
                </a:cubicBezTo>
                <a:cubicBezTo>
                  <a:pt x="717" y="588"/>
                  <a:pt x="725" y="588"/>
                  <a:pt x="733" y="580"/>
                </a:cubicBezTo>
                <a:cubicBezTo>
                  <a:pt x="741" y="572"/>
                  <a:pt x="748" y="564"/>
                  <a:pt x="748" y="548"/>
                </a:cubicBezTo>
                <a:cubicBezTo>
                  <a:pt x="748" y="548"/>
                  <a:pt x="748" y="532"/>
                  <a:pt x="717" y="516"/>
                </a:cubicBezTo>
                <a:cubicBezTo>
                  <a:pt x="701" y="508"/>
                  <a:pt x="701" y="501"/>
                  <a:pt x="701" y="493"/>
                </a:cubicBezTo>
                <a:cubicBezTo>
                  <a:pt x="701" y="484"/>
                  <a:pt x="701" y="469"/>
                  <a:pt x="717" y="469"/>
                </a:cubicBezTo>
                <a:cubicBezTo>
                  <a:pt x="725" y="461"/>
                  <a:pt x="741" y="445"/>
                  <a:pt x="741" y="437"/>
                </a:cubicBezTo>
                <a:cubicBezTo>
                  <a:pt x="741" y="398"/>
                  <a:pt x="733" y="398"/>
                  <a:pt x="717" y="398"/>
                </a:cubicBezTo>
                <a:cubicBezTo>
                  <a:pt x="693" y="390"/>
                  <a:pt x="669" y="390"/>
                  <a:pt x="645" y="390"/>
                </a:cubicBezTo>
                <a:cubicBezTo>
                  <a:pt x="597" y="390"/>
                  <a:pt x="542" y="390"/>
                  <a:pt x="494" y="350"/>
                </a:cubicBezTo>
                <a:cubicBezTo>
                  <a:pt x="462" y="326"/>
                  <a:pt x="470" y="279"/>
                  <a:pt x="478" y="231"/>
                </a:cubicBezTo>
                <a:cubicBezTo>
                  <a:pt x="478" y="199"/>
                  <a:pt x="486" y="159"/>
                  <a:pt x="478" y="143"/>
                </a:cubicBezTo>
                <a:cubicBezTo>
                  <a:pt x="454" y="87"/>
                  <a:pt x="422" y="56"/>
                  <a:pt x="390" y="63"/>
                </a:cubicBezTo>
                <a:cubicBezTo>
                  <a:pt x="374" y="63"/>
                  <a:pt x="374" y="71"/>
                  <a:pt x="366" y="80"/>
                </a:cubicBezTo>
                <a:cubicBezTo>
                  <a:pt x="374" y="80"/>
                  <a:pt x="374" y="87"/>
                  <a:pt x="374" y="95"/>
                </a:cubicBezTo>
                <a:cubicBezTo>
                  <a:pt x="382" y="111"/>
                  <a:pt x="390" y="135"/>
                  <a:pt x="390" y="231"/>
                </a:cubicBezTo>
                <a:cubicBezTo>
                  <a:pt x="390" y="247"/>
                  <a:pt x="382" y="279"/>
                  <a:pt x="319" y="350"/>
                </a:cubicBezTo>
                <a:cubicBezTo>
                  <a:pt x="287" y="390"/>
                  <a:pt x="255" y="430"/>
                  <a:pt x="247" y="430"/>
                </a:cubicBezTo>
                <a:cubicBezTo>
                  <a:pt x="247" y="437"/>
                  <a:pt x="239" y="437"/>
                  <a:pt x="231" y="437"/>
                </a:cubicBezTo>
                <a:cubicBezTo>
                  <a:pt x="111" y="430"/>
                  <a:pt x="111" y="430"/>
                  <a:pt x="111" y="430"/>
                </a:cubicBezTo>
                <a:lnTo>
                  <a:pt x="111" y="430"/>
                </a:lnTo>
                <a:cubicBezTo>
                  <a:pt x="104" y="430"/>
                  <a:pt x="104" y="430"/>
                  <a:pt x="96" y="430"/>
                </a:cubicBezTo>
                <a:cubicBezTo>
                  <a:pt x="88" y="445"/>
                  <a:pt x="56" y="493"/>
                  <a:pt x="56" y="588"/>
                </a:cubicBezTo>
                <a:cubicBezTo>
                  <a:pt x="56" y="644"/>
                  <a:pt x="72" y="692"/>
                  <a:pt x="96" y="723"/>
                </a:cubicBezTo>
                <a:cubicBezTo>
                  <a:pt x="111" y="739"/>
                  <a:pt x="135" y="747"/>
                  <a:pt x="151" y="739"/>
                </a:cubicBezTo>
                <a:cubicBezTo>
                  <a:pt x="167" y="739"/>
                  <a:pt x="175" y="731"/>
                  <a:pt x="183" y="731"/>
                </a:cubicBezTo>
                <a:cubicBezTo>
                  <a:pt x="199" y="731"/>
                  <a:pt x="223" y="723"/>
                  <a:pt x="239" y="723"/>
                </a:cubicBezTo>
                <a:cubicBezTo>
                  <a:pt x="247" y="716"/>
                  <a:pt x="255" y="716"/>
                  <a:pt x="263" y="716"/>
                </a:cubicBezTo>
                <a:cubicBezTo>
                  <a:pt x="279" y="716"/>
                  <a:pt x="287" y="716"/>
                  <a:pt x="303" y="723"/>
                </a:cubicBezTo>
                <a:cubicBezTo>
                  <a:pt x="334" y="747"/>
                  <a:pt x="366" y="771"/>
                  <a:pt x="398" y="779"/>
                </a:cubicBezTo>
                <a:cubicBezTo>
                  <a:pt x="430" y="787"/>
                  <a:pt x="454" y="795"/>
                  <a:pt x="470" y="787"/>
                </a:cubicBezTo>
                <a:lnTo>
                  <a:pt x="478" y="787"/>
                </a:lnTo>
                <a:close/>
                <a:moveTo>
                  <a:pt x="366" y="80"/>
                </a:moveTo>
                <a:lnTo>
                  <a:pt x="366" y="80"/>
                </a:lnTo>
                <a:close/>
              </a:path>
            </a:pathLst>
          </a:custGeom>
          <a:solidFill>
            <a:srgbClr val="28AF95"/>
          </a:solidFill>
          <a:ln>
            <a:noFill/>
          </a:ln>
          <a:effectLst/>
        </p:spPr>
        <p:txBody>
          <a:bodyPr wrap="none" anchor="ctr"/>
          <a:lstStyle/>
          <a:p>
            <a:endParaRPr lang="en-US"/>
          </a:p>
        </p:txBody>
      </p:sp>
      <p:grpSp>
        <p:nvGrpSpPr>
          <p:cNvPr id="4" name="Group 3">
            <a:extLst>
              <a:ext uri="{FF2B5EF4-FFF2-40B4-BE49-F238E27FC236}">
                <a16:creationId xmlns:a16="http://schemas.microsoft.com/office/drawing/2014/main" id="{35805FED-3058-DE42-9838-A000676F7A39}"/>
              </a:ext>
            </a:extLst>
          </p:cNvPr>
          <p:cNvGrpSpPr/>
          <p:nvPr/>
        </p:nvGrpSpPr>
        <p:grpSpPr>
          <a:xfrm>
            <a:off x="8454817" y="4251048"/>
            <a:ext cx="298375" cy="294079"/>
            <a:chOff x="8454817" y="4251048"/>
            <a:chExt cx="298375" cy="294079"/>
          </a:xfrm>
          <a:solidFill>
            <a:srgbClr val="8CBF4B"/>
          </a:solidFill>
        </p:grpSpPr>
        <p:sp>
          <p:nvSpPr>
            <p:cNvPr id="73" name="Freeform 436">
              <a:extLst>
                <a:ext uri="{FF2B5EF4-FFF2-40B4-BE49-F238E27FC236}">
                  <a16:creationId xmlns:a16="http://schemas.microsoft.com/office/drawing/2014/main" id="{D4E2A2C8-D9B2-3F4C-BD64-21E0896603A2}"/>
                </a:ext>
              </a:extLst>
            </p:cNvPr>
            <p:cNvSpPr>
              <a:spLocks noChangeArrowheads="1"/>
            </p:cNvSpPr>
            <p:nvPr/>
          </p:nvSpPr>
          <p:spPr bwMode="auto">
            <a:xfrm flipH="1">
              <a:off x="8484870" y="4281100"/>
              <a:ext cx="268322" cy="264027"/>
            </a:xfrm>
            <a:custGeom>
              <a:avLst/>
              <a:gdLst>
                <a:gd name="T0" fmla="*/ 526 w 551"/>
                <a:gd name="T1" fmla="*/ 247 h 543"/>
                <a:gd name="T2" fmla="*/ 526 w 551"/>
                <a:gd name="T3" fmla="*/ 247 h 543"/>
                <a:gd name="T4" fmla="*/ 502 w 551"/>
                <a:gd name="T5" fmla="*/ 271 h 543"/>
                <a:gd name="T6" fmla="*/ 502 w 551"/>
                <a:gd name="T7" fmla="*/ 494 h 543"/>
                <a:gd name="T8" fmla="*/ 48 w 551"/>
                <a:gd name="T9" fmla="*/ 494 h 543"/>
                <a:gd name="T10" fmla="*/ 48 w 551"/>
                <a:gd name="T11" fmla="*/ 40 h 543"/>
                <a:gd name="T12" fmla="*/ 271 w 551"/>
                <a:gd name="T13" fmla="*/ 40 h 543"/>
                <a:gd name="T14" fmla="*/ 295 w 551"/>
                <a:gd name="T15" fmla="*/ 24 h 543"/>
                <a:gd name="T16" fmla="*/ 271 w 551"/>
                <a:gd name="T17" fmla="*/ 0 h 543"/>
                <a:gd name="T18" fmla="*/ 32 w 551"/>
                <a:gd name="T19" fmla="*/ 0 h 543"/>
                <a:gd name="T20" fmla="*/ 0 w 551"/>
                <a:gd name="T21" fmla="*/ 32 h 543"/>
                <a:gd name="T22" fmla="*/ 0 w 551"/>
                <a:gd name="T23" fmla="*/ 510 h 543"/>
                <a:gd name="T24" fmla="*/ 32 w 551"/>
                <a:gd name="T25" fmla="*/ 542 h 543"/>
                <a:gd name="T26" fmla="*/ 518 w 551"/>
                <a:gd name="T27" fmla="*/ 542 h 543"/>
                <a:gd name="T28" fmla="*/ 550 w 551"/>
                <a:gd name="T29" fmla="*/ 510 h 543"/>
                <a:gd name="T30" fmla="*/ 550 w 551"/>
                <a:gd name="T31" fmla="*/ 271 h 543"/>
                <a:gd name="T32" fmla="*/ 526 w 551"/>
                <a:gd name="T33" fmla="*/ 24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1" h="543">
                  <a:moveTo>
                    <a:pt x="526" y="247"/>
                  </a:moveTo>
                  <a:lnTo>
                    <a:pt x="526" y="247"/>
                  </a:lnTo>
                  <a:cubicBezTo>
                    <a:pt x="510" y="247"/>
                    <a:pt x="502" y="255"/>
                    <a:pt x="502" y="271"/>
                  </a:cubicBezTo>
                  <a:cubicBezTo>
                    <a:pt x="502" y="494"/>
                    <a:pt x="502" y="494"/>
                    <a:pt x="502" y="494"/>
                  </a:cubicBezTo>
                  <a:cubicBezTo>
                    <a:pt x="48" y="494"/>
                    <a:pt x="48" y="494"/>
                    <a:pt x="48" y="494"/>
                  </a:cubicBezTo>
                  <a:cubicBezTo>
                    <a:pt x="48" y="40"/>
                    <a:pt x="48" y="40"/>
                    <a:pt x="48" y="40"/>
                  </a:cubicBezTo>
                  <a:cubicBezTo>
                    <a:pt x="271" y="40"/>
                    <a:pt x="271" y="40"/>
                    <a:pt x="271" y="40"/>
                  </a:cubicBezTo>
                  <a:cubicBezTo>
                    <a:pt x="287" y="40"/>
                    <a:pt x="295" y="32"/>
                    <a:pt x="295" y="24"/>
                  </a:cubicBezTo>
                  <a:cubicBezTo>
                    <a:pt x="295" y="8"/>
                    <a:pt x="287" y="0"/>
                    <a:pt x="271" y="0"/>
                  </a:cubicBezTo>
                  <a:cubicBezTo>
                    <a:pt x="32" y="0"/>
                    <a:pt x="32" y="0"/>
                    <a:pt x="32" y="0"/>
                  </a:cubicBezTo>
                  <a:cubicBezTo>
                    <a:pt x="16" y="0"/>
                    <a:pt x="0" y="8"/>
                    <a:pt x="0" y="32"/>
                  </a:cubicBezTo>
                  <a:cubicBezTo>
                    <a:pt x="0" y="510"/>
                    <a:pt x="0" y="510"/>
                    <a:pt x="0" y="510"/>
                  </a:cubicBezTo>
                  <a:cubicBezTo>
                    <a:pt x="0" y="526"/>
                    <a:pt x="16" y="542"/>
                    <a:pt x="32" y="542"/>
                  </a:cubicBezTo>
                  <a:cubicBezTo>
                    <a:pt x="518" y="542"/>
                    <a:pt x="518" y="542"/>
                    <a:pt x="518" y="542"/>
                  </a:cubicBezTo>
                  <a:cubicBezTo>
                    <a:pt x="534" y="542"/>
                    <a:pt x="550" y="526"/>
                    <a:pt x="550" y="510"/>
                  </a:cubicBezTo>
                  <a:cubicBezTo>
                    <a:pt x="550" y="271"/>
                    <a:pt x="550" y="271"/>
                    <a:pt x="550" y="271"/>
                  </a:cubicBezTo>
                  <a:cubicBezTo>
                    <a:pt x="550" y="255"/>
                    <a:pt x="534" y="247"/>
                    <a:pt x="526" y="247"/>
                  </a:cubicBezTo>
                </a:path>
              </a:pathLst>
            </a:custGeom>
            <a:grpFill/>
            <a:ln>
              <a:solidFill>
                <a:srgbClr val="8CBF4B"/>
              </a:solidFill>
            </a:ln>
            <a:effectLst/>
          </p:spPr>
          <p:txBody>
            <a:bodyPr wrap="none" anchor="ctr"/>
            <a:lstStyle/>
            <a:p>
              <a:endParaRPr lang="en-US"/>
            </a:p>
          </p:txBody>
        </p:sp>
        <p:sp>
          <p:nvSpPr>
            <p:cNvPr id="74" name="Freeform 437">
              <a:extLst>
                <a:ext uri="{FF2B5EF4-FFF2-40B4-BE49-F238E27FC236}">
                  <a16:creationId xmlns:a16="http://schemas.microsoft.com/office/drawing/2014/main" id="{3320FA97-BB40-964D-B729-E3CF435C209A}"/>
                </a:ext>
              </a:extLst>
            </p:cNvPr>
            <p:cNvSpPr>
              <a:spLocks noChangeArrowheads="1"/>
            </p:cNvSpPr>
            <p:nvPr/>
          </p:nvSpPr>
          <p:spPr bwMode="auto">
            <a:xfrm flipH="1">
              <a:off x="8454817" y="4251048"/>
              <a:ext cx="152407" cy="148113"/>
            </a:xfrm>
            <a:custGeom>
              <a:avLst/>
              <a:gdLst>
                <a:gd name="T0" fmla="*/ 302 w 311"/>
                <a:gd name="T1" fmla="*/ 72 h 304"/>
                <a:gd name="T2" fmla="*/ 302 w 311"/>
                <a:gd name="T3" fmla="*/ 72 h 304"/>
                <a:gd name="T4" fmla="*/ 231 w 311"/>
                <a:gd name="T5" fmla="*/ 9 h 304"/>
                <a:gd name="T6" fmla="*/ 215 w 311"/>
                <a:gd name="T7" fmla="*/ 0 h 304"/>
                <a:gd name="T8" fmla="*/ 199 w 311"/>
                <a:gd name="T9" fmla="*/ 9 h 304"/>
                <a:gd name="T10" fmla="*/ 32 w 311"/>
                <a:gd name="T11" fmla="*/ 176 h 304"/>
                <a:gd name="T12" fmla="*/ 24 w 311"/>
                <a:gd name="T13" fmla="*/ 184 h 304"/>
                <a:gd name="T14" fmla="*/ 0 w 311"/>
                <a:gd name="T15" fmla="*/ 271 h 304"/>
                <a:gd name="T16" fmla="*/ 8 w 311"/>
                <a:gd name="T17" fmla="*/ 295 h 304"/>
                <a:gd name="T18" fmla="*/ 24 w 311"/>
                <a:gd name="T19" fmla="*/ 303 h 304"/>
                <a:gd name="T20" fmla="*/ 32 w 311"/>
                <a:gd name="T21" fmla="*/ 303 h 304"/>
                <a:gd name="T22" fmla="*/ 119 w 311"/>
                <a:gd name="T23" fmla="*/ 279 h 304"/>
                <a:gd name="T24" fmla="*/ 135 w 311"/>
                <a:gd name="T25" fmla="*/ 271 h 304"/>
                <a:gd name="T26" fmla="*/ 302 w 311"/>
                <a:gd name="T27" fmla="*/ 104 h 304"/>
                <a:gd name="T28" fmla="*/ 302 w 311"/>
                <a:gd name="T29" fmla="*/ 72 h 304"/>
                <a:gd name="T30" fmla="*/ 103 w 311"/>
                <a:gd name="T31" fmla="*/ 239 h 304"/>
                <a:gd name="T32" fmla="*/ 103 w 311"/>
                <a:gd name="T33" fmla="*/ 239 h 304"/>
                <a:gd name="T34" fmla="*/ 55 w 311"/>
                <a:gd name="T35" fmla="*/ 247 h 304"/>
                <a:gd name="T36" fmla="*/ 72 w 311"/>
                <a:gd name="T37" fmla="*/ 200 h 304"/>
                <a:gd name="T38" fmla="*/ 151 w 311"/>
                <a:gd name="T39" fmla="*/ 120 h 304"/>
                <a:gd name="T40" fmla="*/ 191 w 311"/>
                <a:gd name="T41" fmla="*/ 152 h 304"/>
                <a:gd name="T42" fmla="*/ 103 w 311"/>
                <a:gd name="T43" fmla="*/ 239 h 304"/>
                <a:gd name="T44" fmla="*/ 223 w 311"/>
                <a:gd name="T45" fmla="*/ 120 h 304"/>
                <a:gd name="T46" fmla="*/ 223 w 311"/>
                <a:gd name="T47" fmla="*/ 120 h 304"/>
                <a:gd name="T48" fmla="*/ 191 w 311"/>
                <a:gd name="T49" fmla="*/ 88 h 304"/>
                <a:gd name="T50" fmla="*/ 215 w 311"/>
                <a:gd name="T51" fmla="*/ 56 h 304"/>
                <a:gd name="T52" fmla="*/ 247 w 311"/>
                <a:gd name="T53" fmla="*/ 88 h 304"/>
                <a:gd name="T54" fmla="*/ 223 w 311"/>
                <a:gd name="T55" fmla="*/ 12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1" h="304">
                  <a:moveTo>
                    <a:pt x="302" y="72"/>
                  </a:moveTo>
                  <a:lnTo>
                    <a:pt x="302" y="72"/>
                  </a:lnTo>
                  <a:cubicBezTo>
                    <a:pt x="231" y="9"/>
                    <a:pt x="231" y="9"/>
                    <a:pt x="231" y="9"/>
                  </a:cubicBezTo>
                  <a:cubicBezTo>
                    <a:pt x="231" y="0"/>
                    <a:pt x="223" y="0"/>
                    <a:pt x="215" y="0"/>
                  </a:cubicBezTo>
                  <a:cubicBezTo>
                    <a:pt x="215" y="0"/>
                    <a:pt x="207" y="0"/>
                    <a:pt x="199" y="9"/>
                  </a:cubicBezTo>
                  <a:cubicBezTo>
                    <a:pt x="32" y="176"/>
                    <a:pt x="32" y="176"/>
                    <a:pt x="32" y="176"/>
                  </a:cubicBezTo>
                  <a:lnTo>
                    <a:pt x="24" y="184"/>
                  </a:lnTo>
                  <a:cubicBezTo>
                    <a:pt x="0" y="271"/>
                    <a:pt x="0" y="271"/>
                    <a:pt x="0" y="271"/>
                  </a:cubicBezTo>
                  <a:cubicBezTo>
                    <a:pt x="0" y="279"/>
                    <a:pt x="0" y="287"/>
                    <a:pt x="8" y="295"/>
                  </a:cubicBezTo>
                  <a:cubicBezTo>
                    <a:pt x="16" y="295"/>
                    <a:pt x="16" y="303"/>
                    <a:pt x="24" y="303"/>
                  </a:cubicBezTo>
                  <a:lnTo>
                    <a:pt x="32" y="303"/>
                  </a:lnTo>
                  <a:cubicBezTo>
                    <a:pt x="119" y="279"/>
                    <a:pt x="119" y="279"/>
                    <a:pt x="119" y="279"/>
                  </a:cubicBezTo>
                  <a:cubicBezTo>
                    <a:pt x="127" y="279"/>
                    <a:pt x="127" y="279"/>
                    <a:pt x="135" y="271"/>
                  </a:cubicBezTo>
                  <a:cubicBezTo>
                    <a:pt x="302" y="104"/>
                    <a:pt x="302" y="104"/>
                    <a:pt x="302" y="104"/>
                  </a:cubicBezTo>
                  <a:cubicBezTo>
                    <a:pt x="310" y="96"/>
                    <a:pt x="310" y="88"/>
                    <a:pt x="302" y="72"/>
                  </a:cubicBezTo>
                  <a:close/>
                  <a:moveTo>
                    <a:pt x="103" y="239"/>
                  </a:moveTo>
                  <a:lnTo>
                    <a:pt x="103" y="239"/>
                  </a:lnTo>
                  <a:cubicBezTo>
                    <a:pt x="55" y="247"/>
                    <a:pt x="55" y="247"/>
                    <a:pt x="55" y="247"/>
                  </a:cubicBezTo>
                  <a:cubicBezTo>
                    <a:pt x="72" y="200"/>
                    <a:pt x="72" y="200"/>
                    <a:pt x="72" y="200"/>
                  </a:cubicBezTo>
                  <a:cubicBezTo>
                    <a:pt x="151" y="120"/>
                    <a:pt x="151" y="120"/>
                    <a:pt x="151" y="120"/>
                  </a:cubicBezTo>
                  <a:cubicBezTo>
                    <a:pt x="191" y="152"/>
                    <a:pt x="191" y="152"/>
                    <a:pt x="191" y="152"/>
                  </a:cubicBezTo>
                  <a:lnTo>
                    <a:pt x="103" y="239"/>
                  </a:lnTo>
                  <a:close/>
                  <a:moveTo>
                    <a:pt x="223" y="120"/>
                  </a:moveTo>
                  <a:lnTo>
                    <a:pt x="223" y="120"/>
                  </a:lnTo>
                  <a:cubicBezTo>
                    <a:pt x="191" y="88"/>
                    <a:pt x="191" y="88"/>
                    <a:pt x="191" y="88"/>
                  </a:cubicBezTo>
                  <a:cubicBezTo>
                    <a:pt x="215" y="56"/>
                    <a:pt x="215" y="56"/>
                    <a:pt x="215" y="56"/>
                  </a:cubicBezTo>
                  <a:cubicBezTo>
                    <a:pt x="247" y="88"/>
                    <a:pt x="247" y="88"/>
                    <a:pt x="247" y="88"/>
                  </a:cubicBezTo>
                  <a:lnTo>
                    <a:pt x="223" y="120"/>
                  </a:lnTo>
                  <a:close/>
                </a:path>
              </a:pathLst>
            </a:custGeom>
            <a:grpFill/>
            <a:ln>
              <a:solidFill>
                <a:srgbClr val="8CBF4B"/>
              </a:solidFill>
            </a:ln>
            <a:effectLst/>
          </p:spPr>
          <p:txBody>
            <a:bodyPr wrap="none" anchor="ctr"/>
            <a:lstStyle/>
            <a:p>
              <a:endParaRPr lang="en-US"/>
            </a:p>
          </p:txBody>
        </p:sp>
      </p:grpSp>
      <p:sp>
        <p:nvSpPr>
          <p:cNvPr id="110" name="Text Placeholder 109">
            <a:extLst>
              <a:ext uri="{FF2B5EF4-FFF2-40B4-BE49-F238E27FC236}">
                <a16:creationId xmlns:a16="http://schemas.microsoft.com/office/drawing/2014/main" id="{8B78DEB9-6FCA-4343-B33D-CC042D1B23C0}"/>
              </a:ext>
            </a:extLst>
          </p:cNvPr>
          <p:cNvSpPr>
            <a:spLocks noGrp="1"/>
          </p:cNvSpPr>
          <p:nvPr>
            <p:ph type="body" sz="quarter" idx="18"/>
          </p:nvPr>
        </p:nvSpPr>
        <p:spPr>
          <a:xfrm>
            <a:off x="647168" y="2081685"/>
            <a:ext cx="4312551" cy="4147846"/>
          </a:xfrm>
        </p:spPr>
        <p:txBody>
          <a:bodyPr>
            <a:normAutofit/>
          </a:bodyPr>
          <a:lstStyle/>
          <a:p>
            <a:pPr marL="0" indent="0"/>
            <a:r>
              <a:rPr lang="en-US" sz="3200" b="1" dirty="0">
                <a:solidFill>
                  <a:srgbClr val="28AF95"/>
                </a:solidFill>
              </a:rPr>
              <a:t>Overall objective</a:t>
            </a:r>
            <a:r>
              <a:rPr lang="hr-BA" sz="3200" dirty="0"/>
              <a:t>:</a:t>
            </a:r>
            <a:r>
              <a:rPr lang="en-US" sz="3200" dirty="0"/>
              <a:t> long-term changes </a:t>
            </a:r>
            <a:endParaRPr lang="hr-BA" sz="3200" dirty="0"/>
          </a:p>
          <a:p>
            <a:pPr marL="0" indent="0"/>
            <a:endParaRPr lang="en-US" sz="3200" dirty="0"/>
          </a:p>
          <a:p>
            <a:pPr marL="0" indent="0"/>
            <a:r>
              <a:rPr lang="en-US" sz="3200" b="1" dirty="0">
                <a:solidFill>
                  <a:srgbClr val="1188A3"/>
                </a:solidFill>
              </a:rPr>
              <a:t>Specific objectives</a:t>
            </a:r>
            <a:r>
              <a:rPr lang="hr-BA" sz="3200" b="1" dirty="0">
                <a:solidFill>
                  <a:srgbClr val="1188A3"/>
                </a:solidFill>
              </a:rPr>
              <a:t>:</a:t>
            </a:r>
            <a:r>
              <a:rPr lang="en-US" sz="3200" b="1" dirty="0">
                <a:solidFill>
                  <a:srgbClr val="1188A3"/>
                </a:solidFill>
              </a:rPr>
              <a:t> </a:t>
            </a:r>
            <a:r>
              <a:rPr lang="en-US" sz="3200" dirty="0"/>
              <a:t>reachable, specific, clear</a:t>
            </a:r>
          </a:p>
          <a:p>
            <a:endParaRPr lang="en-US" sz="2000" dirty="0"/>
          </a:p>
        </p:txBody>
      </p:sp>
      <p:sp>
        <p:nvSpPr>
          <p:cNvPr id="109" name="Text Placeholder 108">
            <a:extLst>
              <a:ext uri="{FF2B5EF4-FFF2-40B4-BE49-F238E27FC236}">
                <a16:creationId xmlns:a16="http://schemas.microsoft.com/office/drawing/2014/main" id="{9A762FA1-CD45-8345-B4DF-3FA48F50B177}"/>
              </a:ext>
            </a:extLst>
          </p:cNvPr>
          <p:cNvSpPr>
            <a:spLocks noGrp="1"/>
          </p:cNvSpPr>
          <p:nvPr>
            <p:ph type="body" sz="quarter" idx="16"/>
          </p:nvPr>
        </p:nvSpPr>
        <p:spPr>
          <a:xfrm>
            <a:off x="442617" y="290873"/>
            <a:ext cx="5595707" cy="935403"/>
          </a:xfrm>
        </p:spPr>
        <p:txBody>
          <a:bodyPr>
            <a:normAutofit/>
          </a:bodyPr>
          <a:lstStyle/>
          <a:p>
            <a:r>
              <a:rPr lang="en-US" dirty="0"/>
              <a:t>Objectives, Expected Results</a:t>
            </a:r>
          </a:p>
          <a:p>
            <a:endParaRPr lang="en-US" dirty="0"/>
          </a:p>
        </p:txBody>
      </p:sp>
      <p:sp>
        <p:nvSpPr>
          <p:cNvPr id="111" name="Text Placeholder 110">
            <a:extLst>
              <a:ext uri="{FF2B5EF4-FFF2-40B4-BE49-F238E27FC236}">
                <a16:creationId xmlns:a16="http://schemas.microsoft.com/office/drawing/2014/main" id="{A40FB68F-0925-214C-B492-AA888B1932B5}"/>
              </a:ext>
            </a:extLst>
          </p:cNvPr>
          <p:cNvSpPr>
            <a:spLocks noGrp="1"/>
          </p:cNvSpPr>
          <p:nvPr>
            <p:ph type="body" sz="quarter" idx="19"/>
          </p:nvPr>
        </p:nvSpPr>
        <p:spPr>
          <a:xfrm>
            <a:off x="5543094" y="2685145"/>
            <a:ext cx="2212737" cy="651123"/>
          </a:xfrm>
        </p:spPr>
        <p:txBody>
          <a:bodyPr>
            <a:normAutofit/>
          </a:bodyPr>
          <a:lstStyle/>
          <a:p>
            <a:r>
              <a:rPr lang="hr-BA" sz="1800" dirty="0"/>
              <a:t>than </a:t>
            </a:r>
            <a:r>
              <a:rPr lang="en-GB" sz="1800" dirty="0">
                <a:solidFill>
                  <a:srgbClr val="797979"/>
                </a:solidFill>
              </a:rPr>
              <a:t>the specific objectives </a:t>
            </a:r>
            <a:endParaRPr lang="en-US" sz="1800" dirty="0"/>
          </a:p>
        </p:txBody>
      </p:sp>
      <p:sp>
        <p:nvSpPr>
          <p:cNvPr id="112" name="Text Placeholder 111">
            <a:extLst>
              <a:ext uri="{FF2B5EF4-FFF2-40B4-BE49-F238E27FC236}">
                <a16:creationId xmlns:a16="http://schemas.microsoft.com/office/drawing/2014/main" id="{EFF71D59-F5D1-144E-993D-A628973CC18D}"/>
              </a:ext>
            </a:extLst>
          </p:cNvPr>
          <p:cNvSpPr>
            <a:spLocks noGrp="1"/>
          </p:cNvSpPr>
          <p:nvPr>
            <p:ph type="body" sz="quarter" idx="20"/>
          </p:nvPr>
        </p:nvSpPr>
        <p:spPr>
          <a:xfrm>
            <a:off x="5505692" y="2306750"/>
            <a:ext cx="2219219" cy="442320"/>
          </a:xfrm>
        </p:spPr>
        <p:txBody>
          <a:bodyPr>
            <a:normAutofit fontScale="92500"/>
          </a:bodyPr>
          <a:lstStyle/>
          <a:p>
            <a:r>
              <a:rPr lang="en-US" dirty="0"/>
              <a:t>Even more specific </a:t>
            </a:r>
          </a:p>
        </p:txBody>
      </p:sp>
      <p:sp>
        <p:nvSpPr>
          <p:cNvPr id="113" name="Text Placeholder 112">
            <a:extLst>
              <a:ext uri="{FF2B5EF4-FFF2-40B4-BE49-F238E27FC236}">
                <a16:creationId xmlns:a16="http://schemas.microsoft.com/office/drawing/2014/main" id="{56ABEF8F-BF5F-DE4B-8577-405B9789797F}"/>
              </a:ext>
            </a:extLst>
          </p:cNvPr>
          <p:cNvSpPr>
            <a:spLocks noGrp="1"/>
          </p:cNvSpPr>
          <p:nvPr>
            <p:ph type="body" sz="quarter" idx="21"/>
          </p:nvPr>
        </p:nvSpPr>
        <p:spPr/>
        <p:txBody>
          <a:bodyPr>
            <a:noAutofit/>
          </a:bodyPr>
          <a:lstStyle/>
          <a:p>
            <a:r>
              <a:rPr lang="en-US" sz="1800" dirty="0"/>
              <a:t>that will become available to beneficiaries</a:t>
            </a:r>
          </a:p>
        </p:txBody>
      </p:sp>
      <p:sp>
        <p:nvSpPr>
          <p:cNvPr id="114" name="Text Placeholder 113">
            <a:extLst>
              <a:ext uri="{FF2B5EF4-FFF2-40B4-BE49-F238E27FC236}">
                <a16:creationId xmlns:a16="http://schemas.microsoft.com/office/drawing/2014/main" id="{6DE9CD3C-4B2A-4B44-93C7-9427E0CEB0E8}"/>
              </a:ext>
            </a:extLst>
          </p:cNvPr>
          <p:cNvSpPr>
            <a:spLocks noGrp="1"/>
          </p:cNvSpPr>
          <p:nvPr>
            <p:ph type="body" sz="quarter" idx="22"/>
          </p:nvPr>
        </p:nvSpPr>
        <p:spPr/>
        <p:txBody>
          <a:bodyPr>
            <a:normAutofit fontScale="85000" lnSpcReduction="10000"/>
          </a:bodyPr>
          <a:lstStyle/>
          <a:p>
            <a:r>
              <a:rPr lang="hr-BA" dirty="0"/>
              <a:t>S</a:t>
            </a:r>
            <a:r>
              <a:rPr lang="en-US" dirty="0"/>
              <a:t>ervices or products </a:t>
            </a:r>
          </a:p>
        </p:txBody>
      </p:sp>
      <p:sp>
        <p:nvSpPr>
          <p:cNvPr id="117" name="Text Placeholder 116">
            <a:extLst>
              <a:ext uri="{FF2B5EF4-FFF2-40B4-BE49-F238E27FC236}">
                <a16:creationId xmlns:a16="http://schemas.microsoft.com/office/drawing/2014/main" id="{133F7B42-5EB8-8546-B81E-69161A36940D}"/>
              </a:ext>
            </a:extLst>
          </p:cNvPr>
          <p:cNvSpPr>
            <a:spLocks noGrp="1"/>
          </p:cNvSpPr>
          <p:nvPr>
            <p:ph type="body" sz="quarter" idx="25"/>
          </p:nvPr>
        </p:nvSpPr>
        <p:spPr>
          <a:xfrm>
            <a:off x="6038367" y="5031922"/>
            <a:ext cx="2212737" cy="1260259"/>
          </a:xfrm>
        </p:spPr>
        <p:txBody>
          <a:bodyPr>
            <a:noAutofit/>
          </a:bodyPr>
          <a:lstStyle/>
          <a:p>
            <a:r>
              <a:rPr lang="en-US" sz="1800" dirty="0"/>
              <a:t>materials printed, people educated, outputs created, events attended</a:t>
            </a:r>
          </a:p>
        </p:txBody>
      </p:sp>
      <p:sp>
        <p:nvSpPr>
          <p:cNvPr id="118" name="Text Placeholder 117">
            <a:extLst>
              <a:ext uri="{FF2B5EF4-FFF2-40B4-BE49-F238E27FC236}">
                <a16:creationId xmlns:a16="http://schemas.microsoft.com/office/drawing/2014/main" id="{A0CAFD6A-628C-DF43-8538-FD0751D003AA}"/>
              </a:ext>
            </a:extLst>
          </p:cNvPr>
          <p:cNvSpPr>
            <a:spLocks noGrp="1"/>
          </p:cNvSpPr>
          <p:nvPr>
            <p:ph type="body" sz="quarter" idx="26"/>
          </p:nvPr>
        </p:nvSpPr>
        <p:spPr>
          <a:xfrm>
            <a:off x="5958279" y="4575454"/>
            <a:ext cx="2219219" cy="442320"/>
          </a:xfrm>
        </p:spPr>
        <p:txBody>
          <a:bodyPr/>
          <a:lstStyle/>
          <a:p>
            <a:r>
              <a:rPr lang="en-US" dirty="0"/>
              <a:t>Examples:</a:t>
            </a:r>
          </a:p>
        </p:txBody>
      </p:sp>
      <p:grpSp>
        <p:nvGrpSpPr>
          <p:cNvPr id="8" name="Group 7">
            <a:extLst>
              <a:ext uri="{FF2B5EF4-FFF2-40B4-BE49-F238E27FC236}">
                <a16:creationId xmlns:a16="http://schemas.microsoft.com/office/drawing/2014/main" id="{F71BB43C-6A21-DAD2-8A45-AEBD094D3947}"/>
              </a:ext>
            </a:extLst>
          </p:cNvPr>
          <p:cNvGrpSpPr/>
          <p:nvPr/>
        </p:nvGrpSpPr>
        <p:grpSpPr>
          <a:xfrm>
            <a:off x="8772653" y="1697485"/>
            <a:ext cx="3419347" cy="4009980"/>
            <a:chOff x="8772653" y="1697485"/>
            <a:chExt cx="3419347" cy="4009980"/>
          </a:xfrm>
        </p:grpSpPr>
        <p:sp>
          <p:nvSpPr>
            <p:cNvPr id="32" name="TextBox 31">
              <a:extLst>
                <a:ext uri="{FF2B5EF4-FFF2-40B4-BE49-F238E27FC236}">
                  <a16:creationId xmlns:a16="http://schemas.microsoft.com/office/drawing/2014/main" id="{0F0895D8-64F5-AFB6-6F3F-9D04CDEF4309}"/>
                </a:ext>
              </a:extLst>
            </p:cNvPr>
            <p:cNvSpPr txBox="1"/>
            <p:nvPr/>
          </p:nvSpPr>
          <p:spPr>
            <a:xfrm>
              <a:off x="10402557" y="2610841"/>
              <a:ext cx="1789443" cy="1077218"/>
            </a:xfrm>
            <a:prstGeom prst="rect">
              <a:avLst/>
            </a:prstGeom>
            <a:noFill/>
          </p:spPr>
          <p:txBody>
            <a:bodyPr wrap="square">
              <a:spAutoFit/>
            </a:bodyPr>
            <a:lstStyle/>
            <a:p>
              <a:pPr algn="r"/>
              <a:r>
                <a:rPr lang="en-US" sz="3200" dirty="0">
                  <a:solidFill>
                    <a:srgbClr val="1188A3"/>
                  </a:solidFill>
                </a:rPr>
                <a:t>Expected </a:t>
              </a:r>
              <a:endParaRPr lang="hr-BA" sz="3200" dirty="0">
                <a:solidFill>
                  <a:srgbClr val="1188A3"/>
                </a:solidFill>
              </a:endParaRPr>
            </a:p>
            <a:p>
              <a:pPr algn="r"/>
              <a:r>
                <a:rPr lang="en-US" sz="3200" dirty="0">
                  <a:solidFill>
                    <a:srgbClr val="1188A3"/>
                  </a:solidFill>
                </a:rPr>
                <a:t>results</a:t>
              </a:r>
            </a:p>
          </p:txBody>
        </p:sp>
        <p:sp>
          <p:nvSpPr>
            <p:cNvPr id="7" name="Rectangle 6">
              <a:extLst>
                <a:ext uri="{FF2B5EF4-FFF2-40B4-BE49-F238E27FC236}">
                  <a16:creationId xmlns:a16="http://schemas.microsoft.com/office/drawing/2014/main" id="{2FF6F8CB-4239-6A33-3EA6-292B1AAD6C68}"/>
                </a:ext>
              </a:extLst>
            </p:cNvPr>
            <p:cNvSpPr/>
            <p:nvPr/>
          </p:nvSpPr>
          <p:spPr>
            <a:xfrm>
              <a:off x="10018207" y="5323265"/>
              <a:ext cx="1279071" cy="3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3FBF3C3-6E39-7D64-2EF3-365FFB87EE43}"/>
                </a:ext>
              </a:extLst>
            </p:cNvPr>
            <p:cNvSpPr/>
            <p:nvPr/>
          </p:nvSpPr>
          <p:spPr>
            <a:xfrm>
              <a:off x="8772653" y="1697485"/>
              <a:ext cx="1279071" cy="3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4394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1F8560-9A38-435D-8743-166317FFE58D}"/>
              </a:ext>
            </a:extLst>
          </p:cNvPr>
          <p:cNvSpPr>
            <a:spLocks noGrp="1"/>
          </p:cNvSpPr>
          <p:nvPr>
            <p:ph type="body" sz="quarter" idx="13"/>
          </p:nvPr>
        </p:nvSpPr>
        <p:spPr>
          <a:xfrm>
            <a:off x="747732" y="1578428"/>
            <a:ext cx="6251781" cy="4326707"/>
          </a:xfrm>
        </p:spPr>
        <p:txBody>
          <a:bodyPr>
            <a:normAutofit/>
          </a:bodyPr>
          <a:lstStyle/>
          <a:p>
            <a:pPr marL="457200" indent="-457200" algn="l">
              <a:buFont typeface="Wingdings" panose="05000000000000000000" pitchFamily="2" charset="2"/>
              <a:buChar char="ü"/>
            </a:pPr>
            <a:r>
              <a:rPr lang="en-US" sz="2600" i="0" dirty="0"/>
              <a:t>Prepare your budget</a:t>
            </a:r>
          </a:p>
          <a:p>
            <a:pPr marL="457200" indent="-457200" algn="l">
              <a:buFont typeface="Wingdings" panose="05000000000000000000" pitchFamily="2" charset="2"/>
              <a:buChar char="ü"/>
            </a:pPr>
            <a:r>
              <a:rPr lang="en-US" sz="2600" i="0" dirty="0"/>
              <a:t>Quotations and tender process</a:t>
            </a:r>
          </a:p>
          <a:p>
            <a:pPr marL="457200" indent="-457200" algn="l">
              <a:buFont typeface="Wingdings" panose="05000000000000000000" pitchFamily="2" charset="2"/>
              <a:buChar char="ü"/>
            </a:pPr>
            <a:r>
              <a:rPr lang="en-US" sz="2600" i="0" dirty="0"/>
              <a:t>Know your people costs</a:t>
            </a:r>
          </a:p>
          <a:p>
            <a:pPr marL="457200" indent="-457200" algn="l">
              <a:buFont typeface="Wingdings" panose="05000000000000000000" pitchFamily="2" charset="2"/>
              <a:buChar char="ü"/>
            </a:pPr>
            <a:r>
              <a:rPr lang="en-US" sz="2600" i="0" dirty="0"/>
              <a:t>Know your overhead costs</a:t>
            </a:r>
          </a:p>
          <a:p>
            <a:pPr marL="457200" indent="-457200" algn="l">
              <a:buFont typeface="Wingdings" panose="05000000000000000000" pitchFamily="2" charset="2"/>
              <a:buChar char="ü"/>
            </a:pPr>
            <a:r>
              <a:rPr lang="en-US" sz="2600" i="0" dirty="0"/>
              <a:t>Calculate volunteer contributions </a:t>
            </a:r>
          </a:p>
          <a:p>
            <a:pPr marL="457200" indent="-457200" algn="l">
              <a:buFont typeface="Wingdings" panose="05000000000000000000" pitchFamily="2" charset="2"/>
              <a:buChar char="ü"/>
            </a:pPr>
            <a:r>
              <a:rPr lang="en-US" sz="2600" i="0" dirty="0"/>
              <a:t>Have your last year’s accounts ready?</a:t>
            </a:r>
          </a:p>
          <a:p>
            <a:pPr marL="457200" indent="-457200" algn="l">
              <a:buFont typeface="Wingdings" panose="05000000000000000000" pitchFamily="2" charset="2"/>
              <a:buChar char="ü"/>
            </a:pPr>
            <a:r>
              <a:rPr lang="en-US" sz="2600" i="0" dirty="0"/>
              <a:t>Financial projections – if needed, get a financial mentor or a volunteer to help</a:t>
            </a:r>
          </a:p>
          <a:p>
            <a:endParaRPr lang="en-US" dirty="0"/>
          </a:p>
        </p:txBody>
      </p:sp>
      <p:pic>
        <p:nvPicPr>
          <p:cNvPr id="6" name="Picture 5" descr="Toy plastic numbers">
            <a:extLst>
              <a:ext uri="{FF2B5EF4-FFF2-40B4-BE49-F238E27FC236}">
                <a16:creationId xmlns:a16="http://schemas.microsoft.com/office/drawing/2014/main" id="{6CCDAEB6-FBB7-4745-A9AA-A3E4CD19D5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99513" y="222144"/>
            <a:ext cx="4570520" cy="6433882"/>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A9C36BA3-8CC8-458A-8077-7F4F86C4687C}"/>
              </a:ext>
            </a:extLst>
          </p:cNvPr>
          <p:cNvSpPr txBox="1"/>
          <p:nvPr/>
        </p:nvSpPr>
        <p:spPr>
          <a:xfrm>
            <a:off x="610961" y="492686"/>
            <a:ext cx="5636078" cy="646331"/>
          </a:xfrm>
          <a:prstGeom prst="rect">
            <a:avLst/>
          </a:prstGeom>
          <a:noFill/>
        </p:spPr>
        <p:txBody>
          <a:bodyPr wrap="square">
            <a:spAutoFit/>
          </a:bodyPr>
          <a:lstStyle/>
          <a:p>
            <a:r>
              <a:rPr lang="en-GB" sz="3600" b="1" dirty="0">
                <a:solidFill>
                  <a:schemeClr val="bg1"/>
                </a:solidFill>
              </a:rPr>
              <a:t>Budget</a:t>
            </a:r>
            <a:r>
              <a:rPr lang="hr-BA" sz="3600" b="1" dirty="0">
                <a:solidFill>
                  <a:schemeClr val="bg1"/>
                </a:solidFill>
              </a:rPr>
              <a:t>: </a:t>
            </a:r>
            <a:r>
              <a:rPr lang="en-GB" sz="3600" dirty="0">
                <a:solidFill>
                  <a:schemeClr val="bg1"/>
                </a:solidFill>
              </a:rPr>
              <a:t>know your finances</a:t>
            </a:r>
          </a:p>
        </p:txBody>
      </p:sp>
    </p:spTree>
    <p:extLst>
      <p:ext uri="{BB962C8B-B14F-4D97-AF65-F5344CB8AC3E}">
        <p14:creationId xmlns:p14="http://schemas.microsoft.com/office/powerpoint/2010/main" val="3779409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A5E193-9D1D-4FA1-8935-8F80D35A6539}"/>
              </a:ext>
            </a:extLst>
          </p:cNvPr>
          <p:cNvSpPr>
            <a:spLocks noGrp="1"/>
          </p:cNvSpPr>
          <p:nvPr>
            <p:ph type="body" sz="quarter" idx="13"/>
          </p:nvPr>
        </p:nvSpPr>
        <p:spPr>
          <a:xfrm>
            <a:off x="2318657" y="241383"/>
            <a:ext cx="7761514" cy="599470"/>
          </a:xfrm>
        </p:spPr>
        <p:txBody>
          <a:bodyPr/>
          <a:lstStyle/>
          <a:p>
            <a:r>
              <a:rPr lang="en-GB" dirty="0"/>
              <a:t>Sustainability – an opportunity to shine</a:t>
            </a:r>
          </a:p>
        </p:txBody>
      </p:sp>
      <p:sp>
        <p:nvSpPr>
          <p:cNvPr id="3" name="Text Placeholder 2">
            <a:extLst>
              <a:ext uri="{FF2B5EF4-FFF2-40B4-BE49-F238E27FC236}">
                <a16:creationId xmlns:a16="http://schemas.microsoft.com/office/drawing/2014/main" id="{364B501B-DA08-4B0B-877C-86F227715021}"/>
              </a:ext>
            </a:extLst>
          </p:cNvPr>
          <p:cNvSpPr>
            <a:spLocks noGrp="1"/>
          </p:cNvSpPr>
          <p:nvPr>
            <p:ph type="body" sz="quarter" idx="4294967295"/>
          </p:nvPr>
        </p:nvSpPr>
        <p:spPr>
          <a:xfrm>
            <a:off x="250371" y="1373361"/>
            <a:ext cx="10398125" cy="1143000"/>
          </a:xfrm>
        </p:spPr>
        <p:txBody>
          <a:bodyPr/>
          <a:lstStyle/>
          <a:p>
            <a:pPr marL="342900" indent="-342900">
              <a:buFont typeface="Arial" panose="020B0604020202020204" pitchFamily="34" charset="0"/>
              <a:buChar char="•"/>
            </a:pPr>
            <a:r>
              <a:rPr lang="en-GB" sz="2800" dirty="0">
                <a:solidFill>
                  <a:schemeClr val="bg1"/>
                </a:solidFill>
              </a:rPr>
              <a:t>How will impact continue?</a:t>
            </a:r>
          </a:p>
          <a:p>
            <a:pPr marL="342900" indent="-342900">
              <a:buFont typeface="Arial" panose="020B0604020202020204" pitchFamily="34" charset="0"/>
              <a:buChar char="•"/>
            </a:pPr>
            <a:r>
              <a:rPr lang="en-GB" sz="2800" dirty="0">
                <a:solidFill>
                  <a:schemeClr val="bg1"/>
                </a:solidFill>
              </a:rPr>
              <a:t>Risks (internal, external)</a:t>
            </a:r>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endParaRPr lang="en-GB" sz="2800" dirty="0"/>
          </a:p>
        </p:txBody>
      </p:sp>
      <p:sp>
        <p:nvSpPr>
          <p:cNvPr id="4" name="Text Placeholder 1">
            <a:extLst>
              <a:ext uri="{FF2B5EF4-FFF2-40B4-BE49-F238E27FC236}">
                <a16:creationId xmlns:a16="http://schemas.microsoft.com/office/drawing/2014/main" id="{A2002873-E858-477B-9983-A771F24487F4}"/>
              </a:ext>
            </a:extLst>
          </p:cNvPr>
          <p:cNvSpPr txBox="1">
            <a:spLocks/>
          </p:cNvSpPr>
          <p:nvPr/>
        </p:nvSpPr>
        <p:spPr>
          <a:xfrm>
            <a:off x="890564" y="3192285"/>
            <a:ext cx="10410872" cy="23440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b="1" kern="1200">
                <a:solidFill>
                  <a:srgbClr val="355383"/>
                </a:solidFill>
                <a:latin typeface="Arial Rounded MT Bold" panose="020F0704030504030204" pitchFamily="34"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800" dirty="0">
                <a:solidFill>
                  <a:schemeClr val="bg1"/>
                </a:solidFill>
                <a:latin typeface="+mn-lt"/>
              </a:rPr>
              <a:t>Implementation: </a:t>
            </a:r>
          </a:p>
          <a:p>
            <a:pPr marL="457200" indent="-457200">
              <a:buFont typeface="Arial" panose="020B0604020202020204" pitchFamily="34" charset="0"/>
              <a:buChar char="•"/>
            </a:pPr>
            <a:r>
              <a:rPr lang="en-GB" sz="2800" b="0" dirty="0">
                <a:solidFill>
                  <a:schemeClr val="bg1"/>
                </a:solidFill>
                <a:latin typeface="+mn-lt"/>
              </a:rPr>
              <a:t>monitoring</a:t>
            </a:r>
          </a:p>
          <a:p>
            <a:pPr marL="457200" indent="-457200">
              <a:buFont typeface="Arial" panose="020B0604020202020204" pitchFamily="34" charset="0"/>
              <a:buChar char="•"/>
            </a:pPr>
            <a:r>
              <a:rPr lang="en-GB" sz="2800" b="0" dirty="0">
                <a:solidFill>
                  <a:schemeClr val="bg1"/>
                </a:solidFill>
                <a:latin typeface="+mn-lt"/>
              </a:rPr>
              <a:t>evaluation </a:t>
            </a:r>
          </a:p>
          <a:p>
            <a:pPr marL="457200" indent="-457200">
              <a:buFont typeface="Arial" panose="020B0604020202020204" pitchFamily="34" charset="0"/>
              <a:buChar char="•"/>
            </a:pPr>
            <a:r>
              <a:rPr lang="en-GB" sz="2800" b="0" dirty="0">
                <a:solidFill>
                  <a:schemeClr val="bg1"/>
                </a:solidFill>
                <a:latin typeface="+mn-lt"/>
              </a:rPr>
              <a:t>reporting</a:t>
            </a:r>
          </a:p>
        </p:txBody>
      </p:sp>
      <p:pic>
        <p:nvPicPr>
          <p:cNvPr id="7" name="Picture 6" descr="A computer sitting on top of a wooden table&#10;&#10;Description automatically generated">
            <a:extLst>
              <a:ext uri="{FF2B5EF4-FFF2-40B4-BE49-F238E27FC236}">
                <a16:creationId xmlns:a16="http://schemas.microsoft.com/office/drawing/2014/main" id="{0290A7BB-C1F6-4168-A160-5B0057A06C94}"/>
              </a:ext>
            </a:extLst>
          </p:cNvPr>
          <p:cNvPicPr>
            <a:picLocks noChangeAspect="1"/>
          </p:cNvPicPr>
          <p:nvPr/>
        </p:nvPicPr>
        <p:blipFill>
          <a:blip r:embed="rId2"/>
          <a:stretch>
            <a:fillRect/>
          </a:stretch>
        </p:blipFill>
        <p:spPr>
          <a:xfrm>
            <a:off x="5253645" y="1373361"/>
            <a:ext cx="6938356" cy="4163014"/>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7410453B-4E34-4665-9808-88F255BC4FBE}"/>
              </a:ext>
            </a:extLst>
          </p:cNvPr>
          <p:cNvSpPr txBox="1"/>
          <p:nvPr/>
        </p:nvSpPr>
        <p:spPr>
          <a:xfrm>
            <a:off x="387349" y="6025196"/>
            <a:ext cx="9508213" cy="461665"/>
          </a:xfrm>
          <a:prstGeom prst="rect">
            <a:avLst/>
          </a:prstGeom>
          <a:noFill/>
        </p:spPr>
        <p:txBody>
          <a:bodyPr wrap="square" rtlCol="0">
            <a:spAutoFit/>
          </a:bodyPr>
          <a:lstStyle/>
          <a:p>
            <a:r>
              <a:rPr lang="en-GB" sz="2400" b="1" dirty="0">
                <a:solidFill>
                  <a:schemeClr val="bg1"/>
                </a:solidFill>
              </a:rPr>
              <a:t>TIP - Usually applicants do not give this section enough attention </a:t>
            </a:r>
            <a:endParaRPr lang="en-IE" sz="2400" b="1" dirty="0">
              <a:solidFill>
                <a:schemeClr val="bg1"/>
              </a:solidFill>
            </a:endParaRPr>
          </a:p>
        </p:txBody>
      </p:sp>
    </p:spTree>
    <p:extLst>
      <p:ext uri="{BB962C8B-B14F-4D97-AF65-F5344CB8AC3E}">
        <p14:creationId xmlns:p14="http://schemas.microsoft.com/office/powerpoint/2010/main" val="4021965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7344A67-734E-B141-ACA0-9A783894C7D8}"/>
              </a:ext>
            </a:extLst>
          </p:cNvPr>
          <p:cNvSpPr>
            <a:spLocks noGrp="1"/>
          </p:cNvSpPr>
          <p:nvPr>
            <p:ph type="body" sz="quarter" idx="16"/>
          </p:nvPr>
        </p:nvSpPr>
        <p:spPr>
          <a:xfrm>
            <a:off x="2149154" y="934084"/>
            <a:ext cx="4842196" cy="1771016"/>
          </a:xfrm>
        </p:spPr>
        <p:txBody>
          <a:bodyPr>
            <a:normAutofit fontScale="77500" lnSpcReduction="20000"/>
          </a:bodyPr>
          <a:lstStyle/>
          <a:p>
            <a:r>
              <a:rPr lang="en-US" dirty="0"/>
              <a:t>Getting ready for funding, self-analysis, identifying needs and resources needed </a:t>
            </a:r>
          </a:p>
          <a:p>
            <a:endParaRPr lang="en-US" dirty="0"/>
          </a:p>
        </p:txBody>
      </p:sp>
      <p:sp>
        <p:nvSpPr>
          <p:cNvPr id="9" name="Text Placeholder 8">
            <a:extLst>
              <a:ext uri="{FF2B5EF4-FFF2-40B4-BE49-F238E27FC236}">
                <a16:creationId xmlns:a16="http://schemas.microsoft.com/office/drawing/2014/main" id="{4B123F00-55CC-A04B-B3B9-63DE577B48F9}"/>
              </a:ext>
            </a:extLst>
          </p:cNvPr>
          <p:cNvSpPr>
            <a:spLocks noGrp="1"/>
          </p:cNvSpPr>
          <p:nvPr>
            <p:ph type="body" sz="quarter" idx="17"/>
          </p:nvPr>
        </p:nvSpPr>
        <p:spPr/>
        <p:txBody>
          <a:bodyPr>
            <a:normAutofit fontScale="85000" lnSpcReduction="20000"/>
          </a:bodyPr>
          <a:lstStyle/>
          <a:p>
            <a:r>
              <a:rPr lang="hr-BA"/>
              <a:t>1</a:t>
            </a:r>
            <a:endParaRPr lang="en-US"/>
          </a:p>
        </p:txBody>
      </p:sp>
    </p:spTree>
    <p:extLst>
      <p:ext uri="{BB962C8B-B14F-4D97-AF65-F5344CB8AC3E}">
        <p14:creationId xmlns:p14="http://schemas.microsoft.com/office/powerpoint/2010/main" val="25950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E9A42E-0D8F-4501-B088-8D89045032CE}"/>
              </a:ext>
            </a:extLst>
          </p:cNvPr>
          <p:cNvSpPr>
            <a:spLocks noGrp="1"/>
          </p:cNvSpPr>
          <p:nvPr>
            <p:ph type="body" sz="quarter" idx="13"/>
          </p:nvPr>
        </p:nvSpPr>
        <p:spPr>
          <a:xfrm>
            <a:off x="4657010" y="870267"/>
            <a:ext cx="6895323" cy="5306599"/>
          </a:xfrm>
        </p:spPr>
        <p:txBody>
          <a:bodyPr anchor="t">
            <a:noAutofit/>
          </a:bodyPr>
          <a:lstStyle/>
          <a:p>
            <a:pPr algn="r"/>
            <a:r>
              <a:rPr lang="en-US" sz="2400" i="0" dirty="0"/>
              <a:t>Whatever format funding, there is a moment when you will need to present your idea and ask for support. The better your presentation, your pitch, the better the chances are to be granted the funding and get the support you need.</a:t>
            </a:r>
            <a:endParaRPr lang="hr-BA" sz="2400" i="0" dirty="0"/>
          </a:p>
          <a:p>
            <a:pPr algn="r"/>
            <a:endParaRPr lang="hr-BA" sz="2400" i="0" dirty="0"/>
          </a:p>
          <a:p>
            <a:pPr algn="r"/>
            <a:r>
              <a:rPr lang="en-US" sz="2000" dirty="0">
                <a:effectLst/>
                <a:latin typeface="Calibri" panose="020F0502020204030204" pitchFamily="34" charset="0"/>
                <a:ea typeface="Calibri" panose="020F0502020204030204" pitchFamily="34" charset="0"/>
                <a:cs typeface="Times New Roman" panose="02020603050405020304" pitchFamily="18" charset="0"/>
              </a:rPr>
              <a:t>Pitch deck is a set of free templates easily accessible on Canva.com, easily adaptable. They can be adapted to anyone’s needs, to pitch a business idea/project for potential funders.</a:t>
            </a:r>
            <a:endParaRPr lang="hr-BA" sz="2000" dirty="0">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algn="r"/>
            <a:r>
              <a:rPr lang="en-US" sz="2000" i="0" dirty="0">
                <a:effectLst/>
                <a:latin typeface="Calibri" panose="020F0502020204030204" pitchFamily="34" charset="0"/>
                <a:ea typeface="Calibri" panose="020F0502020204030204" pitchFamily="34" charset="0"/>
                <a:cs typeface="Times New Roman" panose="02020603050405020304" pitchFamily="18" charset="0"/>
              </a:rPr>
              <a:t>A pitch deck is a brief presentation, often created using PowerPoint, Keynote or Prezi, and this time we chose Canva, used to provide your audience with a quick overview of your business plan. You will usually use your pitch deck during face-to-face or online meetings with potential investors, customers, partners, and co-founders.</a:t>
            </a:r>
            <a:endParaRPr lang="en-US" sz="2000" i="0" dirty="0"/>
          </a:p>
        </p:txBody>
      </p:sp>
      <p:sp>
        <p:nvSpPr>
          <p:cNvPr id="6" name="TextBox 5">
            <a:extLst>
              <a:ext uri="{FF2B5EF4-FFF2-40B4-BE49-F238E27FC236}">
                <a16:creationId xmlns:a16="http://schemas.microsoft.com/office/drawing/2014/main" id="{D54CEBCF-3901-4287-87B7-63E263937EB3}"/>
              </a:ext>
            </a:extLst>
          </p:cNvPr>
          <p:cNvSpPr txBox="1"/>
          <p:nvPr/>
        </p:nvSpPr>
        <p:spPr>
          <a:xfrm>
            <a:off x="537031" y="362435"/>
            <a:ext cx="4460033" cy="1015663"/>
          </a:xfrm>
          <a:prstGeom prst="rect">
            <a:avLst/>
          </a:prstGeom>
          <a:noFill/>
        </p:spPr>
        <p:txBody>
          <a:bodyPr wrap="square" rtlCol="0">
            <a:spAutoFit/>
          </a:bodyPr>
          <a:lstStyle/>
          <a:p>
            <a:r>
              <a:rPr lang="en-IE" sz="3000" b="1" dirty="0">
                <a:solidFill>
                  <a:schemeClr val="bg1"/>
                </a:solidFill>
              </a:rPr>
              <a:t>Some </a:t>
            </a:r>
            <a:r>
              <a:rPr lang="hr-BA" sz="3000" b="1" dirty="0">
                <a:solidFill>
                  <a:schemeClr val="bg1"/>
                </a:solidFill>
              </a:rPr>
              <a:t>Top </a:t>
            </a:r>
            <a:r>
              <a:rPr lang="en-IE" sz="3000" b="1" dirty="0">
                <a:solidFill>
                  <a:schemeClr val="bg1"/>
                </a:solidFill>
              </a:rPr>
              <a:t>T</a:t>
            </a:r>
            <a:r>
              <a:rPr lang="hr-BA" sz="3000" b="1" dirty="0">
                <a:solidFill>
                  <a:schemeClr val="bg1"/>
                </a:solidFill>
              </a:rPr>
              <a:t>ip</a:t>
            </a:r>
            <a:r>
              <a:rPr lang="en-IE" sz="3000" b="1" dirty="0">
                <a:solidFill>
                  <a:schemeClr val="bg1"/>
                </a:solidFill>
              </a:rPr>
              <a:t>s</a:t>
            </a:r>
            <a:r>
              <a:rPr lang="hr-BA" sz="3000" b="1" dirty="0">
                <a:solidFill>
                  <a:schemeClr val="bg1"/>
                </a:solidFill>
              </a:rPr>
              <a:t>: </a:t>
            </a:r>
          </a:p>
          <a:p>
            <a:r>
              <a:rPr lang="hr-BA" sz="3000" dirty="0">
                <a:solidFill>
                  <a:schemeClr val="bg1"/>
                </a:solidFill>
              </a:rPr>
              <a:t>Try a Pitch Deck</a:t>
            </a:r>
            <a:endParaRPr lang="en-US" sz="3000" dirty="0">
              <a:solidFill>
                <a:schemeClr val="bg1"/>
              </a:solidFill>
            </a:endParaRPr>
          </a:p>
        </p:txBody>
      </p:sp>
      <p:pic>
        <p:nvPicPr>
          <p:cNvPr id="8" name="Picture 7">
            <a:hlinkClick r:id="rId3"/>
            <a:extLst>
              <a:ext uri="{FF2B5EF4-FFF2-40B4-BE49-F238E27FC236}">
                <a16:creationId xmlns:a16="http://schemas.microsoft.com/office/drawing/2014/main" id="{E6078FF1-3C74-468C-874A-EE30D28A35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246" y="1600356"/>
            <a:ext cx="4193590" cy="1828644"/>
          </a:xfrm>
          <a:prstGeom prst="rect">
            <a:avLst/>
          </a:prstGeom>
          <a:ln>
            <a:noFill/>
          </a:ln>
          <a:effectLst>
            <a:outerShdw blurRad="292100" dist="139700" dir="2700000" algn="tl" rotWithShape="0">
              <a:srgbClr val="333333">
                <a:alpha val="65000"/>
              </a:srgbClr>
            </a:outerShdw>
          </a:effectLst>
        </p:spPr>
      </p:pic>
      <p:cxnSp>
        <p:nvCxnSpPr>
          <p:cNvPr id="10" name="Straight Connector 9">
            <a:extLst>
              <a:ext uri="{FF2B5EF4-FFF2-40B4-BE49-F238E27FC236}">
                <a16:creationId xmlns:a16="http://schemas.microsoft.com/office/drawing/2014/main" id="{9E2718EF-F0AE-4513-90C2-31450FF9928F}"/>
              </a:ext>
            </a:extLst>
          </p:cNvPr>
          <p:cNvCxnSpPr/>
          <p:nvPr/>
        </p:nvCxnSpPr>
        <p:spPr>
          <a:xfrm>
            <a:off x="4879910" y="4142792"/>
            <a:ext cx="66060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hlinkClick r:id="rId5"/>
            <a:extLst>
              <a:ext uri="{FF2B5EF4-FFF2-40B4-BE49-F238E27FC236}">
                <a16:creationId xmlns:a16="http://schemas.microsoft.com/office/drawing/2014/main" id="{2AA1F10F-67D4-428E-ABAE-B6328CF336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7071" y="3741583"/>
            <a:ext cx="4284558" cy="2812476"/>
          </a:xfrm>
          <a:prstGeom prst="rect">
            <a:avLst/>
          </a:prstGeom>
          <a:ln>
            <a:noFill/>
          </a:ln>
          <a:effectLst>
            <a:outerShdw blurRad="292100" dist="139700" dir="2700000" algn="tl" rotWithShape="0">
              <a:srgbClr val="333333">
                <a:alpha val="65000"/>
              </a:srgbClr>
            </a:outerShdw>
          </a:effectLst>
        </p:spPr>
      </p:pic>
      <p:sp>
        <p:nvSpPr>
          <p:cNvPr id="16" name="Oval 15">
            <a:extLst>
              <a:ext uri="{FF2B5EF4-FFF2-40B4-BE49-F238E27FC236}">
                <a16:creationId xmlns:a16="http://schemas.microsoft.com/office/drawing/2014/main" id="{A725245D-6DC8-4D27-85E2-2A5403FEEB5B}"/>
              </a:ext>
            </a:extLst>
          </p:cNvPr>
          <p:cNvSpPr/>
          <p:nvPr/>
        </p:nvSpPr>
        <p:spPr>
          <a:xfrm>
            <a:off x="2767047" y="3024991"/>
            <a:ext cx="1383046" cy="1433184"/>
          </a:xfrm>
          <a:prstGeom prst="ellipse">
            <a:avLst/>
          </a:prstGeom>
          <a:solidFill>
            <a:srgbClr val="F6BC67"/>
          </a:solidFill>
          <a:ln>
            <a:solidFill>
              <a:srgbClr val="F6BC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bg1"/>
                </a:solidFill>
              </a:rPr>
              <a:t>CLICK</a:t>
            </a:r>
            <a:r>
              <a:rPr lang="hr-BA" sz="1600" b="1" dirty="0">
                <a:solidFill>
                  <a:schemeClr val="bg1"/>
                </a:solidFill>
              </a:rPr>
              <a:t> on each image</a:t>
            </a:r>
            <a:r>
              <a:rPr lang="en-US" sz="1600" b="1" dirty="0">
                <a:solidFill>
                  <a:schemeClr val="bg1"/>
                </a:solidFill>
              </a:rPr>
              <a:t>       TO</a:t>
            </a:r>
            <a:r>
              <a:rPr lang="hr-BA" sz="1600" b="1" dirty="0">
                <a:solidFill>
                  <a:schemeClr val="bg1"/>
                </a:solidFill>
              </a:rPr>
              <a:t> SEE</a:t>
            </a:r>
            <a:endParaRPr lang="en-US" sz="1600" b="1" dirty="0">
              <a:solidFill>
                <a:schemeClr val="bg1"/>
              </a:solidFill>
            </a:endParaRPr>
          </a:p>
        </p:txBody>
      </p:sp>
    </p:spTree>
    <p:extLst>
      <p:ext uri="{BB962C8B-B14F-4D97-AF65-F5344CB8AC3E}">
        <p14:creationId xmlns:p14="http://schemas.microsoft.com/office/powerpoint/2010/main" val="837115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0730B1-4567-47E6-8364-66759309D4F7}"/>
              </a:ext>
            </a:extLst>
          </p:cNvPr>
          <p:cNvSpPr>
            <a:spLocks noGrp="1"/>
          </p:cNvSpPr>
          <p:nvPr>
            <p:ph type="body" sz="quarter" idx="15"/>
          </p:nvPr>
        </p:nvSpPr>
        <p:spPr>
          <a:xfrm>
            <a:off x="500193" y="469145"/>
            <a:ext cx="10978262" cy="1083096"/>
          </a:xfrm>
        </p:spPr>
        <p:txBody>
          <a:bodyPr/>
          <a:lstStyle/>
          <a:p>
            <a:r>
              <a:rPr lang="en-US" dirty="0">
                <a:solidFill>
                  <a:srgbClr val="1188A3"/>
                </a:solidFill>
              </a:rPr>
              <a:t>SOME TOP TIPS </a:t>
            </a:r>
          </a:p>
          <a:p>
            <a:endParaRPr lang="en-US" dirty="0"/>
          </a:p>
        </p:txBody>
      </p:sp>
      <p:sp>
        <p:nvSpPr>
          <p:cNvPr id="3" name="Text Placeholder 2">
            <a:extLst>
              <a:ext uri="{FF2B5EF4-FFF2-40B4-BE49-F238E27FC236}">
                <a16:creationId xmlns:a16="http://schemas.microsoft.com/office/drawing/2014/main" id="{DDB494BA-DEC2-4063-A312-855A604B2CC1}"/>
              </a:ext>
            </a:extLst>
          </p:cNvPr>
          <p:cNvSpPr>
            <a:spLocks noGrp="1"/>
          </p:cNvSpPr>
          <p:nvPr>
            <p:ph type="body" sz="quarter" idx="16"/>
          </p:nvPr>
        </p:nvSpPr>
        <p:spPr>
          <a:xfrm>
            <a:off x="890970" y="1552241"/>
            <a:ext cx="10467910" cy="4038015"/>
          </a:xfrm>
        </p:spPr>
        <p:txBody>
          <a:bodyPr/>
          <a:lstStyle/>
          <a:p>
            <a:pPr marL="342900" indent="-342900">
              <a:buFont typeface="Wingdings" panose="05000000000000000000" pitchFamily="2" charset="2"/>
              <a:buChar char="ü"/>
            </a:pPr>
            <a:r>
              <a:rPr lang="en-US" dirty="0">
                <a:solidFill>
                  <a:srgbClr val="5E5E5E"/>
                </a:solidFill>
              </a:rPr>
              <a:t>Don’t assume that the funder will have any knowledge of your </a:t>
            </a:r>
            <a:r>
              <a:rPr lang="hr-BA" dirty="0">
                <a:solidFill>
                  <a:srgbClr val="5E5E5E"/>
                </a:solidFill>
              </a:rPr>
              <a:t>mediation initiative/advocacy,</a:t>
            </a:r>
            <a:r>
              <a:rPr lang="en-US" dirty="0">
                <a:solidFill>
                  <a:srgbClr val="5E5E5E"/>
                </a:solidFill>
              </a:rPr>
              <a:t> or background. Describe your project truthfully</a:t>
            </a:r>
            <a:r>
              <a:rPr lang="hr-BA" dirty="0">
                <a:solidFill>
                  <a:srgbClr val="5E5E5E"/>
                </a:solidFill>
              </a:rPr>
              <a:t> and fully</a:t>
            </a:r>
            <a:endParaRPr lang="en-US" dirty="0">
              <a:solidFill>
                <a:srgbClr val="5E5E5E"/>
              </a:solidFill>
            </a:endParaRPr>
          </a:p>
          <a:p>
            <a:pPr marL="342900" indent="-342900">
              <a:buFont typeface="Wingdings" panose="05000000000000000000" pitchFamily="2" charset="2"/>
              <a:buChar char="ü"/>
            </a:pPr>
            <a:r>
              <a:rPr lang="en-US" dirty="0">
                <a:solidFill>
                  <a:srgbClr val="5E5E5E"/>
                </a:solidFill>
              </a:rPr>
              <a:t>Break down the requirements of the application into bite-sized pieces</a:t>
            </a:r>
          </a:p>
          <a:p>
            <a:pPr marL="342900" indent="-342900">
              <a:buFont typeface="Wingdings" panose="05000000000000000000" pitchFamily="2" charset="2"/>
              <a:buChar char="ü"/>
            </a:pPr>
            <a:r>
              <a:rPr lang="en-US" dirty="0">
                <a:solidFill>
                  <a:srgbClr val="5E5E5E"/>
                </a:solidFill>
              </a:rPr>
              <a:t>Think carefully about presentation; most funders will read many applications and if an application is easy to read and well presented it makes their lives easier</a:t>
            </a:r>
          </a:p>
          <a:p>
            <a:pPr marL="342900" indent="-342900">
              <a:buFont typeface="Wingdings" panose="05000000000000000000" pitchFamily="2" charset="2"/>
              <a:buChar char="ü"/>
            </a:pPr>
            <a:r>
              <a:rPr lang="en-US" dirty="0">
                <a:solidFill>
                  <a:srgbClr val="5E5E5E"/>
                </a:solidFill>
              </a:rPr>
              <a:t>Do not over-promise - you will one day have to deliver</a:t>
            </a:r>
          </a:p>
          <a:p>
            <a:pPr marL="342900" indent="-342900">
              <a:buFont typeface="Wingdings" panose="05000000000000000000" pitchFamily="2" charset="2"/>
              <a:buChar char="ü"/>
            </a:pPr>
            <a:r>
              <a:rPr lang="en-US" dirty="0">
                <a:solidFill>
                  <a:srgbClr val="5E5E5E"/>
                </a:solidFill>
              </a:rPr>
              <a:t>It always takes a lot longer to put an application for funds together than you think!</a:t>
            </a:r>
          </a:p>
          <a:p>
            <a:endParaRPr lang="en-US" dirty="0"/>
          </a:p>
        </p:txBody>
      </p:sp>
    </p:spTree>
    <p:extLst>
      <p:ext uri="{BB962C8B-B14F-4D97-AF65-F5344CB8AC3E}">
        <p14:creationId xmlns:p14="http://schemas.microsoft.com/office/powerpoint/2010/main" val="13238181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0730B1-4567-47E6-8364-66759309D4F7}"/>
              </a:ext>
            </a:extLst>
          </p:cNvPr>
          <p:cNvSpPr>
            <a:spLocks noGrp="1"/>
          </p:cNvSpPr>
          <p:nvPr>
            <p:ph type="body" sz="quarter" idx="15"/>
          </p:nvPr>
        </p:nvSpPr>
        <p:spPr/>
        <p:txBody>
          <a:bodyPr/>
          <a:lstStyle/>
          <a:p>
            <a:r>
              <a:rPr lang="en-US" dirty="0">
                <a:solidFill>
                  <a:srgbClr val="1188A3"/>
                </a:solidFill>
              </a:rPr>
              <a:t>SOME TOP TIPS </a:t>
            </a:r>
          </a:p>
          <a:p>
            <a:endParaRPr lang="en-US" dirty="0"/>
          </a:p>
        </p:txBody>
      </p:sp>
      <p:sp>
        <p:nvSpPr>
          <p:cNvPr id="3" name="Text Placeholder 2">
            <a:extLst>
              <a:ext uri="{FF2B5EF4-FFF2-40B4-BE49-F238E27FC236}">
                <a16:creationId xmlns:a16="http://schemas.microsoft.com/office/drawing/2014/main" id="{DDB494BA-DEC2-4063-A312-855A604B2CC1}"/>
              </a:ext>
            </a:extLst>
          </p:cNvPr>
          <p:cNvSpPr>
            <a:spLocks noGrp="1"/>
          </p:cNvSpPr>
          <p:nvPr>
            <p:ph type="body" sz="quarter" idx="16"/>
          </p:nvPr>
        </p:nvSpPr>
        <p:spPr>
          <a:xfrm>
            <a:off x="410548" y="1682721"/>
            <a:ext cx="5685452" cy="1932997"/>
          </a:xfrm>
        </p:spPr>
        <p:txBody>
          <a:bodyPr/>
          <a:lstStyle/>
          <a:p>
            <a:pPr marL="342900" indent="-342900">
              <a:buFont typeface="Wingdings" panose="05000000000000000000" pitchFamily="2" charset="2"/>
              <a:buChar char="ü"/>
            </a:pPr>
            <a:r>
              <a:rPr lang="en-US" dirty="0">
                <a:solidFill>
                  <a:srgbClr val="5E5E5E"/>
                </a:solidFill>
              </a:rPr>
              <a:t>Remember it is competitive – your best foot forward</a:t>
            </a:r>
          </a:p>
          <a:p>
            <a:pPr marL="342900" indent="-342900">
              <a:buFont typeface="Wingdings" panose="05000000000000000000" pitchFamily="2" charset="2"/>
              <a:buChar char="ü"/>
            </a:pPr>
            <a:r>
              <a:rPr lang="en-US" dirty="0">
                <a:solidFill>
                  <a:srgbClr val="5E5E5E"/>
                </a:solidFill>
              </a:rPr>
              <a:t>Write in an interesting way that captures the energy &amp; spirit of your project (journalist style)</a:t>
            </a:r>
            <a:endParaRPr lang="hr-BA" dirty="0">
              <a:solidFill>
                <a:srgbClr val="5E5E5E"/>
              </a:solidFill>
            </a:endParaRPr>
          </a:p>
          <a:p>
            <a:pPr marL="342900" indent="-342900">
              <a:buFont typeface="Wingdings" panose="05000000000000000000" pitchFamily="2" charset="2"/>
              <a:buChar char="ü"/>
            </a:pPr>
            <a:r>
              <a:rPr lang="en-US" sz="2400" dirty="0">
                <a:solidFill>
                  <a:srgbClr val="5E5E5E"/>
                </a:solidFill>
              </a:rPr>
              <a:t>The power of evidence of need. It is not sufficient to say: “we know … we think….” back it up with relevant research</a:t>
            </a:r>
          </a:p>
          <a:p>
            <a:pPr marL="342900" indent="-342900">
              <a:buFont typeface="Wingdings" panose="05000000000000000000" pitchFamily="2" charset="2"/>
              <a:buChar char="ü"/>
            </a:pPr>
            <a:r>
              <a:rPr lang="en-US" sz="2400" dirty="0">
                <a:solidFill>
                  <a:srgbClr val="5E5E5E"/>
                </a:solidFill>
              </a:rPr>
              <a:t>Show that your project is additional – not competing with others</a:t>
            </a:r>
          </a:p>
          <a:p>
            <a:pPr marL="342900" indent="-342900">
              <a:buFont typeface="Wingdings" panose="05000000000000000000" pitchFamily="2" charset="2"/>
              <a:buChar char="ü"/>
            </a:pPr>
            <a:r>
              <a:rPr lang="en-US" sz="2400" dirty="0">
                <a:solidFill>
                  <a:srgbClr val="5E5E5E"/>
                </a:solidFill>
              </a:rPr>
              <a:t>And last, but not least, definitely talk to the funding agency before you apply</a:t>
            </a:r>
          </a:p>
          <a:p>
            <a:endParaRPr lang="en-US" sz="2400" dirty="0">
              <a:solidFill>
                <a:srgbClr val="5E5E5E"/>
              </a:solidFill>
            </a:endParaRPr>
          </a:p>
          <a:p>
            <a:pPr marL="342900" indent="-342900">
              <a:buFont typeface="Wingdings" panose="05000000000000000000" pitchFamily="2" charset="2"/>
              <a:buChar char="ü"/>
            </a:pPr>
            <a:endParaRPr lang="en-US" dirty="0">
              <a:solidFill>
                <a:srgbClr val="5E5E5E"/>
              </a:solidFill>
            </a:endParaRPr>
          </a:p>
          <a:p>
            <a:endParaRPr lang="en-US" dirty="0"/>
          </a:p>
        </p:txBody>
      </p:sp>
      <p:pic>
        <p:nvPicPr>
          <p:cNvPr id="6" name="Picture Placeholder 9" descr="A picture containing person, outdoor, ground, sitting&#10;&#10;Description automatically generated">
            <a:extLst>
              <a:ext uri="{FF2B5EF4-FFF2-40B4-BE49-F238E27FC236}">
                <a16:creationId xmlns:a16="http://schemas.microsoft.com/office/drawing/2014/main" id="{E16B99C8-E378-1D90-7485-1DE9FAF3AB3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370656" y="-89919"/>
            <a:ext cx="5646818" cy="7037837"/>
          </a:xfrm>
          <a:prstGeom prst="rect">
            <a:avLst/>
          </a:prstGeom>
        </p:spPr>
      </p:pic>
    </p:spTree>
    <p:extLst>
      <p:ext uri="{BB962C8B-B14F-4D97-AF65-F5344CB8AC3E}">
        <p14:creationId xmlns:p14="http://schemas.microsoft.com/office/powerpoint/2010/main" val="1091750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7344A67-734E-B141-ACA0-9A783894C7D8}"/>
              </a:ext>
            </a:extLst>
          </p:cNvPr>
          <p:cNvSpPr>
            <a:spLocks noGrp="1"/>
          </p:cNvSpPr>
          <p:nvPr>
            <p:ph type="body" sz="quarter" idx="16"/>
          </p:nvPr>
        </p:nvSpPr>
        <p:spPr>
          <a:xfrm>
            <a:off x="2149154" y="934084"/>
            <a:ext cx="4842196" cy="1771016"/>
          </a:xfrm>
        </p:spPr>
        <p:txBody>
          <a:bodyPr>
            <a:normAutofit fontScale="85000" lnSpcReduction="10000"/>
          </a:bodyPr>
          <a:lstStyle/>
          <a:p>
            <a:r>
              <a:rPr lang="en-US" sz="4400" dirty="0"/>
              <a:t>Volunteers and community engagement in using the resources</a:t>
            </a:r>
          </a:p>
          <a:p>
            <a:endParaRPr lang="en-US" sz="4400" b="1" dirty="0"/>
          </a:p>
        </p:txBody>
      </p:sp>
      <p:sp>
        <p:nvSpPr>
          <p:cNvPr id="9" name="Text Placeholder 8">
            <a:extLst>
              <a:ext uri="{FF2B5EF4-FFF2-40B4-BE49-F238E27FC236}">
                <a16:creationId xmlns:a16="http://schemas.microsoft.com/office/drawing/2014/main" id="{4B123F00-55CC-A04B-B3B9-63DE577B48F9}"/>
              </a:ext>
            </a:extLst>
          </p:cNvPr>
          <p:cNvSpPr>
            <a:spLocks noGrp="1"/>
          </p:cNvSpPr>
          <p:nvPr>
            <p:ph type="body" sz="quarter" idx="17"/>
          </p:nvPr>
        </p:nvSpPr>
        <p:spPr/>
        <p:txBody>
          <a:bodyPr>
            <a:normAutofit fontScale="85000" lnSpcReduction="20000"/>
          </a:bodyPr>
          <a:lstStyle/>
          <a:p>
            <a:r>
              <a:rPr lang="hr-BA" dirty="0"/>
              <a:t>5</a:t>
            </a:r>
            <a:endParaRPr lang="en-US" dirty="0"/>
          </a:p>
        </p:txBody>
      </p:sp>
    </p:spTree>
    <p:extLst>
      <p:ext uri="{BB962C8B-B14F-4D97-AF65-F5344CB8AC3E}">
        <p14:creationId xmlns:p14="http://schemas.microsoft.com/office/powerpoint/2010/main" val="1172365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E7AFD0D-7658-D04E-9E17-E11E23EDF695}"/>
              </a:ext>
            </a:extLst>
          </p:cNvPr>
          <p:cNvSpPr>
            <a:spLocks noGrp="1"/>
          </p:cNvSpPr>
          <p:nvPr>
            <p:ph type="body" sz="quarter" idx="18"/>
          </p:nvPr>
        </p:nvSpPr>
        <p:spPr>
          <a:xfrm>
            <a:off x="1588508" y="1673449"/>
            <a:ext cx="4976529" cy="5101839"/>
          </a:xfrm>
        </p:spPr>
        <p:txBody>
          <a:bodyPr vert="horz" lIns="91440" tIns="45720" rIns="91440" bIns="45720" rtlCol="0" anchor="t">
            <a:normAutofit/>
          </a:bodyPr>
          <a:lstStyle/>
          <a:p>
            <a:pPr marL="0" indent="0">
              <a:lnSpc>
                <a:spcPct val="120000"/>
              </a:lnSpc>
            </a:pPr>
            <a:r>
              <a:rPr lang="hr-BA" sz="2800" dirty="0"/>
              <a:t>Higher education</a:t>
            </a:r>
            <a:r>
              <a:rPr lang="en-US" sz="2800" dirty="0"/>
              <a:t> has a leadership role to play in supporting mediation in our society.  Why? You are typically critically engaged, questioning the status quo, and eager to change the world for the better.</a:t>
            </a:r>
            <a:endParaRPr lang="en-US" sz="1400" dirty="0"/>
          </a:p>
          <a:p>
            <a:endParaRPr lang="en-US" sz="1400" dirty="0"/>
          </a:p>
        </p:txBody>
      </p:sp>
      <p:sp>
        <p:nvSpPr>
          <p:cNvPr id="3" name="Text Placeholder 2">
            <a:extLst>
              <a:ext uri="{FF2B5EF4-FFF2-40B4-BE49-F238E27FC236}">
                <a16:creationId xmlns:a16="http://schemas.microsoft.com/office/drawing/2014/main" id="{E7C8CF9F-5FE8-684F-AC24-AD5646D17B55}"/>
              </a:ext>
            </a:extLst>
          </p:cNvPr>
          <p:cNvSpPr>
            <a:spLocks noGrp="1"/>
          </p:cNvSpPr>
          <p:nvPr>
            <p:ph type="body" sz="quarter" idx="16"/>
          </p:nvPr>
        </p:nvSpPr>
        <p:spPr/>
        <p:txBody>
          <a:bodyPr>
            <a:normAutofit lnSpcReduction="10000"/>
          </a:bodyPr>
          <a:lstStyle/>
          <a:p>
            <a:r>
              <a:rPr lang="hr-BA"/>
              <a:t>Did you know?</a:t>
            </a:r>
            <a:endParaRPr lang="en-US"/>
          </a:p>
        </p:txBody>
      </p:sp>
      <p:sp>
        <p:nvSpPr>
          <p:cNvPr id="5" name="Picture Placeholder 4">
            <a:extLst>
              <a:ext uri="{FF2B5EF4-FFF2-40B4-BE49-F238E27FC236}">
                <a16:creationId xmlns:a16="http://schemas.microsoft.com/office/drawing/2014/main" id="{2C6DE81F-26C6-4794-97BE-8CD37B9717E6}"/>
              </a:ext>
            </a:extLst>
          </p:cNvPr>
          <p:cNvSpPr>
            <a:spLocks noGrp="1"/>
          </p:cNvSpPr>
          <p:nvPr>
            <p:ph type="pic" sz="quarter" idx="10"/>
          </p:nvPr>
        </p:nvSpPr>
        <p:spPr/>
      </p:sp>
      <p:pic>
        <p:nvPicPr>
          <p:cNvPr id="7" name="Picture Placeholder 7" descr="A picture containing person, indoor&#10;&#10;Description automatically generated">
            <a:extLst>
              <a:ext uri="{FF2B5EF4-FFF2-40B4-BE49-F238E27FC236}">
                <a16:creationId xmlns:a16="http://schemas.microsoft.com/office/drawing/2014/main" id="{932A79FF-58D7-4F1F-8680-812D568CB71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930890" y="228600"/>
            <a:ext cx="5105121" cy="6362700"/>
          </a:xfrm>
          <a:prstGeom prst="rect">
            <a:avLst/>
          </a:prstGeom>
          <a:solidFill>
            <a:schemeClr val="bg1"/>
          </a:solidFill>
        </p:spPr>
      </p:pic>
    </p:spTree>
    <p:extLst>
      <p:ext uri="{BB962C8B-B14F-4D97-AF65-F5344CB8AC3E}">
        <p14:creationId xmlns:p14="http://schemas.microsoft.com/office/powerpoint/2010/main" val="27409844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olunteers distributing food in kitchen">
            <a:extLst>
              <a:ext uri="{FF2B5EF4-FFF2-40B4-BE49-F238E27FC236}">
                <a16:creationId xmlns:a16="http://schemas.microsoft.com/office/drawing/2014/main" id="{B47DA8B6-8659-48FE-ACF1-2FAB2F48AEF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8571" y="151356"/>
            <a:ext cx="6073282" cy="4048855"/>
          </a:xfrm>
          <a:prstGeom prst="rect">
            <a:avLst/>
          </a:prstGeom>
          <a:ln>
            <a:noFill/>
          </a:ln>
          <a:effectLst>
            <a:outerShdw blurRad="292100" dist="139700" dir="2700000" algn="tl" rotWithShape="0">
              <a:srgbClr val="333333">
                <a:alpha val="65000"/>
              </a:srgbClr>
            </a:outerShdw>
          </a:effectLst>
        </p:spPr>
      </p:pic>
      <p:sp>
        <p:nvSpPr>
          <p:cNvPr id="3" name="Text Placeholder 3">
            <a:extLst>
              <a:ext uri="{FF2B5EF4-FFF2-40B4-BE49-F238E27FC236}">
                <a16:creationId xmlns:a16="http://schemas.microsoft.com/office/drawing/2014/main" id="{DA85ABA3-21C7-4AD3-9872-6555455A685B}"/>
              </a:ext>
            </a:extLst>
          </p:cNvPr>
          <p:cNvSpPr txBox="1">
            <a:spLocks/>
          </p:cNvSpPr>
          <p:nvPr/>
        </p:nvSpPr>
        <p:spPr>
          <a:xfrm>
            <a:off x="247681" y="4577058"/>
            <a:ext cx="5815062" cy="2129586"/>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ct val="0"/>
              </a:spcBef>
              <a:spcAft>
                <a:spcPts val="600"/>
              </a:spcAft>
              <a:buNone/>
            </a:pPr>
            <a:r>
              <a:rPr lang="en-IE" sz="4400" b="1" dirty="0">
                <a:solidFill>
                  <a:srgbClr val="1188A3"/>
                </a:solidFill>
                <a:ea typeface="+mj-ea"/>
                <a:cs typeface="+mj-cs"/>
              </a:rPr>
              <a:t>PEOPLE POWER</a:t>
            </a:r>
            <a:endParaRPr lang="en-US" sz="4400" dirty="0">
              <a:solidFill>
                <a:schemeClr val="bg1"/>
              </a:solidFill>
              <a:ea typeface="+mj-ea"/>
              <a:cs typeface="+mj-cs"/>
            </a:endParaRPr>
          </a:p>
        </p:txBody>
      </p:sp>
      <p:sp>
        <p:nvSpPr>
          <p:cNvPr id="7" name="TextBox 6">
            <a:extLst>
              <a:ext uri="{FF2B5EF4-FFF2-40B4-BE49-F238E27FC236}">
                <a16:creationId xmlns:a16="http://schemas.microsoft.com/office/drawing/2014/main" id="{8AA6312C-3861-417B-A416-1B983606D8F1}"/>
              </a:ext>
            </a:extLst>
          </p:cNvPr>
          <p:cNvSpPr txBox="1"/>
          <p:nvPr/>
        </p:nvSpPr>
        <p:spPr>
          <a:xfrm>
            <a:off x="6712297" y="370280"/>
            <a:ext cx="5130297" cy="6030519"/>
          </a:xfrm>
          <a:prstGeom prst="rect">
            <a:avLst/>
          </a:prstGeom>
          <a:noFill/>
        </p:spPr>
        <p:txBody>
          <a:bodyPr vert="horz" lIns="91440" tIns="45720" rIns="91440" bIns="45720" rtlCol="0" anchor="t">
            <a:normAutofit/>
          </a:bodyPr>
          <a:lstStyle/>
          <a:p>
            <a:pPr marL="342900" indent="-342900">
              <a:lnSpc>
                <a:spcPct val="90000"/>
              </a:lnSpc>
              <a:spcAft>
                <a:spcPts val="600"/>
              </a:spcAft>
              <a:buFont typeface="Wingdings" panose="05000000000000000000" pitchFamily="2" charset="2"/>
              <a:buChar char="ü"/>
            </a:pPr>
            <a:r>
              <a:rPr lang="hr-BA" sz="2400" dirty="0">
                <a:solidFill>
                  <a:srgbClr val="6D6E6C"/>
                </a:solidFill>
              </a:rPr>
              <a:t>If all you need is human resources to keep supporting your peers with</a:t>
            </a:r>
            <a:r>
              <a:rPr lang="en-IE" sz="2400" dirty="0">
                <a:solidFill>
                  <a:srgbClr val="6D6E6C"/>
                </a:solidFill>
              </a:rPr>
              <a:t> mediation and</a:t>
            </a:r>
            <a:r>
              <a:rPr lang="hr-BA" sz="2400" dirty="0">
                <a:solidFill>
                  <a:srgbClr val="6D6E6C"/>
                </a:solidFill>
              </a:rPr>
              <a:t> intercultural work, engaging </a:t>
            </a:r>
            <a:r>
              <a:rPr lang="en-IE" sz="2400" dirty="0">
                <a:solidFill>
                  <a:srgbClr val="6D6E6C"/>
                </a:solidFill>
              </a:rPr>
              <a:t>HEI </a:t>
            </a:r>
            <a:r>
              <a:rPr lang="hr-BA" sz="2400" dirty="0">
                <a:solidFill>
                  <a:srgbClr val="6D6E6C"/>
                </a:solidFill>
              </a:rPr>
              <a:t>students and other volunteers might be the key.</a:t>
            </a:r>
          </a:p>
          <a:p>
            <a:pPr marL="342900" indent="-342900">
              <a:lnSpc>
                <a:spcPct val="90000"/>
              </a:lnSpc>
              <a:spcAft>
                <a:spcPts val="600"/>
              </a:spcAft>
              <a:buFont typeface="Wingdings" panose="05000000000000000000" pitchFamily="2" charset="2"/>
              <a:buChar char="ü"/>
            </a:pPr>
            <a:endParaRPr lang="hr-BA" sz="2400" dirty="0">
              <a:solidFill>
                <a:srgbClr val="6D6E6C"/>
              </a:solidFill>
            </a:endParaRPr>
          </a:p>
          <a:p>
            <a:pPr marL="342900" indent="-342900">
              <a:lnSpc>
                <a:spcPct val="90000"/>
              </a:lnSpc>
              <a:spcAft>
                <a:spcPts val="600"/>
              </a:spcAft>
              <a:buFont typeface="Wingdings" panose="05000000000000000000" pitchFamily="2" charset="2"/>
              <a:buChar char="ü"/>
            </a:pPr>
            <a:r>
              <a:rPr lang="en-IE" sz="2400" dirty="0">
                <a:solidFill>
                  <a:srgbClr val="6D6E6C"/>
                </a:solidFill>
              </a:rPr>
              <a:t>The key to attracting people power support is to p</a:t>
            </a:r>
            <a:r>
              <a:rPr lang="hr-BA" sz="2400" dirty="0">
                <a:solidFill>
                  <a:srgbClr val="6D6E6C"/>
                </a:solidFill>
              </a:rPr>
              <a:t>resent your idea and the benefits of volunteering </a:t>
            </a:r>
            <a:r>
              <a:rPr lang="en-IE" sz="2400" dirty="0">
                <a:solidFill>
                  <a:srgbClr val="6D6E6C"/>
                </a:solidFill>
              </a:rPr>
              <a:t>in this area </a:t>
            </a:r>
            <a:r>
              <a:rPr lang="hr-BA" sz="2400" dirty="0">
                <a:solidFill>
                  <a:srgbClr val="6D6E6C"/>
                </a:solidFill>
              </a:rPr>
              <a:t>in an articulate</a:t>
            </a:r>
            <a:r>
              <a:rPr lang="en-IE" sz="2400" dirty="0">
                <a:solidFill>
                  <a:srgbClr val="6D6E6C"/>
                </a:solidFill>
              </a:rPr>
              <a:t> and compelling </a:t>
            </a:r>
            <a:r>
              <a:rPr lang="hr-BA" sz="2400" dirty="0">
                <a:solidFill>
                  <a:srgbClr val="6D6E6C"/>
                </a:solidFill>
              </a:rPr>
              <a:t> manner.</a:t>
            </a:r>
          </a:p>
          <a:p>
            <a:pPr>
              <a:lnSpc>
                <a:spcPct val="90000"/>
              </a:lnSpc>
              <a:spcAft>
                <a:spcPts val="600"/>
              </a:spcAft>
            </a:pPr>
            <a:endParaRPr lang="hr-BA" sz="2400" dirty="0">
              <a:solidFill>
                <a:srgbClr val="6D6E6C"/>
              </a:solidFill>
            </a:endParaRPr>
          </a:p>
          <a:p>
            <a:pPr>
              <a:lnSpc>
                <a:spcPct val="90000"/>
              </a:lnSpc>
              <a:spcAft>
                <a:spcPts val="600"/>
              </a:spcAft>
            </a:pPr>
            <a:r>
              <a:rPr lang="hr-BA" sz="2400" dirty="0">
                <a:solidFill>
                  <a:srgbClr val="28AF95"/>
                </a:solidFill>
              </a:rPr>
              <a:t>On the next slides, find 10 </a:t>
            </a:r>
            <a:r>
              <a:rPr lang="en-IE" sz="2400" dirty="0">
                <a:solidFill>
                  <a:srgbClr val="28AF95"/>
                </a:solidFill>
              </a:rPr>
              <a:t>benefits of student’s </a:t>
            </a:r>
            <a:r>
              <a:rPr lang="hr-BA" sz="2400" dirty="0">
                <a:solidFill>
                  <a:srgbClr val="28AF95"/>
                </a:solidFill>
              </a:rPr>
              <a:t>volunteer</a:t>
            </a:r>
            <a:r>
              <a:rPr lang="en-IE" sz="2400" dirty="0">
                <a:solidFill>
                  <a:srgbClr val="28AF95"/>
                </a:solidFill>
              </a:rPr>
              <a:t>ing. Share these benefits </a:t>
            </a:r>
            <a:r>
              <a:rPr lang="hr-BA" sz="2400" dirty="0">
                <a:solidFill>
                  <a:srgbClr val="28AF95"/>
                </a:solidFill>
              </a:rPr>
              <a:t>so you can inspire others</a:t>
            </a:r>
            <a:r>
              <a:rPr lang="en-IE" sz="2400" dirty="0">
                <a:solidFill>
                  <a:srgbClr val="28AF95"/>
                </a:solidFill>
              </a:rPr>
              <a:t> to get involved</a:t>
            </a:r>
            <a:r>
              <a:rPr lang="hr-BA" sz="2400" dirty="0">
                <a:solidFill>
                  <a:srgbClr val="28AF95"/>
                </a:solidFill>
              </a:rPr>
              <a:t>.</a:t>
            </a:r>
          </a:p>
          <a:p>
            <a:pPr>
              <a:lnSpc>
                <a:spcPct val="90000"/>
              </a:lnSpc>
              <a:spcAft>
                <a:spcPts val="600"/>
              </a:spcAft>
            </a:pPr>
            <a:endParaRPr lang="en-US" sz="2400" dirty="0">
              <a:solidFill>
                <a:srgbClr val="6D6E6C"/>
              </a:solidFill>
            </a:endParaRPr>
          </a:p>
        </p:txBody>
      </p:sp>
      <p:pic>
        <p:nvPicPr>
          <p:cNvPr id="4" name="Graphic 3" descr="Caret Down with solid fill">
            <a:extLst>
              <a:ext uri="{FF2B5EF4-FFF2-40B4-BE49-F238E27FC236}">
                <a16:creationId xmlns:a16="http://schemas.microsoft.com/office/drawing/2014/main" id="{1EE5A962-1DD5-973F-5D9D-4487010DAC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61420" y="5845629"/>
            <a:ext cx="914400" cy="914400"/>
          </a:xfrm>
          <a:prstGeom prst="rect">
            <a:avLst/>
          </a:prstGeom>
        </p:spPr>
      </p:pic>
    </p:spTree>
    <p:extLst>
      <p:ext uri="{BB962C8B-B14F-4D97-AF65-F5344CB8AC3E}">
        <p14:creationId xmlns:p14="http://schemas.microsoft.com/office/powerpoint/2010/main" val="178979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987487" y="405005"/>
            <a:ext cx="5105121" cy="582221"/>
          </a:xfrm>
        </p:spPr>
        <p:txBody>
          <a:bodyPr>
            <a:normAutofit fontScale="92500"/>
          </a:bodyPr>
          <a:lstStyle/>
          <a:p>
            <a:r>
              <a:rPr lang="en-US" dirty="0"/>
              <a:t>1. Build meaningful contacts</a:t>
            </a:r>
          </a:p>
        </p:txBody>
      </p:sp>
      <p:sp>
        <p:nvSpPr>
          <p:cNvPr id="5" name="Rectangle 4"/>
          <p:cNvSpPr/>
          <p:nvPr/>
        </p:nvSpPr>
        <p:spPr>
          <a:xfrm>
            <a:off x="987487" y="1546396"/>
            <a:ext cx="5242491" cy="4401205"/>
          </a:xfrm>
          <a:prstGeom prst="rect">
            <a:avLst/>
          </a:prstGeom>
        </p:spPr>
        <p:txBody>
          <a:bodyPr wrap="square">
            <a:spAutoFit/>
          </a:bodyPr>
          <a:lstStyle/>
          <a:p>
            <a:r>
              <a:rPr lang="en-US" sz="2800" dirty="0">
                <a:solidFill>
                  <a:schemeClr val="bg1"/>
                </a:solidFill>
              </a:rPr>
              <a:t>Volunteering allows you to network with new people who you may not have the opportunity to meet otherwise. </a:t>
            </a:r>
            <a:endParaRPr lang="hr-BA" sz="2800" dirty="0">
              <a:solidFill>
                <a:schemeClr val="bg1"/>
              </a:solidFill>
            </a:endParaRPr>
          </a:p>
          <a:p>
            <a:endParaRPr lang="hr-BA" sz="2800" dirty="0">
              <a:solidFill>
                <a:schemeClr val="bg1"/>
              </a:solidFill>
            </a:endParaRPr>
          </a:p>
          <a:p>
            <a:r>
              <a:rPr lang="en-US" sz="2800" dirty="0">
                <a:solidFill>
                  <a:schemeClr val="bg1"/>
                </a:solidFill>
              </a:rPr>
              <a:t>Your volunteer</a:t>
            </a:r>
            <a:r>
              <a:rPr lang="hr-BA" sz="2800" dirty="0">
                <a:solidFill>
                  <a:schemeClr val="bg1"/>
                </a:solidFill>
              </a:rPr>
              <a:t>ing can bring occasions and acquaintances, that </a:t>
            </a:r>
            <a:r>
              <a:rPr lang="en-US" sz="2800" dirty="0">
                <a:solidFill>
                  <a:schemeClr val="bg1"/>
                </a:solidFill>
              </a:rPr>
              <a:t>could serve as a great contact for future jobs or as a professional reference.</a:t>
            </a:r>
            <a:endParaRPr lang="hr-BA" sz="2800" dirty="0">
              <a:solidFill>
                <a:schemeClr val="bg1"/>
              </a:solidFill>
            </a:endParaRPr>
          </a:p>
        </p:txBody>
      </p:sp>
      <p:pic>
        <p:nvPicPr>
          <p:cNvPr id="8" name="Picture Placeholder 7" descr="Business people near a whiteboard">
            <a:extLst>
              <a:ext uri="{FF2B5EF4-FFF2-40B4-BE49-F238E27FC236}">
                <a16:creationId xmlns:a16="http://schemas.microsoft.com/office/drawing/2014/main" id="{D963E179-0727-4845-9AFF-655721ED5A04}"/>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541477" y="-85411"/>
            <a:ext cx="5650523" cy="7028822"/>
          </a:xfrm>
        </p:spPr>
      </p:pic>
    </p:spTree>
    <p:extLst>
      <p:ext uri="{BB962C8B-B14F-4D97-AF65-F5344CB8AC3E}">
        <p14:creationId xmlns:p14="http://schemas.microsoft.com/office/powerpoint/2010/main" val="1385116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normAutofit lnSpcReduction="10000"/>
          </a:bodyPr>
          <a:lstStyle/>
          <a:p>
            <a:r>
              <a:rPr lang="en-US" dirty="0"/>
              <a:t>2. Boosts </a:t>
            </a:r>
            <a:r>
              <a:rPr lang="en-IE" dirty="0"/>
              <a:t>your</a:t>
            </a:r>
            <a:r>
              <a:rPr lang="en-US" dirty="0"/>
              <a:t> CV</a:t>
            </a:r>
          </a:p>
        </p:txBody>
      </p:sp>
      <p:pic>
        <p:nvPicPr>
          <p:cNvPr id="6" name="Picture Placeholder 5"/>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846215"/>
            <a:ext cx="5799700" cy="4670330"/>
          </a:xfrm>
        </p:spPr>
      </p:pic>
      <p:sp>
        <p:nvSpPr>
          <p:cNvPr id="5" name="Rectangle 4"/>
          <p:cNvSpPr/>
          <p:nvPr/>
        </p:nvSpPr>
        <p:spPr>
          <a:xfrm>
            <a:off x="714542" y="1768812"/>
            <a:ext cx="5381458" cy="3539430"/>
          </a:xfrm>
          <a:prstGeom prst="rect">
            <a:avLst/>
          </a:prstGeom>
        </p:spPr>
        <p:txBody>
          <a:bodyPr wrap="square">
            <a:spAutoFit/>
          </a:bodyPr>
          <a:lstStyle/>
          <a:p>
            <a:r>
              <a:rPr lang="en-US" sz="2800" dirty="0">
                <a:solidFill>
                  <a:schemeClr val="bg1"/>
                </a:solidFill>
              </a:rPr>
              <a:t>College graduates’ CVs often demonstrate limited professional experience. Volunteering gives a tangible insight into your skills and generosity to get involved. It is something concrete  to add that shows hiring managers your dedication to skills-building.</a:t>
            </a:r>
            <a:endParaRPr lang="hr-BA" sz="2800" dirty="0">
              <a:solidFill>
                <a:schemeClr val="bg1"/>
              </a:solidFill>
            </a:endParaRPr>
          </a:p>
        </p:txBody>
      </p:sp>
    </p:spTree>
    <p:extLst>
      <p:ext uri="{BB962C8B-B14F-4D97-AF65-F5344CB8AC3E}">
        <p14:creationId xmlns:p14="http://schemas.microsoft.com/office/powerpoint/2010/main" val="1856044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988660" y="325466"/>
            <a:ext cx="5863402" cy="855490"/>
          </a:xfrm>
        </p:spPr>
        <p:txBody>
          <a:bodyPr>
            <a:normAutofit/>
          </a:bodyPr>
          <a:lstStyle/>
          <a:p>
            <a:r>
              <a:rPr lang="en-IE" dirty="0"/>
              <a:t>3.  </a:t>
            </a:r>
            <a:r>
              <a:rPr lang="hr-BA" dirty="0"/>
              <a:t>Develop new skills</a:t>
            </a:r>
            <a:endParaRPr lang="en-US" dirty="0"/>
          </a:p>
        </p:txBody>
      </p:sp>
      <p:sp>
        <p:nvSpPr>
          <p:cNvPr id="5" name="Rectangle 4"/>
          <p:cNvSpPr/>
          <p:nvPr/>
        </p:nvSpPr>
        <p:spPr>
          <a:xfrm>
            <a:off x="1076325" y="1439304"/>
            <a:ext cx="5201662" cy="3539430"/>
          </a:xfrm>
          <a:prstGeom prst="rect">
            <a:avLst/>
          </a:prstGeom>
        </p:spPr>
        <p:txBody>
          <a:bodyPr wrap="square">
            <a:spAutoFit/>
          </a:bodyPr>
          <a:lstStyle/>
          <a:p>
            <a:r>
              <a:rPr lang="en-US" sz="2800" dirty="0">
                <a:solidFill>
                  <a:schemeClr val="bg1"/>
                </a:solidFill>
              </a:rPr>
              <a:t>Whether bringing communication skills to sharing cause-based mediation initiatives or </a:t>
            </a:r>
            <a:r>
              <a:rPr lang="hr-BA" sz="2800" dirty="0">
                <a:solidFill>
                  <a:schemeClr val="bg1"/>
                </a:solidFill>
              </a:rPr>
              <a:t>translating for a fellow student who might need that support</a:t>
            </a:r>
            <a:r>
              <a:rPr lang="en-US" sz="2800" dirty="0">
                <a:solidFill>
                  <a:schemeClr val="bg1"/>
                </a:solidFill>
              </a:rPr>
              <a:t>, volunteer roles can help you gain new skills that enrich your personal and professional life.</a:t>
            </a:r>
          </a:p>
        </p:txBody>
      </p:sp>
      <p:pic>
        <p:nvPicPr>
          <p:cNvPr id="8" name="Picture Placeholder 7" descr="Light bulb on yellow background with sketched light beams and cord">
            <a:extLst>
              <a:ext uri="{FF2B5EF4-FFF2-40B4-BE49-F238E27FC236}">
                <a16:creationId xmlns:a16="http://schemas.microsoft.com/office/drawing/2014/main" id="{80000358-D06C-4892-8277-8A1FE6196D8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576257"/>
            <a:ext cx="5365820" cy="5705486"/>
          </a:xfrm>
        </p:spPr>
      </p:pic>
    </p:spTree>
    <p:extLst>
      <p:ext uri="{BB962C8B-B14F-4D97-AF65-F5344CB8AC3E}">
        <p14:creationId xmlns:p14="http://schemas.microsoft.com/office/powerpoint/2010/main" val="34162161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719783" y="375527"/>
            <a:ext cx="5361286" cy="964764"/>
          </a:xfrm>
        </p:spPr>
        <p:txBody>
          <a:bodyPr>
            <a:normAutofit/>
          </a:bodyPr>
          <a:lstStyle/>
          <a:p>
            <a:r>
              <a:rPr lang="en-US" dirty="0"/>
              <a:t>4. Test career options</a:t>
            </a:r>
          </a:p>
        </p:txBody>
      </p:sp>
      <p:sp>
        <p:nvSpPr>
          <p:cNvPr id="5" name="Rectangle 4"/>
          <p:cNvSpPr/>
          <p:nvPr/>
        </p:nvSpPr>
        <p:spPr>
          <a:xfrm>
            <a:off x="561976" y="1443841"/>
            <a:ext cx="5676900" cy="3539430"/>
          </a:xfrm>
          <a:prstGeom prst="rect">
            <a:avLst/>
          </a:prstGeom>
        </p:spPr>
        <p:txBody>
          <a:bodyPr wrap="square">
            <a:spAutoFit/>
          </a:bodyPr>
          <a:lstStyle/>
          <a:p>
            <a:r>
              <a:rPr lang="en-US" sz="2800" dirty="0">
                <a:solidFill>
                  <a:schemeClr val="bg1"/>
                </a:solidFill>
              </a:rPr>
              <a:t>Volunteering in areas that reflect </a:t>
            </a:r>
            <a:r>
              <a:rPr lang="hr-BA" sz="2800" dirty="0">
                <a:solidFill>
                  <a:schemeClr val="bg1"/>
                </a:solidFill>
              </a:rPr>
              <a:t>a person’s</a:t>
            </a:r>
            <a:r>
              <a:rPr lang="en-US" sz="2800" dirty="0">
                <a:solidFill>
                  <a:schemeClr val="bg1"/>
                </a:solidFill>
              </a:rPr>
              <a:t> interes</a:t>
            </a:r>
            <a:r>
              <a:rPr lang="hr-BA" sz="2800" dirty="0">
                <a:solidFill>
                  <a:schemeClr val="bg1"/>
                </a:solidFill>
              </a:rPr>
              <a:t>ts can give a lot of insight into the future career possibilities.</a:t>
            </a:r>
          </a:p>
          <a:p>
            <a:endParaRPr lang="hr-BA" sz="2800" dirty="0">
              <a:solidFill>
                <a:schemeClr val="bg1"/>
              </a:solidFill>
            </a:endParaRPr>
          </a:p>
          <a:p>
            <a:r>
              <a:rPr lang="en-US" sz="2800" dirty="0">
                <a:solidFill>
                  <a:schemeClr val="bg1"/>
                </a:solidFill>
              </a:rPr>
              <a:t>This will either confirm </a:t>
            </a:r>
            <a:r>
              <a:rPr lang="hr-BA" sz="2800" dirty="0">
                <a:solidFill>
                  <a:schemeClr val="bg1"/>
                </a:solidFill>
              </a:rPr>
              <a:t>the</a:t>
            </a:r>
            <a:r>
              <a:rPr lang="en-US" sz="2800" dirty="0">
                <a:solidFill>
                  <a:schemeClr val="bg1"/>
                </a:solidFill>
              </a:rPr>
              <a:t> interests or nudge </a:t>
            </a:r>
            <a:r>
              <a:rPr lang="hr-BA" sz="2800" dirty="0">
                <a:solidFill>
                  <a:schemeClr val="bg1"/>
                </a:solidFill>
              </a:rPr>
              <a:t>a person</a:t>
            </a:r>
            <a:r>
              <a:rPr lang="en-US" sz="2800" dirty="0">
                <a:solidFill>
                  <a:schemeClr val="bg1"/>
                </a:solidFill>
              </a:rPr>
              <a:t> in a different direction.</a:t>
            </a:r>
          </a:p>
        </p:txBody>
      </p:sp>
      <p:pic>
        <p:nvPicPr>
          <p:cNvPr id="6" name="Picture Placeholder 5" descr="Woman smiling with arms folded"/>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19262" y="375526"/>
            <a:ext cx="5889465" cy="5316919"/>
          </a:xfrm>
        </p:spPr>
      </p:pic>
    </p:spTree>
    <p:extLst>
      <p:ext uri="{BB962C8B-B14F-4D97-AF65-F5344CB8AC3E}">
        <p14:creationId xmlns:p14="http://schemas.microsoft.com/office/powerpoint/2010/main" val="3265227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1156F6B-3AD6-4076-82AC-2D569A86026B}"/>
              </a:ext>
            </a:extLst>
          </p:cNvPr>
          <p:cNvGrpSpPr/>
          <p:nvPr/>
        </p:nvGrpSpPr>
        <p:grpSpPr>
          <a:xfrm>
            <a:off x="1557494" y="3429000"/>
            <a:ext cx="8724425" cy="3054867"/>
            <a:chOff x="1800580" y="3428999"/>
            <a:chExt cx="8195404" cy="2953268"/>
          </a:xfrm>
        </p:grpSpPr>
        <p:pic>
          <p:nvPicPr>
            <p:cNvPr id="5" name="Picture 4" descr="A group of people wearing clothing&#10;&#10;Description automatically generated with medium confidence">
              <a:extLst>
                <a:ext uri="{FF2B5EF4-FFF2-40B4-BE49-F238E27FC236}">
                  <a16:creationId xmlns:a16="http://schemas.microsoft.com/office/drawing/2014/main" id="{E114886E-CFA8-4154-9F0B-5407B4294D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2640" y="3428999"/>
              <a:ext cx="4113344" cy="2953267"/>
            </a:xfrm>
            <a:prstGeom prst="rect">
              <a:avLst/>
            </a:prstGeom>
          </p:spPr>
        </p:pic>
        <p:pic>
          <p:nvPicPr>
            <p:cNvPr id="3" name="Picture 2" descr="A group of people in clothing&#10;&#10;Description automatically generated with medium confidence">
              <a:extLst>
                <a:ext uri="{FF2B5EF4-FFF2-40B4-BE49-F238E27FC236}">
                  <a16:creationId xmlns:a16="http://schemas.microsoft.com/office/drawing/2014/main" id="{0242AD6F-44D4-4366-933B-DF6C4ED754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00580" y="3429000"/>
              <a:ext cx="4224300" cy="2953267"/>
            </a:xfrm>
            <a:prstGeom prst="rect">
              <a:avLst/>
            </a:prstGeom>
          </p:spPr>
        </p:pic>
      </p:grpSp>
      <p:sp>
        <p:nvSpPr>
          <p:cNvPr id="15" name="Text Placeholder 14">
            <a:extLst>
              <a:ext uri="{FF2B5EF4-FFF2-40B4-BE49-F238E27FC236}">
                <a16:creationId xmlns:a16="http://schemas.microsoft.com/office/drawing/2014/main" id="{11A3BC37-A457-064E-9438-4BCC0446A178}"/>
              </a:ext>
            </a:extLst>
          </p:cNvPr>
          <p:cNvSpPr>
            <a:spLocks noGrp="1"/>
          </p:cNvSpPr>
          <p:nvPr>
            <p:ph type="body" sz="quarter" idx="18"/>
          </p:nvPr>
        </p:nvSpPr>
        <p:spPr>
          <a:xfrm>
            <a:off x="476662" y="1474182"/>
            <a:ext cx="11110446" cy="5095484"/>
          </a:xfrm>
        </p:spPr>
        <p:txBody>
          <a:bodyPr>
            <a:normAutofit/>
          </a:bodyPr>
          <a:lstStyle/>
          <a:p>
            <a:pPr marL="0" indent="0">
              <a:lnSpc>
                <a:spcPct val="100000"/>
              </a:lnSpc>
            </a:pPr>
            <a:r>
              <a:rPr lang="en-US" dirty="0">
                <a:solidFill>
                  <a:srgbClr val="1188A3"/>
                </a:solidFill>
              </a:rPr>
              <a:t>Funding i</a:t>
            </a:r>
            <a:r>
              <a:rPr lang="en-US" dirty="0"/>
              <a:t>s the act of providing resources to finance a need, program, or project. While this is usually in the form of money, it can also take the form of effort or time from an organization or company.</a:t>
            </a:r>
            <a:endParaRPr lang="hr-BA" dirty="0"/>
          </a:p>
          <a:p>
            <a:pPr marL="0" indent="0">
              <a:lnSpc>
                <a:spcPct val="100000"/>
              </a:lnSpc>
            </a:pPr>
            <a:r>
              <a:rPr lang="hr-BA" dirty="0"/>
              <a:t>Your mediation activities take time and resources. </a:t>
            </a:r>
            <a:r>
              <a:rPr lang="hr-BA" b="1" dirty="0">
                <a:solidFill>
                  <a:srgbClr val="28AF95"/>
                </a:solidFill>
              </a:rPr>
              <a:t>The more community members you support, the more resources you will need to put in</a:t>
            </a:r>
            <a:r>
              <a:rPr lang="hr-BA" dirty="0"/>
              <a:t> (time, knowledge, expenses..).</a:t>
            </a:r>
          </a:p>
          <a:p>
            <a:pPr marL="0" indent="0">
              <a:lnSpc>
                <a:spcPct val="120000"/>
              </a:lnSpc>
            </a:pPr>
            <a:endParaRPr lang="hr-BA" dirty="0"/>
          </a:p>
        </p:txBody>
      </p:sp>
      <p:sp>
        <p:nvSpPr>
          <p:cNvPr id="14" name="Text Placeholder 13">
            <a:extLst>
              <a:ext uri="{FF2B5EF4-FFF2-40B4-BE49-F238E27FC236}">
                <a16:creationId xmlns:a16="http://schemas.microsoft.com/office/drawing/2014/main" id="{6F3EE22E-65D9-BB48-A761-52A004C04996}"/>
              </a:ext>
            </a:extLst>
          </p:cNvPr>
          <p:cNvSpPr>
            <a:spLocks noGrp="1"/>
          </p:cNvSpPr>
          <p:nvPr>
            <p:ph type="body" sz="quarter" idx="16"/>
          </p:nvPr>
        </p:nvSpPr>
        <p:spPr>
          <a:xfrm>
            <a:off x="605882" y="600850"/>
            <a:ext cx="10594345" cy="582221"/>
          </a:xfrm>
        </p:spPr>
        <p:txBody>
          <a:bodyPr>
            <a:normAutofit lnSpcReduction="10000"/>
          </a:bodyPr>
          <a:lstStyle/>
          <a:p>
            <a:r>
              <a:rPr lang="hr-BA" dirty="0"/>
              <a:t>What do we mean funding?</a:t>
            </a:r>
            <a:endParaRPr lang="en-US" dirty="0"/>
          </a:p>
        </p:txBody>
      </p:sp>
    </p:spTree>
    <p:extLst>
      <p:ext uri="{BB962C8B-B14F-4D97-AF65-F5344CB8AC3E}">
        <p14:creationId xmlns:p14="http://schemas.microsoft.com/office/powerpoint/2010/main" val="2496220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988660" y="325466"/>
            <a:ext cx="5863402" cy="855490"/>
          </a:xfrm>
        </p:spPr>
        <p:txBody>
          <a:bodyPr>
            <a:normAutofit fontScale="92500"/>
          </a:bodyPr>
          <a:lstStyle/>
          <a:p>
            <a:r>
              <a:rPr lang="en-US" dirty="0"/>
              <a:t>5. Increased sense of fulfillment</a:t>
            </a:r>
          </a:p>
        </p:txBody>
      </p:sp>
      <p:sp>
        <p:nvSpPr>
          <p:cNvPr id="5" name="Rectangle 4"/>
          <p:cNvSpPr/>
          <p:nvPr/>
        </p:nvSpPr>
        <p:spPr>
          <a:xfrm>
            <a:off x="988660" y="1551489"/>
            <a:ext cx="5289327" cy="2677656"/>
          </a:xfrm>
          <a:prstGeom prst="rect">
            <a:avLst/>
          </a:prstGeom>
        </p:spPr>
        <p:txBody>
          <a:bodyPr wrap="square">
            <a:spAutoFit/>
          </a:bodyPr>
          <a:lstStyle/>
          <a:p>
            <a:r>
              <a:rPr lang="en-US" sz="2800" dirty="0">
                <a:solidFill>
                  <a:schemeClr val="bg1"/>
                </a:solidFill>
              </a:rPr>
              <a:t>Giving back to your community can help build a sense of accomplishment and improve your self-confidence. It can also remind you how important it is to make time for others less fortunate.</a:t>
            </a:r>
          </a:p>
        </p:txBody>
      </p:sp>
      <p:pic>
        <p:nvPicPr>
          <p:cNvPr id="3" name="Picture Placeholder 2"/>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42080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734715" y="1757011"/>
            <a:ext cx="4983180" cy="3997018"/>
          </a:xfrm>
        </p:spPr>
        <p:txBody>
          <a:bodyPr>
            <a:normAutofit fontScale="92500"/>
          </a:bodyPr>
          <a:lstStyle/>
          <a:p>
            <a:pPr marL="0" indent="0"/>
            <a:r>
              <a:rPr lang="en-US" sz="2800" b="0" i="0" dirty="0">
                <a:effectLst/>
              </a:rPr>
              <a:t>Studies have shown that volunteering can help stave off mental health issues such as anxiety, depression, and even high blood pressure. It can also help reduce overall stress levels.</a:t>
            </a:r>
          </a:p>
          <a:p>
            <a:pPr marL="0" indent="0"/>
            <a:endParaRPr lang="en-US" sz="2800" dirty="0"/>
          </a:p>
          <a:p>
            <a:pPr marL="0" indent="0"/>
            <a:r>
              <a:rPr lang="en-US" sz="2800" b="1" dirty="0"/>
              <a:t>READ</a:t>
            </a:r>
            <a:r>
              <a:rPr lang="en-US" sz="2800" dirty="0"/>
              <a:t> – Interesting Article </a:t>
            </a:r>
          </a:p>
          <a:p>
            <a:pPr marL="0" indent="0"/>
            <a:r>
              <a:rPr lang="en-GB" dirty="0">
                <a:hlinkClick r:id="rId2"/>
              </a:rPr>
              <a:t>7 Mental Health Benefits of Volunteering - </a:t>
            </a:r>
            <a:r>
              <a:rPr lang="en-GB" dirty="0" err="1">
                <a:hlinkClick r:id="rId2"/>
              </a:rPr>
              <a:t>AbleTo</a:t>
            </a:r>
            <a:r>
              <a:rPr lang="en-GB" dirty="0">
                <a:hlinkClick r:id="rId2"/>
              </a:rPr>
              <a:t> - </a:t>
            </a:r>
            <a:r>
              <a:rPr lang="en-GB" dirty="0" err="1">
                <a:hlinkClick r:id="rId2"/>
              </a:rPr>
              <a:t>Behavioral</a:t>
            </a:r>
            <a:r>
              <a:rPr lang="en-GB" dirty="0">
                <a:hlinkClick r:id="rId2"/>
              </a:rPr>
              <a:t> Health Care</a:t>
            </a:r>
            <a:endParaRPr lang="en-US" sz="3200"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p:txBody>
          <a:bodyPr>
            <a:normAutofit fontScale="92500"/>
          </a:bodyPr>
          <a:lstStyle/>
          <a:p>
            <a:r>
              <a:rPr lang="en-IE" sz="3600" b="1" dirty="0"/>
              <a:t>6.  </a:t>
            </a:r>
            <a:r>
              <a:rPr lang="hr-BA" sz="3600" b="1" dirty="0"/>
              <a:t>Improves mental health</a:t>
            </a:r>
            <a:endParaRPr lang="en-US" dirty="0"/>
          </a:p>
        </p:txBody>
      </p:sp>
      <p:pic>
        <p:nvPicPr>
          <p:cNvPr id="10" name="Picture Placeholder 9" descr="Portrait of smiling woman in yellow sweater">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173839" y="0"/>
            <a:ext cx="6018161" cy="6079112"/>
          </a:xfrm>
        </p:spPr>
      </p:pic>
    </p:spTree>
    <p:extLst>
      <p:ext uri="{BB962C8B-B14F-4D97-AF65-F5344CB8AC3E}">
        <p14:creationId xmlns:p14="http://schemas.microsoft.com/office/powerpoint/2010/main" val="3649242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4BB2D64-3C25-4D4A-9A55-F9CD50852BFA}"/>
              </a:ext>
            </a:extLst>
          </p:cNvPr>
          <p:cNvSpPr>
            <a:spLocks noGrp="1"/>
          </p:cNvSpPr>
          <p:nvPr>
            <p:ph type="body" sz="quarter" idx="18"/>
          </p:nvPr>
        </p:nvSpPr>
        <p:spPr>
          <a:xfrm>
            <a:off x="884779" y="1677762"/>
            <a:ext cx="5838824" cy="5372100"/>
          </a:xfrm>
        </p:spPr>
        <p:txBody>
          <a:bodyPr>
            <a:normAutofit/>
          </a:bodyPr>
          <a:lstStyle/>
          <a:p>
            <a:pPr marL="0" indent="0">
              <a:lnSpc>
                <a:spcPct val="120000"/>
              </a:lnSpc>
            </a:pPr>
            <a:r>
              <a:rPr lang="en-US" sz="2800" dirty="0"/>
              <a:t>In addition to professional contacts, volunteering may lead to new friendships. </a:t>
            </a:r>
            <a:endParaRPr lang="hr-BA" sz="2800" dirty="0"/>
          </a:p>
          <a:p>
            <a:pPr marL="0" indent="0">
              <a:lnSpc>
                <a:spcPct val="120000"/>
              </a:lnSpc>
            </a:pPr>
            <a:r>
              <a:rPr lang="en-US" sz="2800" dirty="0"/>
              <a:t>You often meet like-minded individual in these settings who see the world in similar ways as you.</a:t>
            </a:r>
          </a:p>
        </p:txBody>
      </p:sp>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p:txBody>
          <a:bodyPr>
            <a:normAutofit fontScale="92500"/>
          </a:bodyPr>
          <a:lstStyle/>
          <a:p>
            <a:r>
              <a:rPr lang="en-IE" sz="3600" b="1" dirty="0"/>
              <a:t>7.  </a:t>
            </a:r>
            <a:r>
              <a:rPr lang="hr-BA" sz="3600" b="1" dirty="0"/>
              <a:t>Forges new friendships</a:t>
            </a:r>
            <a:endParaRPr lang="en-US" dirty="0"/>
          </a:p>
        </p:txBody>
      </p:sp>
      <p:pic>
        <p:nvPicPr>
          <p:cNvPr id="7" name="Picture Placeholder 6" descr="Greylag goose in-flight">
            <a:extLst>
              <a:ext uri="{FF2B5EF4-FFF2-40B4-BE49-F238E27FC236}">
                <a16:creationId xmlns:a16="http://schemas.microsoft.com/office/drawing/2014/main" id="{88FD9CBF-3FB0-4924-9F92-40149248B42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97571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237248" y="1303949"/>
            <a:ext cx="5404872" cy="4493975"/>
          </a:xfrm>
        </p:spPr>
        <p:txBody>
          <a:bodyPr>
            <a:normAutofit/>
          </a:bodyPr>
          <a:lstStyle/>
          <a:p>
            <a:pPr algn="l">
              <a:lnSpc>
                <a:spcPct val="100000"/>
              </a:lnSpc>
            </a:pPr>
            <a:r>
              <a:rPr lang="en-US" sz="2800" i="0" dirty="0"/>
              <a:t>It’s easy to live in our own little bubbles (especially since Covid-19) and not fully understand the challenges facing others.</a:t>
            </a:r>
            <a:endParaRPr lang="hr-BA" sz="2800" i="0" dirty="0"/>
          </a:p>
          <a:p>
            <a:pPr algn="l">
              <a:lnSpc>
                <a:spcPct val="100000"/>
              </a:lnSpc>
            </a:pPr>
            <a:r>
              <a:rPr lang="en-US" sz="2800" i="0" dirty="0"/>
              <a:t> Spending time volunteering exposes you to hardships and makes you more aware of the world around you. </a:t>
            </a:r>
            <a:endParaRPr lang="en-US" sz="2800" dirty="0"/>
          </a:p>
        </p:txBody>
      </p:sp>
      <p:pic>
        <p:nvPicPr>
          <p:cNvPr id="7" name="Picture Placeholder 6" descr="Woman comforting another woman"/>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r="-2"/>
          <a:stretch/>
        </p:blipFill>
        <p:spPr>
          <a:xfrm>
            <a:off x="69766" y="231114"/>
            <a:ext cx="6026234" cy="6089448"/>
          </a:xfrm>
        </p:spPr>
      </p:pic>
      <p:sp>
        <p:nvSpPr>
          <p:cNvPr id="6" name="Text Placeholder 2"/>
          <p:cNvSpPr>
            <a:spLocks noGrp="1"/>
          </p:cNvSpPr>
          <p:nvPr>
            <p:ph type="body" sz="quarter" idx="13"/>
          </p:nvPr>
        </p:nvSpPr>
        <p:spPr>
          <a:xfrm>
            <a:off x="6342449" y="639033"/>
            <a:ext cx="4958399" cy="653021"/>
          </a:xfrm>
        </p:spPr>
        <p:txBody>
          <a:bodyPr>
            <a:normAutofit/>
          </a:bodyPr>
          <a:lstStyle/>
          <a:p>
            <a:pPr algn="l"/>
            <a:r>
              <a:rPr lang="en-IE" sz="3200" i="0" dirty="0"/>
              <a:t>8. </a:t>
            </a:r>
            <a:r>
              <a:rPr lang="bs-Latn-BA" sz="3200" i="0" dirty="0"/>
              <a:t>Develops awareness</a:t>
            </a:r>
            <a:endParaRPr lang="en-US" i="0" dirty="0"/>
          </a:p>
        </p:txBody>
      </p:sp>
    </p:spTree>
    <p:extLst>
      <p:ext uri="{BB962C8B-B14F-4D97-AF65-F5344CB8AC3E}">
        <p14:creationId xmlns:p14="http://schemas.microsoft.com/office/powerpoint/2010/main" val="3140990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353175" y="1601534"/>
            <a:ext cx="5404872" cy="4493975"/>
          </a:xfrm>
        </p:spPr>
        <p:txBody>
          <a:bodyPr>
            <a:normAutofit/>
          </a:bodyPr>
          <a:lstStyle/>
          <a:p>
            <a:pPr algn="l"/>
            <a:r>
              <a:rPr lang="en-US" sz="2800" i="0" dirty="0"/>
              <a:t>Some college classes may provide credit or participation incentives for volunteering. </a:t>
            </a:r>
            <a:endParaRPr lang="hr-BA" sz="2800" i="0" dirty="0"/>
          </a:p>
          <a:p>
            <a:pPr algn="l"/>
            <a:endParaRPr lang="hr-BA" sz="2800" i="0" dirty="0"/>
          </a:p>
          <a:p>
            <a:pPr algn="l"/>
            <a:r>
              <a:rPr lang="en-US" sz="2800" i="0" dirty="0"/>
              <a:t>If unsure, ask your professor or academic advisor about opportunities.</a:t>
            </a:r>
            <a:endParaRPr lang="en-US" sz="2800" dirty="0"/>
          </a:p>
        </p:txBody>
      </p:sp>
      <p:pic>
        <p:nvPicPr>
          <p:cNvPr id="7" name="Picture Placeholder 6" descr="Close-up of four hands holding graduation caps with gold tassels against a blue sky"/>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103675" y="180872"/>
            <a:ext cx="6313556" cy="6034816"/>
          </a:xfrm>
        </p:spPr>
      </p:pic>
      <p:sp>
        <p:nvSpPr>
          <p:cNvPr id="6" name="Text Placeholder 2"/>
          <p:cNvSpPr>
            <a:spLocks noGrp="1"/>
          </p:cNvSpPr>
          <p:nvPr>
            <p:ph type="body" sz="quarter" idx="13"/>
          </p:nvPr>
        </p:nvSpPr>
        <p:spPr>
          <a:xfrm>
            <a:off x="6453962" y="762491"/>
            <a:ext cx="4958399" cy="653021"/>
          </a:xfrm>
        </p:spPr>
        <p:txBody>
          <a:bodyPr>
            <a:normAutofit fontScale="92500"/>
          </a:bodyPr>
          <a:lstStyle/>
          <a:p>
            <a:pPr algn="l"/>
            <a:r>
              <a:rPr lang="en-IE" sz="3200" i="0" dirty="0"/>
              <a:t>9. Can p</a:t>
            </a:r>
            <a:r>
              <a:rPr lang="bs-Latn-BA" sz="3200" i="0" dirty="0"/>
              <a:t>rovide academic credit</a:t>
            </a:r>
            <a:endParaRPr lang="en-US" i="0" dirty="0"/>
          </a:p>
        </p:txBody>
      </p:sp>
    </p:spTree>
    <p:extLst>
      <p:ext uri="{BB962C8B-B14F-4D97-AF65-F5344CB8AC3E}">
        <p14:creationId xmlns:p14="http://schemas.microsoft.com/office/powerpoint/2010/main" val="6008619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353175" y="1601534"/>
            <a:ext cx="5404872" cy="4493975"/>
          </a:xfrm>
        </p:spPr>
        <p:txBody>
          <a:bodyPr>
            <a:normAutofit/>
          </a:bodyPr>
          <a:lstStyle/>
          <a:p>
            <a:pPr algn="l"/>
            <a:r>
              <a:rPr lang="en-US" sz="2800" i="0" dirty="0"/>
              <a:t>At the end of the day, volunteering is necessary if we want to live in a kind and compassionate world.</a:t>
            </a:r>
            <a:endParaRPr lang="hr-BA" sz="2800" i="0" dirty="0"/>
          </a:p>
          <a:p>
            <a:pPr algn="l"/>
            <a:endParaRPr lang="hr-BA" sz="2800" i="0" dirty="0"/>
          </a:p>
          <a:p>
            <a:pPr algn="l"/>
            <a:r>
              <a:rPr lang="en-US" sz="2800" i="0" dirty="0"/>
              <a:t>Spending just a few hours on a cause such as inclusion and mediation can help ensure these qualities remain engrained.</a:t>
            </a:r>
            <a:endParaRPr lang="en-US" sz="2800" dirty="0"/>
          </a:p>
        </p:txBody>
      </p:sp>
      <p:pic>
        <p:nvPicPr>
          <p:cNvPr id="7" name="Picture Placeholder 6" descr="Child holding the earth"/>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0" y="286259"/>
            <a:ext cx="6153981" cy="6090604"/>
          </a:xfrm>
        </p:spPr>
      </p:pic>
      <p:sp>
        <p:nvSpPr>
          <p:cNvPr id="6" name="Text Placeholder 2"/>
          <p:cNvSpPr>
            <a:spLocks noGrp="1"/>
          </p:cNvSpPr>
          <p:nvPr>
            <p:ph type="body" sz="quarter" idx="13"/>
          </p:nvPr>
        </p:nvSpPr>
        <p:spPr>
          <a:xfrm>
            <a:off x="6527822" y="650928"/>
            <a:ext cx="4958399" cy="653021"/>
          </a:xfrm>
        </p:spPr>
        <p:txBody>
          <a:bodyPr>
            <a:normAutofit fontScale="92500"/>
          </a:bodyPr>
          <a:lstStyle/>
          <a:p>
            <a:pPr algn="l"/>
            <a:r>
              <a:rPr lang="en-US" sz="2800" i="0" dirty="0"/>
              <a:t>10. Makes the world a better place </a:t>
            </a:r>
          </a:p>
        </p:txBody>
      </p:sp>
    </p:spTree>
    <p:extLst>
      <p:ext uri="{BB962C8B-B14F-4D97-AF65-F5344CB8AC3E}">
        <p14:creationId xmlns:p14="http://schemas.microsoft.com/office/powerpoint/2010/main" val="668176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BBCFC9-1D07-F947-9DB7-5055F9ACBEED}"/>
              </a:ext>
            </a:extLst>
          </p:cNvPr>
          <p:cNvSpPr>
            <a:spLocks noGrp="1"/>
          </p:cNvSpPr>
          <p:nvPr>
            <p:ph type="body" sz="quarter" idx="18"/>
          </p:nvPr>
        </p:nvSpPr>
        <p:spPr>
          <a:xfrm>
            <a:off x="3023361" y="3079477"/>
            <a:ext cx="3024340" cy="1616347"/>
          </a:xfrm>
        </p:spPr>
        <p:txBody>
          <a:bodyPr>
            <a:normAutofit/>
          </a:bodyPr>
          <a:lstStyle/>
          <a:p>
            <a:r>
              <a:rPr lang="hr-BA" sz="2400" dirty="0"/>
              <a:t>Or map the </a:t>
            </a:r>
          </a:p>
          <a:p>
            <a:r>
              <a:rPr lang="hr-BA" sz="2400" dirty="0"/>
              <a:t>opportunities</a:t>
            </a:r>
            <a:endParaRPr lang="en-US" sz="2400" dirty="0"/>
          </a:p>
        </p:txBody>
      </p:sp>
      <p:sp>
        <p:nvSpPr>
          <p:cNvPr id="2" name="Text Placeholder 1">
            <a:extLst>
              <a:ext uri="{FF2B5EF4-FFF2-40B4-BE49-F238E27FC236}">
                <a16:creationId xmlns:a16="http://schemas.microsoft.com/office/drawing/2014/main" id="{A56DA5F2-4137-3042-ACB2-7465E92BE8F7}"/>
              </a:ext>
            </a:extLst>
          </p:cNvPr>
          <p:cNvSpPr>
            <a:spLocks noGrp="1"/>
          </p:cNvSpPr>
          <p:nvPr>
            <p:ph type="body" sz="quarter" idx="16"/>
          </p:nvPr>
        </p:nvSpPr>
        <p:spPr/>
        <p:txBody>
          <a:bodyPr>
            <a:normAutofit fontScale="92500" lnSpcReduction="10000"/>
          </a:bodyPr>
          <a:lstStyle/>
          <a:p>
            <a:r>
              <a:rPr lang="hr-BA" dirty="0"/>
              <a:t>LIST</a:t>
            </a:r>
            <a:endParaRPr lang="en-US" dirty="0"/>
          </a:p>
        </p:txBody>
      </p:sp>
      <p:sp>
        <p:nvSpPr>
          <p:cNvPr id="5" name="Text Placeholder 4">
            <a:extLst>
              <a:ext uri="{FF2B5EF4-FFF2-40B4-BE49-F238E27FC236}">
                <a16:creationId xmlns:a16="http://schemas.microsoft.com/office/drawing/2014/main" id="{76E690F5-70D0-0144-A3EE-7FDF345AA770}"/>
              </a:ext>
            </a:extLst>
          </p:cNvPr>
          <p:cNvSpPr>
            <a:spLocks noGrp="1"/>
          </p:cNvSpPr>
          <p:nvPr>
            <p:ph type="body" sz="quarter" idx="20"/>
          </p:nvPr>
        </p:nvSpPr>
        <p:spPr/>
        <p:txBody>
          <a:bodyPr>
            <a:normAutofit/>
          </a:bodyPr>
          <a:lstStyle/>
          <a:p>
            <a:r>
              <a:rPr lang="hr-BA" sz="2400" dirty="0"/>
              <a:t>Funding is possible</a:t>
            </a:r>
            <a:endParaRPr lang="en-US" sz="2400" dirty="0"/>
          </a:p>
        </p:txBody>
      </p:sp>
      <p:sp>
        <p:nvSpPr>
          <p:cNvPr id="6" name="Text Placeholder 5">
            <a:extLst>
              <a:ext uri="{FF2B5EF4-FFF2-40B4-BE49-F238E27FC236}">
                <a16:creationId xmlns:a16="http://schemas.microsoft.com/office/drawing/2014/main" id="{FAAEC063-0E22-224A-BEB5-C5894BE565BB}"/>
              </a:ext>
            </a:extLst>
          </p:cNvPr>
          <p:cNvSpPr>
            <a:spLocks noGrp="1"/>
          </p:cNvSpPr>
          <p:nvPr>
            <p:ph type="body" sz="quarter" idx="21"/>
          </p:nvPr>
        </p:nvSpPr>
        <p:spPr/>
        <p:txBody>
          <a:bodyPr>
            <a:normAutofit fontScale="92500" lnSpcReduction="10000"/>
          </a:bodyPr>
          <a:lstStyle/>
          <a:p>
            <a:r>
              <a:rPr lang="hr-BA" dirty="0"/>
              <a:t>READY</a:t>
            </a:r>
            <a:endParaRPr lang="en-US" dirty="0"/>
          </a:p>
        </p:txBody>
      </p:sp>
      <p:sp>
        <p:nvSpPr>
          <p:cNvPr id="7" name="Text Placeholder 6">
            <a:extLst>
              <a:ext uri="{FF2B5EF4-FFF2-40B4-BE49-F238E27FC236}">
                <a16:creationId xmlns:a16="http://schemas.microsoft.com/office/drawing/2014/main" id="{609F5FD8-9A45-AB46-874D-E670402059E8}"/>
              </a:ext>
            </a:extLst>
          </p:cNvPr>
          <p:cNvSpPr>
            <a:spLocks noGrp="1"/>
          </p:cNvSpPr>
          <p:nvPr>
            <p:ph type="body" sz="quarter" idx="22"/>
          </p:nvPr>
        </p:nvSpPr>
        <p:spPr>
          <a:xfrm>
            <a:off x="13852" y="3697108"/>
            <a:ext cx="3024340" cy="882975"/>
          </a:xfrm>
        </p:spPr>
        <p:txBody>
          <a:bodyPr>
            <a:normAutofit/>
          </a:bodyPr>
          <a:lstStyle/>
          <a:p>
            <a:pPr marL="0" indent="0"/>
            <a:r>
              <a:rPr lang="hr-BA" sz="2400" dirty="0"/>
              <a:t>Get ready to find it</a:t>
            </a:r>
            <a:endParaRPr lang="en-US" sz="2400" dirty="0"/>
          </a:p>
        </p:txBody>
      </p:sp>
      <p:sp>
        <p:nvSpPr>
          <p:cNvPr id="8" name="Text Placeholder 7">
            <a:extLst>
              <a:ext uri="{FF2B5EF4-FFF2-40B4-BE49-F238E27FC236}">
                <a16:creationId xmlns:a16="http://schemas.microsoft.com/office/drawing/2014/main" id="{23991B98-CB7A-6A4F-B4F0-EA000AEBD964}"/>
              </a:ext>
            </a:extLst>
          </p:cNvPr>
          <p:cNvSpPr>
            <a:spLocks noGrp="1"/>
          </p:cNvSpPr>
          <p:nvPr>
            <p:ph type="body" sz="quarter" idx="23"/>
          </p:nvPr>
        </p:nvSpPr>
        <p:spPr>
          <a:xfrm>
            <a:off x="9124512" y="2950421"/>
            <a:ext cx="3024340" cy="730276"/>
          </a:xfrm>
        </p:spPr>
        <p:txBody>
          <a:bodyPr>
            <a:normAutofit/>
          </a:bodyPr>
          <a:lstStyle/>
          <a:p>
            <a:pPr marL="0" indent="0"/>
            <a:r>
              <a:rPr lang="hr-BA" sz="2400" dirty="0"/>
              <a:t>Apply for funding</a:t>
            </a:r>
            <a:endParaRPr lang="en-US" sz="2400" dirty="0"/>
          </a:p>
        </p:txBody>
      </p:sp>
      <p:sp>
        <p:nvSpPr>
          <p:cNvPr id="9" name="Text Placeholder 8">
            <a:extLst>
              <a:ext uri="{FF2B5EF4-FFF2-40B4-BE49-F238E27FC236}">
                <a16:creationId xmlns:a16="http://schemas.microsoft.com/office/drawing/2014/main" id="{642B1E1B-9AA2-A84E-AF03-47474770D2ED}"/>
              </a:ext>
            </a:extLst>
          </p:cNvPr>
          <p:cNvSpPr>
            <a:spLocks noGrp="1"/>
          </p:cNvSpPr>
          <p:nvPr>
            <p:ph type="body" sz="quarter" idx="24"/>
          </p:nvPr>
        </p:nvSpPr>
        <p:spPr/>
        <p:txBody>
          <a:bodyPr>
            <a:normAutofit fontScale="92500" lnSpcReduction="10000"/>
          </a:bodyPr>
          <a:lstStyle/>
          <a:p>
            <a:r>
              <a:rPr lang="hr-BA" dirty="0"/>
              <a:t>ACTION</a:t>
            </a:r>
            <a:endParaRPr lang="en-US" dirty="0"/>
          </a:p>
        </p:txBody>
      </p:sp>
      <p:sp>
        <p:nvSpPr>
          <p:cNvPr id="10" name="Text Placeholder 9">
            <a:extLst>
              <a:ext uri="{FF2B5EF4-FFF2-40B4-BE49-F238E27FC236}">
                <a16:creationId xmlns:a16="http://schemas.microsoft.com/office/drawing/2014/main" id="{399A637F-58D6-FB40-8221-55C17BA98573}"/>
              </a:ext>
            </a:extLst>
          </p:cNvPr>
          <p:cNvSpPr>
            <a:spLocks noGrp="1"/>
          </p:cNvSpPr>
          <p:nvPr>
            <p:ph type="body" sz="quarter" idx="25"/>
          </p:nvPr>
        </p:nvSpPr>
        <p:spPr>
          <a:xfrm>
            <a:off x="9139343" y="3680697"/>
            <a:ext cx="3024340" cy="1142591"/>
          </a:xfrm>
        </p:spPr>
        <p:txBody>
          <a:bodyPr>
            <a:normAutofit/>
          </a:bodyPr>
          <a:lstStyle/>
          <a:p>
            <a:pPr marL="0" indent="0"/>
            <a:r>
              <a:rPr lang="hr-BA" sz="2400" dirty="0"/>
              <a:t>Engage volunteers</a:t>
            </a:r>
          </a:p>
        </p:txBody>
      </p:sp>
      <p:sp>
        <p:nvSpPr>
          <p:cNvPr id="11" name="Text Placeholder 10">
            <a:extLst>
              <a:ext uri="{FF2B5EF4-FFF2-40B4-BE49-F238E27FC236}">
                <a16:creationId xmlns:a16="http://schemas.microsoft.com/office/drawing/2014/main" id="{E72AA411-BE11-5F4B-B557-CB3C51D96945}"/>
              </a:ext>
            </a:extLst>
          </p:cNvPr>
          <p:cNvSpPr>
            <a:spLocks noGrp="1"/>
          </p:cNvSpPr>
          <p:nvPr>
            <p:ph type="body" sz="quarter" idx="26"/>
          </p:nvPr>
        </p:nvSpPr>
        <p:spPr>
          <a:xfrm>
            <a:off x="6068790" y="2953517"/>
            <a:ext cx="3024340" cy="740496"/>
          </a:xfrm>
        </p:spPr>
        <p:txBody>
          <a:bodyPr>
            <a:normAutofit/>
          </a:bodyPr>
          <a:lstStyle/>
          <a:p>
            <a:pPr marL="0" indent="0"/>
            <a:r>
              <a:rPr lang="hr-BA" sz="2400" dirty="0"/>
              <a:t>And partners</a:t>
            </a:r>
            <a:endParaRPr lang="en-US" sz="2400" dirty="0"/>
          </a:p>
        </p:txBody>
      </p:sp>
      <p:sp>
        <p:nvSpPr>
          <p:cNvPr id="12" name="Text Placeholder 11">
            <a:extLst>
              <a:ext uri="{FF2B5EF4-FFF2-40B4-BE49-F238E27FC236}">
                <a16:creationId xmlns:a16="http://schemas.microsoft.com/office/drawing/2014/main" id="{BD4D635F-2824-C44E-952E-E2D6EFC075E7}"/>
              </a:ext>
            </a:extLst>
          </p:cNvPr>
          <p:cNvSpPr>
            <a:spLocks noGrp="1"/>
          </p:cNvSpPr>
          <p:nvPr>
            <p:ph type="body" sz="quarter" idx="27"/>
          </p:nvPr>
        </p:nvSpPr>
        <p:spPr/>
        <p:txBody>
          <a:bodyPr>
            <a:normAutofit fontScale="85000" lnSpcReduction="10000"/>
          </a:bodyPr>
          <a:lstStyle/>
          <a:p>
            <a:r>
              <a:rPr lang="hr-BA" dirty="0"/>
              <a:t>STAKEHOLDERS</a:t>
            </a:r>
            <a:endParaRPr lang="en-US" dirty="0"/>
          </a:p>
        </p:txBody>
      </p:sp>
      <p:sp>
        <p:nvSpPr>
          <p:cNvPr id="13" name="Text Placeholder 12">
            <a:extLst>
              <a:ext uri="{FF2B5EF4-FFF2-40B4-BE49-F238E27FC236}">
                <a16:creationId xmlns:a16="http://schemas.microsoft.com/office/drawing/2014/main" id="{F5D7C0AE-723D-5747-AA1E-8F1BEE0AA6F8}"/>
              </a:ext>
            </a:extLst>
          </p:cNvPr>
          <p:cNvSpPr>
            <a:spLocks noGrp="1"/>
          </p:cNvSpPr>
          <p:nvPr>
            <p:ph type="body" sz="quarter" idx="28"/>
          </p:nvPr>
        </p:nvSpPr>
        <p:spPr>
          <a:xfrm>
            <a:off x="6115003" y="3812849"/>
            <a:ext cx="3024340" cy="882975"/>
          </a:xfrm>
        </p:spPr>
        <p:txBody>
          <a:bodyPr>
            <a:normAutofit fontScale="92500" lnSpcReduction="20000"/>
          </a:bodyPr>
          <a:lstStyle/>
          <a:p>
            <a:pPr marL="0" indent="0"/>
            <a:r>
              <a:rPr lang="hr-BA" sz="2400" dirty="0"/>
              <a:t>Not to forget the target group must be understood</a:t>
            </a:r>
            <a:endParaRPr lang="en-US" sz="2400" dirty="0"/>
          </a:p>
        </p:txBody>
      </p:sp>
      <p:sp>
        <p:nvSpPr>
          <p:cNvPr id="14" name="Text Placeholder 13">
            <a:extLst>
              <a:ext uri="{FF2B5EF4-FFF2-40B4-BE49-F238E27FC236}">
                <a16:creationId xmlns:a16="http://schemas.microsoft.com/office/drawing/2014/main" id="{84634E15-2F00-AF49-AD93-9610E37AAC52}"/>
              </a:ext>
            </a:extLst>
          </p:cNvPr>
          <p:cNvSpPr>
            <a:spLocks noGrp="1"/>
          </p:cNvSpPr>
          <p:nvPr>
            <p:ph type="body" sz="quarter" idx="29"/>
          </p:nvPr>
        </p:nvSpPr>
        <p:spPr/>
        <p:txBody>
          <a:bodyPr>
            <a:normAutofit lnSpcReduction="10000"/>
          </a:bodyPr>
          <a:lstStyle/>
          <a:p>
            <a:r>
              <a:rPr lang="hr-BA"/>
              <a:t>Main conclusions to this module</a:t>
            </a:r>
            <a:endParaRPr lang="en-US"/>
          </a:p>
        </p:txBody>
      </p:sp>
    </p:spTree>
    <p:extLst>
      <p:ext uri="{BB962C8B-B14F-4D97-AF65-F5344CB8AC3E}">
        <p14:creationId xmlns:p14="http://schemas.microsoft.com/office/powerpoint/2010/main" val="4020512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CEF4F9-6C82-3446-A98B-0FD6857DD0F2}"/>
              </a:ext>
            </a:extLst>
          </p:cNvPr>
          <p:cNvSpPr>
            <a:spLocks noGrp="1"/>
          </p:cNvSpPr>
          <p:nvPr>
            <p:ph type="body" sz="quarter" idx="27"/>
          </p:nvPr>
        </p:nvSpPr>
        <p:spPr>
          <a:xfrm>
            <a:off x="2458313" y="4505325"/>
            <a:ext cx="3704362" cy="1327755"/>
          </a:xfrm>
        </p:spPr>
        <p:txBody>
          <a:bodyPr>
            <a:normAutofit/>
          </a:bodyPr>
          <a:lstStyle/>
          <a:p>
            <a:r>
              <a:rPr lang="en-US" sz="2400">
                <a:solidFill>
                  <a:srgbClr val="92D050"/>
                </a:solidFill>
                <a:hlinkClick r:id="rId2">
                  <a:extLst>
                    <a:ext uri="{A12FA001-AC4F-418D-AE19-62706E023703}">
                      <ahyp:hlinkClr xmlns:ahyp="http://schemas.microsoft.com/office/drawing/2018/hyperlinkcolor" val="tx"/>
                    </a:ext>
                  </a:extLst>
                </a:hlinkClick>
              </a:rPr>
              <a:t>www.includemeproject.eu</a:t>
            </a:r>
            <a:r>
              <a:rPr lang="hr-BA" sz="2400">
                <a:solidFill>
                  <a:srgbClr val="92D050"/>
                </a:solidFill>
              </a:rPr>
              <a:t> </a:t>
            </a:r>
            <a:endParaRPr lang="en-US" sz="2400">
              <a:solidFill>
                <a:srgbClr val="92D050"/>
              </a:solidFill>
            </a:endParaRPr>
          </a:p>
        </p:txBody>
      </p:sp>
      <p:sp>
        <p:nvSpPr>
          <p:cNvPr id="7" name="Text Placeholder 5">
            <a:extLst>
              <a:ext uri="{FF2B5EF4-FFF2-40B4-BE49-F238E27FC236}">
                <a16:creationId xmlns:a16="http://schemas.microsoft.com/office/drawing/2014/main" id="{FDBB6D7E-0120-4E53-8AA7-3416C0215444}"/>
              </a:ext>
            </a:extLst>
          </p:cNvPr>
          <p:cNvSpPr txBox="1">
            <a:spLocks/>
          </p:cNvSpPr>
          <p:nvPr/>
        </p:nvSpPr>
        <p:spPr>
          <a:xfrm>
            <a:off x="2646076" y="903141"/>
            <a:ext cx="3195485" cy="259391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5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r-BA" sz="3200" dirty="0"/>
              <a:t>Thank you and congratulations on finishing Module 5!</a:t>
            </a:r>
          </a:p>
          <a:p>
            <a:pPr algn="ctr"/>
            <a:endParaRPr lang="hr-BA" sz="3200" dirty="0"/>
          </a:p>
          <a:p>
            <a:pPr algn="ctr"/>
            <a:endParaRPr lang="en-US" sz="3200" dirty="0"/>
          </a:p>
        </p:txBody>
      </p:sp>
      <p:sp>
        <p:nvSpPr>
          <p:cNvPr id="8" name="TextBox 7">
            <a:extLst>
              <a:ext uri="{FF2B5EF4-FFF2-40B4-BE49-F238E27FC236}">
                <a16:creationId xmlns:a16="http://schemas.microsoft.com/office/drawing/2014/main" id="{FCA69071-62F4-4681-8846-B8AAFAC1D308}"/>
              </a:ext>
            </a:extLst>
          </p:cNvPr>
          <p:cNvSpPr txBox="1"/>
          <p:nvPr/>
        </p:nvSpPr>
        <p:spPr>
          <a:xfrm>
            <a:off x="6870081" y="1742896"/>
            <a:ext cx="5106329" cy="4493538"/>
          </a:xfrm>
          <a:prstGeom prst="rect">
            <a:avLst/>
          </a:prstGeom>
          <a:noFill/>
        </p:spPr>
        <p:txBody>
          <a:bodyPr wrap="square" rtlCol="0">
            <a:spAutoFit/>
          </a:bodyPr>
          <a:lstStyle/>
          <a:p>
            <a:r>
              <a:rPr lang="hr-BA" sz="2600" b="1" i="1" dirty="0">
                <a:solidFill>
                  <a:srgbClr val="1188A3"/>
                </a:solidFill>
              </a:rPr>
              <a:t>You made it to the end of our </a:t>
            </a:r>
            <a:r>
              <a:rPr lang="en-IE" sz="2600" b="1" i="1" dirty="0">
                <a:solidFill>
                  <a:srgbClr val="1188A3"/>
                </a:solidFill>
              </a:rPr>
              <a:t>final</a:t>
            </a:r>
            <a:r>
              <a:rPr lang="hr-BA" sz="2600" b="1" i="1" dirty="0">
                <a:solidFill>
                  <a:srgbClr val="1188A3"/>
                </a:solidFill>
              </a:rPr>
              <a:t> module. </a:t>
            </a:r>
          </a:p>
          <a:p>
            <a:endParaRPr lang="hr-BA" sz="2600" b="1" i="1" dirty="0">
              <a:solidFill>
                <a:srgbClr val="1188A3"/>
              </a:solidFill>
            </a:endParaRPr>
          </a:p>
          <a:p>
            <a:r>
              <a:rPr lang="hr-BA" sz="2600" b="1" i="1" dirty="0">
                <a:solidFill>
                  <a:srgbClr val="1188A3"/>
                </a:solidFill>
              </a:rPr>
              <a:t>Well done on being the Inclusion Through Mediation mediator!</a:t>
            </a:r>
            <a:endParaRPr lang="en-IE" sz="2600" b="1" i="1" dirty="0">
              <a:solidFill>
                <a:srgbClr val="1188A3"/>
              </a:solidFill>
            </a:endParaRPr>
          </a:p>
          <a:p>
            <a:endParaRPr lang="en-IE" sz="2600" b="1" i="1" dirty="0">
              <a:solidFill>
                <a:srgbClr val="1188A3"/>
              </a:solidFill>
            </a:endParaRPr>
          </a:p>
          <a:p>
            <a:r>
              <a:rPr lang="en-IE" sz="2600" b="1" i="1" dirty="0">
                <a:solidFill>
                  <a:srgbClr val="1188A3"/>
                </a:solidFill>
              </a:rPr>
              <a:t>Please share your experience with your peers through our social media </a:t>
            </a:r>
            <a:r>
              <a:rPr lang="en-IE" sz="2600" dirty="0">
                <a:hlinkClick r:id="rId3"/>
              </a:rPr>
              <a:t>(1) Inclusive Europe | Facebook</a:t>
            </a:r>
            <a:endParaRPr lang="en-US" sz="2600" dirty="0">
              <a:solidFill>
                <a:srgbClr val="1188A3"/>
              </a:solidFill>
            </a:endParaRPr>
          </a:p>
          <a:p>
            <a:r>
              <a:rPr lang="hr-BA" sz="2600" dirty="0">
                <a:solidFill>
                  <a:srgbClr val="1188A3"/>
                </a:solidFill>
              </a:rPr>
              <a:t> </a:t>
            </a:r>
            <a:endParaRPr lang="en-US" sz="2600" dirty="0">
              <a:solidFill>
                <a:srgbClr val="1188A3"/>
              </a:solidFill>
            </a:endParaRPr>
          </a:p>
        </p:txBody>
      </p:sp>
    </p:spTree>
    <p:extLst>
      <p:ext uri="{BB962C8B-B14F-4D97-AF65-F5344CB8AC3E}">
        <p14:creationId xmlns:p14="http://schemas.microsoft.com/office/powerpoint/2010/main" val="2116675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0F568C8-FE61-4A4E-A103-B085EFFCBDED}"/>
              </a:ext>
            </a:extLst>
          </p:cNvPr>
          <p:cNvSpPr txBox="1">
            <a:spLocks/>
          </p:cNvSpPr>
          <p:nvPr/>
        </p:nvSpPr>
        <p:spPr>
          <a:xfrm>
            <a:off x="0" y="397395"/>
            <a:ext cx="5584723" cy="582221"/>
          </a:xfrm>
          <a:prstGeom prst="rect">
            <a:avLst/>
          </a:prstGeom>
          <a:solidFill>
            <a:srgbClr val="92D050"/>
          </a:solidFill>
          <a:ln>
            <a:solidFill>
              <a:srgbClr val="92D050"/>
            </a:solidFill>
          </a:ln>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C6A7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BA" dirty="0">
                <a:solidFill>
                  <a:schemeClr val="bg1"/>
                </a:solidFill>
              </a:rPr>
              <a:t>Funding is possible</a:t>
            </a:r>
            <a:endParaRPr lang="en-GB" dirty="0">
              <a:solidFill>
                <a:schemeClr val="bg1"/>
              </a:solidFill>
            </a:endParaRPr>
          </a:p>
        </p:txBody>
      </p:sp>
      <p:sp>
        <p:nvSpPr>
          <p:cNvPr id="5" name="Text Placeholder 2">
            <a:extLst>
              <a:ext uri="{FF2B5EF4-FFF2-40B4-BE49-F238E27FC236}">
                <a16:creationId xmlns:a16="http://schemas.microsoft.com/office/drawing/2014/main" id="{7EEE081A-3A51-4376-900E-1DB871287821}"/>
              </a:ext>
            </a:extLst>
          </p:cNvPr>
          <p:cNvSpPr txBox="1">
            <a:spLocks/>
          </p:cNvSpPr>
          <p:nvPr/>
        </p:nvSpPr>
        <p:spPr>
          <a:xfrm>
            <a:off x="6096000" y="181283"/>
            <a:ext cx="5077383" cy="2266949"/>
          </a:xfrm>
          <a:prstGeom prst="rect">
            <a:avLst/>
          </a:prstGeom>
          <a:solidFill>
            <a:srgbClr val="1188A3"/>
          </a:solidFill>
          <a:ln w="38100">
            <a:gradFill>
              <a:gsLst>
                <a:gs pos="0">
                  <a:srgbClr val="1188A3"/>
                </a:gs>
                <a:gs pos="74000">
                  <a:srgbClr val="92D050"/>
                </a:gs>
                <a:gs pos="83000">
                  <a:srgbClr val="92D050"/>
                </a:gs>
                <a:gs pos="100000">
                  <a:srgbClr val="28AF95"/>
                </a:gs>
              </a:gsLst>
              <a:lin ang="5400000" scaled="1"/>
            </a:gra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r-BA" sz="2800" i="1" dirty="0"/>
              <a:t>If your peer-to-peer mediation initiative is becoming a sort of burden, instead of giving up, consider, if it’s time to take it to the next level</a:t>
            </a:r>
            <a:r>
              <a:rPr lang="en-IE" sz="2800" i="1" dirty="0"/>
              <a:t>.</a:t>
            </a:r>
            <a:endParaRPr lang="en-US" sz="2800" i="1" dirty="0"/>
          </a:p>
        </p:txBody>
      </p:sp>
      <p:sp>
        <p:nvSpPr>
          <p:cNvPr id="6" name="Text Placeholder 1">
            <a:extLst>
              <a:ext uri="{FF2B5EF4-FFF2-40B4-BE49-F238E27FC236}">
                <a16:creationId xmlns:a16="http://schemas.microsoft.com/office/drawing/2014/main" id="{FFBBCA60-25AC-4DF7-8D9D-92D6FE64A20B}"/>
              </a:ext>
            </a:extLst>
          </p:cNvPr>
          <p:cNvSpPr>
            <a:spLocks noGrp="1"/>
          </p:cNvSpPr>
          <p:nvPr>
            <p:ph type="body" sz="quarter" idx="18"/>
          </p:nvPr>
        </p:nvSpPr>
        <p:spPr>
          <a:xfrm>
            <a:off x="579996" y="2859524"/>
            <a:ext cx="10593387" cy="3100489"/>
          </a:xfrm>
        </p:spPr>
        <p:txBody>
          <a:bodyPr>
            <a:normAutofit/>
          </a:bodyPr>
          <a:lstStyle/>
          <a:p>
            <a:pPr marL="342900" indent="-342900">
              <a:buFont typeface="Wingdings" panose="05000000000000000000" pitchFamily="2" charset="2"/>
              <a:buChar char="ü"/>
            </a:pPr>
            <a:r>
              <a:rPr lang="en-US" dirty="0"/>
              <a:t>Migrants’ peer to peer mediation is a process that requires time, knowledge</a:t>
            </a:r>
            <a:r>
              <a:rPr lang="hr-BA" dirty="0"/>
              <a:t>,</a:t>
            </a:r>
            <a:r>
              <a:rPr lang="en-US" dirty="0"/>
              <a:t> and commitment, along with resources</a:t>
            </a:r>
          </a:p>
          <a:p>
            <a:pPr marL="342900" indent="-342900">
              <a:buFont typeface="Wingdings" panose="05000000000000000000" pitchFamily="2" charset="2"/>
              <a:buChar char="ü"/>
            </a:pPr>
            <a:r>
              <a:rPr lang="hr-BA" dirty="0"/>
              <a:t> Non–formal</a:t>
            </a:r>
            <a:r>
              <a:rPr lang="en-US" dirty="0"/>
              <a:t> mediation in the community setting can become an initiative that is eligible for various funding opportunities, it makes a valuable contribution to integration, inclusion, active citizenship, upskilling, empowerment, hence it may be eligible for external funding in these areas</a:t>
            </a:r>
          </a:p>
          <a:p>
            <a:pPr marL="342900" indent="-342900">
              <a:buFont typeface="Wingdings" panose="05000000000000000000" pitchFamily="2" charset="2"/>
              <a:buChar char="ü"/>
            </a:pPr>
            <a:r>
              <a:rPr lang="en-US" dirty="0"/>
              <a:t>Funding is a valuable step </a:t>
            </a:r>
            <a:r>
              <a:rPr lang="hr-BA" dirty="0"/>
              <a:t>toward</a:t>
            </a:r>
            <a:r>
              <a:rPr lang="en-US" dirty="0"/>
              <a:t> sustainability of the mediation activity</a:t>
            </a:r>
          </a:p>
        </p:txBody>
      </p:sp>
    </p:spTree>
    <p:extLst>
      <p:ext uri="{BB962C8B-B14F-4D97-AF65-F5344CB8AC3E}">
        <p14:creationId xmlns:p14="http://schemas.microsoft.com/office/powerpoint/2010/main" val="393276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9601739" y="480150"/>
            <a:ext cx="1234440" cy="1188720"/>
          </a:xfrm>
          <a:prstGeom prst="flowChartConnector">
            <a:avLst/>
          </a:prstGeom>
          <a:solidFill>
            <a:srgbClr val="28AF95"/>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350543" y="2499766"/>
            <a:ext cx="11451719" cy="3417277"/>
          </a:xfrm>
        </p:spPr>
        <p:txBody>
          <a:bodyPr/>
          <a:lstStyle/>
          <a:p>
            <a:pPr algn="ctr"/>
            <a:r>
              <a:rPr lang="en-GB" sz="3000" dirty="0"/>
              <a:t>Try to answer these questions to get clarity on what you want to achieve through funding.</a:t>
            </a:r>
            <a:endParaRPr lang="en-GB" dirty="0">
              <a:solidFill>
                <a:srgbClr val="76C6D2"/>
              </a:solidFill>
            </a:endParaRPr>
          </a:p>
          <a:p>
            <a:pPr marL="342900" indent="-342900">
              <a:buFont typeface="Wingdings" panose="05000000000000000000" pitchFamily="2" charset="2"/>
              <a:buChar char="ü"/>
            </a:pPr>
            <a:r>
              <a:rPr lang="en-US" dirty="0"/>
              <a:t>What are your priorities for next 1 – 3 years? 3 – 5 years?</a:t>
            </a:r>
          </a:p>
          <a:p>
            <a:pPr marL="342900" indent="-342900">
              <a:buFont typeface="Wingdings" panose="05000000000000000000" pitchFamily="2" charset="2"/>
              <a:buChar char="ü"/>
            </a:pPr>
            <a:r>
              <a:rPr lang="en-US" dirty="0"/>
              <a:t>Survival or growth?  New opportunities?</a:t>
            </a:r>
          </a:p>
          <a:p>
            <a:pPr marL="342900" indent="-342900">
              <a:buFont typeface="Wingdings" panose="05000000000000000000" pitchFamily="2" charset="2"/>
              <a:buChar char="ü"/>
            </a:pPr>
            <a:r>
              <a:rPr lang="en-US" dirty="0"/>
              <a:t>Would you change anything about your </a:t>
            </a:r>
            <a:r>
              <a:rPr lang="hr-BA" dirty="0"/>
              <a:t>goal as a mediator</a:t>
            </a:r>
            <a:r>
              <a:rPr lang="en-US" dirty="0"/>
              <a:t>?</a:t>
            </a:r>
          </a:p>
          <a:p>
            <a:pPr marL="342900" indent="-342900">
              <a:buFont typeface="Wingdings" panose="05000000000000000000" pitchFamily="2" charset="2"/>
              <a:buChar char="ü"/>
            </a:pPr>
            <a:r>
              <a:rPr lang="en-US" dirty="0"/>
              <a:t>Same activities?</a:t>
            </a:r>
          </a:p>
          <a:p>
            <a:pPr marL="342900" indent="-342900">
              <a:buFont typeface="Wingdings" panose="05000000000000000000" pitchFamily="2" charset="2"/>
              <a:buChar char="ü"/>
            </a:pPr>
            <a:r>
              <a:rPr lang="en-US" dirty="0"/>
              <a:t>Same modes of operation?  </a:t>
            </a:r>
            <a:r>
              <a:rPr lang="hr-BA" dirty="0"/>
              <a:t>Any </a:t>
            </a:r>
            <a:r>
              <a:rPr lang="en-IE" dirty="0"/>
              <a:t>remote working or </a:t>
            </a:r>
            <a:r>
              <a:rPr lang="hr-BA" dirty="0"/>
              <a:t>d</a:t>
            </a:r>
            <a:r>
              <a:rPr lang="en-US" dirty="0"/>
              <a:t>igitisation changes </a:t>
            </a:r>
            <a:r>
              <a:rPr lang="en-US" dirty="0" err="1"/>
              <a:t>etc</a:t>
            </a:r>
            <a:r>
              <a:rPr lang="hr-BA" dirty="0"/>
              <a:t>.?</a:t>
            </a:r>
            <a:endParaRPr lang="en-GB" dirty="0"/>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753909" y="569364"/>
            <a:ext cx="8631521" cy="1304041"/>
          </a:xfrm>
        </p:spPr>
        <p:txBody>
          <a:bodyPr>
            <a:normAutofit fontScale="92500" lnSpcReduction="20000"/>
          </a:bodyPr>
          <a:lstStyle/>
          <a:p>
            <a:r>
              <a:rPr lang="en-GB" dirty="0"/>
              <a:t>PREPARE YOUR INITIATIVE TO GET FUNDING READY</a:t>
            </a:r>
          </a:p>
          <a:p>
            <a:r>
              <a:rPr lang="en-GB" dirty="0">
                <a:solidFill>
                  <a:srgbClr val="1188A3"/>
                </a:solidFill>
              </a:rPr>
              <a:t>SELF ASSESSMENT ACTIVITY</a:t>
            </a:r>
          </a:p>
          <a:p>
            <a:endParaRPr lang="en-GB" dirty="0"/>
          </a:p>
        </p:txBody>
      </p:sp>
      <p:grpSp>
        <p:nvGrpSpPr>
          <p:cNvPr id="9" name="Google Shape;518;p39">
            <a:extLst>
              <a:ext uri="{FF2B5EF4-FFF2-40B4-BE49-F238E27FC236}">
                <a16:creationId xmlns:a16="http://schemas.microsoft.com/office/drawing/2014/main" id="{A04D2332-8EBF-4C2D-A82E-C30700EA3674}"/>
              </a:ext>
            </a:extLst>
          </p:cNvPr>
          <p:cNvGrpSpPr/>
          <p:nvPr/>
        </p:nvGrpSpPr>
        <p:grpSpPr>
          <a:xfrm>
            <a:off x="9970708" y="792625"/>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descr="A picture containing text, clipart&#10;&#10;Description automatically generated">
            <a:extLst>
              <a:ext uri="{FF2B5EF4-FFF2-40B4-BE49-F238E27FC236}">
                <a16:creationId xmlns:a16="http://schemas.microsoft.com/office/drawing/2014/main" id="{0E99F6C8-E301-4CC8-96A3-023C0E6320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57182" y="6307819"/>
            <a:ext cx="1620079" cy="384676"/>
          </a:xfrm>
          <a:prstGeom prst="rect">
            <a:avLst/>
          </a:prstGeom>
        </p:spPr>
      </p:pic>
    </p:spTree>
    <p:extLst>
      <p:ext uri="{BB962C8B-B14F-4D97-AF65-F5344CB8AC3E}">
        <p14:creationId xmlns:p14="http://schemas.microsoft.com/office/powerpoint/2010/main" val="243084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1FA287-FBE7-B023-9CD2-207AA02C5E4F}"/>
              </a:ext>
            </a:extLst>
          </p:cNvPr>
          <p:cNvSpPr>
            <a:spLocks noGrp="1"/>
          </p:cNvSpPr>
          <p:nvPr>
            <p:ph type="body" sz="quarter" idx="14"/>
          </p:nvPr>
        </p:nvSpPr>
        <p:spPr>
          <a:xfrm>
            <a:off x="4550006" y="3569589"/>
            <a:ext cx="785328" cy="1056986"/>
          </a:xfrm>
        </p:spPr>
        <p:txBody>
          <a:bodyPr>
            <a:normAutofit fontScale="85000" lnSpcReduction="20000"/>
          </a:bodyPr>
          <a:lstStyle/>
          <a:p>
            <a:r>
              <a:rPr lang="hr-BA" dirty="0"/>
              <a:t>„</a:t>
            </a:r>
            <a:endParaRPr lang="en-US" dirty="0"/>
          </a:p>
        </p:txBody>
      </p:sp>
      <p:sp>
        <p:nvSpPr>
          <p:cNvPr id="3" name="Text Placeholder 2">
            <a:extLst>
              <a:ext uri="{FF2B5EF4-FFF2-40B4-BE49-F238E27FC236}">
                <a16:creationId xmlns:a16="http://schemas.microsoft.com/office/drawing/2014/main" id="{0D626D54-0DEF-14F9-1E90-7D5779859EA1}"/>
              </a:ext>
            </a:extLst>
          </p:cNvPr>
          <p:cNvSpPr>
            <a:spLocks noGrp="1"/>
          </p:cNvSpPr>
          <p:nvPr>
            <p:ph type="body" sz="quarter" idx="13"/>
          </p:nvPr>
        </p:nvSpPr>
        <p:spPr>
          <a:xfrm>
            <a:off x="856590" y="1563840"/>
            <a:ext cx="4369392" cy="4493975"/>
          </a:xfrm>
        </p:spPr>
        <p:txBody>
          <a:bodyPr/>
          <a:lstStyle/>
          <a:p>
            <a:r>
              <a:rPr lang="en-US" dirty="0"/>
              <a:t>How wonderful it is that nobody need wait a single moment before starting to improve the world.</a:t>
            </a:r>
          </a:p>
          <a:p>
            <a:endParaRPr lang="en-US" dirty="0"/>
          </a:p>
          <a:p>
            <a:r>
              <a:rPr lang="en-US" dirty="0"/>
              <a:t>Anne Frank</a:t>
            </a:r>
          </a:p>
        </p:txBody>
      </p:sp>
      <p:sp>
        <p:nvSpPr>
          <p:cNvPr id="4" name="Text Placeholder 3">
            <a:extLst>
              <a:ext uri="{FF2B5EF4-FFF2-40B4-BE49-F238E27FC236}">
                <a16:creationId xmlns:a16="http://schemas.microsoft.com/office/drawing/2014/main" id="{1103B401-5314-D304-0B46-9F4DD21483A6}"/>
              </a:ext>
            </a:extLst>
          </p:cNvPr>
          <p:cNvSpPr>
            <a:spLocks noGrp="1"/>
          </p:cNvSpPr>
          <p:nvPr>
            <p:ph type="body" sz="quarter" idx="15"/>
          </p:nvPr>
        </p:nvSpPr>
        <p:spPr/>
        <p:txBody>
          <a:bodyPr>
            <a:normAutofit fontScale="92500" lnSpcReduction="10000"/>
          </a:bodyPr>
          <a:lstStyle/>
          <a:p>
            <a:r>
              <a:rPr lang="hr-BA" dirty="0"/>
              <a:t>„</a:t>
            </a:r>
            <a:endParaRPr lang="en-US" dirty="0"/>
          </a:p>
        </p:txBody>
      </p:sp>
      <p:pic>
        <p:nvPicPr>
          <p:cNvPr id="7" name="Picture Placeholder 6" descr="A person smiling for the camera&#10;&#10;Description automatically generated with medium confidence">
            <a:extLst>
              <a:ext uri="{FF2B5EF4-FFF2-40B4-BE49-F238E27FC236}">
                <a16:creationId xmlns:a16="http://schemas.microsoft.com/office/drawing/2014/main" id="{260A47B6-96DC-4D56-6271-FCAB30C3DA6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07096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9B26DE-49A7-403A-A105-1F857F3CBD5D}"/>
              </a:ext>
            </a:extLst>
          </p:cNvPr>
          <p:cNvSpPr>
            <a:spLocks noGrp="1"/>
          </p:cNvSpPr>
          <p:nvPr>
            <p:ph type="body" sz="quarter" idx="15"/>
          </p:nvPr>
        </p:nvSpPr>
        <p:spPr>
          <a:xfrm>
            <a:off x="571312" y="353031"/>
            <a:ext cx="11157267" cy="1274562"/>
          </a:xfrm>
        </p:spPr>
        <p:txBody>
          <a:bodyPr>
            <a:noAutofit/>
          </a:bodyPr>
          <a:lstStyle/>
          <a:p>
            <a:r>
              <a:rPr lang="en-US" sz="2800" dirty="0"/>
              <a:t>Before you start, focus on your priorities</a:t>
            </a:r>
            <a:r>
              <a:rPr lang="en-IE" sz="2800" dirty="0"/>
              <a:t>. </a:t>
            </a:r>
            <a:r>
              <a:rPr lang="en-IE" sz="2800" dirty="0">
                <a:solidFill>
                  <a:schemeClr val="tx2"/>
                </a:solidFill>
              </a:rPr>
              <a:t>Leave aside </a:t>
            </a:r>
            <a:r>
              <a:rPr lang="en-GB" altLang="en-US" sz="2800" dirty="0">
                <a:solidFill>
                  <a:schemeClr val="tx2"/>
                </a:solidFill>
              </a:rPr>
              <a:t>the priorities of possible funders</a:t>
            </a:r>
            <a:r>
              <a:rPr lang="hr-BA" altLang="en-US" sz="2800" dirty="0">
                <a:solidFill>
                  <a:srgbClr val="355383"/>
                </a:solidFill>
              </a:rPr>
              <a:t> </a:t>
            </a:r>
            <a:r>
              <a:rPr lang="hr-BA" altLang="en-US" sz="2800" dirty="0"/>
              <a:t>and </a:t>
            </a:r>
            <a:r>
              <a:rPr lang="en-IE" altLang="en-US" sz="2800" dirty="0">
                <a:solidFill>
                  <a:schemeClr val="tx2"/>
                </a:solidFill>
              </a:rPr>
              <a:t>any</a:t>
            </a:r>
            <a:r>
              <a:rPr lang="hr-BA" altLang="en-US" sz="2800" dirty="0">
                <a:solidFill>
                  <a:schemeClr val="tx2"/>
                </a:solidFill>
              </a:rPr>
              <a:t> fears of not being </a:t>
            </a:r>
            <a:r>
              <a:rPr lang="en-IE" altLang="en-US" sz="2800" dirty="0">
                <a:solidFill>
                  <a:schemeClr val="tx2"/>
                </a:solidFill>
              </a:rPr>
              <a:t>“</a:t>
            </a:r>
            <a:r>
              <a:rPr lang="hr-BA" altLang="en-US" sz="2800" dirty="0">
                <a:solidFill>
                  <a:schemeClr val="tx2"/>
                </a:solidFill>
              </a:rPr>
              <a:t>fit</a:t>
            </a:r>
            <a:r>
              <a:rPr lang="en-IE" altLang="en-US" sz="2800" dirty="0">
                <a:solidFill>
                  <a:schemeClr val="tx2"/>
                </a:solidFill>
              </a:rPr>
              <a:t>”</a:t>
            </a:r>
            <a:r>
              <a:rPr lang="hr-BA" altLang="en-US" sz="2800" dirty="0">
                <a:solidFill>
                  <a:schemeClr val="tx2"/>
                </a:solidFill>
              </a:rPr>
              <a:t> for </a:t>
            </a:r>
            <a:r>
              <a:rPr lang="en-IE" altLang="en-US" sz="2800" dirty="0">
                <a:solidFill>
                  <a:schemeClr val="tx2"/>
                </a:solidFill>
              </a:rPr>
              <a:t>or worthy of </a:t>
            </a:r>
            <a:r>
              <a:rPr lang="hr-BA" altLang="en-US" sz="2800" dirty="0">
                <a:solidFill>
                  <a:schemeClr val="tx2"/>
                </a:solidFill>
              </a:rPr>
              <a:t>funding</a:t>
            </a:r>
            <a:endParaRPr lang="en-US" sz="2800" dirty="0"/>
          </a:p>
        </p:txBody>
      </p:sp>
      <p:pic>
        <p:nvPicPr>
          <p:cNvPr id="5" name="Picture 4" descr="A picture containing cup, glass, container, tableware&#10;&#10;Description automatically generated">
            <a:extLst>
              <a:ext uri="{FF2B5EF4-FFF2-40B4-BE49-F238E27FC236}">
                <a16:creationId xmlns:a16="http://schemas.microsoft.com/office/drawing/2014/main" id="{854D0DC9-1608-42D7-9BFD-383421E614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57804" y="2463280"/>
            <a:ext cx="2239347" cy="3041781"/>
          </a:xfrm>
          <a:prstGeom prst="rect">
            <a:avLst/>
          </a:prstGeom>
        </p:spPr>
      </p:pic>
      <p:pic>
        <p:nvPicPr>
          <p:cNvPr id="6" name="Picture 5" descr="A picture containing cup, glass, container, tableware&#10;&#10;Description automatically generated">
            <a:extLst>
              <a:ext uri="{FF2B5EF4-FFF2-40B4-BE49-F238E27FC236}">
                <a16:creationId xmlns:a16="http://schemas.microsoft.com/office/drawing/2014/main" id="{4AD55976-FDED-443A-821C-52BE9D4E4E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0057" y="2463279"/>
            <a:ext cx="2239347" cy="3041781"/>
          </a:xfrm>
          <a:prstGeom prst="rect">
            <a:avLst/>
          </a:prstGeom>
        </p:spPr>
      </p:pic>
      <p:sp>
        <p:nvSpPr>
          <p:cNvPr id="8" name="TextBox 7">
            <a:extLst>
              <a:ext uri="{FF2B5EF4-FFF2-40B4-BE49-F238E27FC236}">
                <a16:creationId xmlns:a16="http://schemas.microsoft.com/office/drawing/2014/main" id="{321086C3-DB62-4928-88BD-FCB37D3D8AF9}"/>
              </a:ext>
            </a:extLst>
          </p:cNvPr>
          <p:cNvSpPr txBox="1"/>
          <p:nvPr/>
        </p:nvSpPr>
        <p:spPr>
          <a:xfrm>
            <a:off x="3147585" y="5505060"/>
            <a:ext cx="2049566" cy="646331"/>
          </a:xfrm>
          <a:prstGeom prst="rect">
            <a:avLst/>
          </a:prstGeom>
          <a:noFill/>
        </p:spPr>
        <p:txBody>
          <a:bodyPr wrap="square" rtlCol="0">
            <a:spAutoFit/>
          </a:bodyPr>
          <a:lstStyle/>
          <a:p>
            <a:pPr algn="ctr"/>
            <a:r>
              <a:rPr lang="hr-BA" b="1" dirty="0">
                <a:solidFill>
                  <a:srgbClr val="002060"/>
                </a:solidFill>
              </a:rPr>
              <a:t>½ </a:t>
            </a:r>
            <a:r>
              <a:rPr lang="hr-BA" b="1" dirty="0">
                <a:solidFill>
                  <a:srgbClr val="76C6D2"/>
                </a:solidFill>
              </a:rPr>
              <a:t>empty</a:t>
            </a:r>
            <a:r>
              <a:rPr lang="hr-BA" b="1" dirty="0">
                <a:solidFill>
                  <a:srgbClr val="002060"/>
                </a:solidFill>
              </a:rPr>
              <a:t> of funding opportunities</a:t>
            </a:r>
            <a:endParaRPr lang="en-US" b="1" dirty="0">
              <a:solidFill>
                <a:srgbClr val="002060"/>
              </a:solidFill>
            </a:endParaRPr>
          </a:p>
        </p:txBody>
      </p:sp>
      <p:sp>
        <p:nvSpPr>
          <p:cNvPr id="9" name="TextBox 8">
            <a:extLst>
              <a:ext uri="{FF2B5EF4-FFF2-40B4-BE49-F238E27FC236}">
                <a16:creationId xmlns:a16="http://schemas.microsoft.com/office/drawing/2014/main" id="{8D6FFA08-2BFB-40CC-9F44-BC2900EF3E10}"/>
              </a:ext>
            </a:extLst>
          </p:cNvPr>
          <p:cNvSpPr txBox="1"/>
          <p:nvPr/>
        </p:nvSpPr>
        <p:spPr>
          <a:xfrm>
            <a:off x="3244421" y="1916754"/>
            <a:ext cx="1855893" cy="369332"/>
          </a:xfrm>
          <a:prstGeom prst="rect">
            <a:avLst/>
          </a:prstGeom>
          <a:noFill/>
        </p:spPr>
        <p:txBody>
          <a:bodyPr wrap="none" rtlCol="0">
            <a:spAutoFit/>
          </a:bodyPr>
          <a:lstStyle/>
          <a:p>
            <a:r>
              <a:rPr lang="hr-BA" b="1" dirty="0">
                <a:solidFill>
                  <a:schemeClr val="accent1">
                    <a:lumMod val="75000"/>
                  </a:schemeClr>
                </a:solidFill>
              </a:rPr>
              <a:t>The Pesimist Says</a:t>
            </a:r>
            <a:endParaRPr lang="en-US" b="1" dirty="0">
              <a:solidFill>
                <a:schemeClr val="accent1">
                  <a:lumMod val="75000"/>
                </a:schemeClr>
              </a:solidFill>
            </a:endParaRPr>
          </a:p>
        </p:txBody>
      </p:sp>
      <p:sp>
        <p:nvSpPr>
          <p:cNvPr id="10" name="TextBox 9">
            <a:extLst>
              <a:ext uri="{FF2B5EF4-FFF2-40B4-BE49-F238E27FC236}">
                <a16:creationId xmlns:a16="http://schemas.microsoft.com/office/drawing/2014/main" id="{2155F38C-CE14-46F5-95FF-FC7E2D44C40B}"/>
              </a:ext>
            </a:extLst>
          </p:cNvPr>
          <p:cNvSpPr txBox="1"/>
          <p:nvPr/>
        </p:nvSpPr>
        <p:spPr>
          <a:xfrm>
            <a:off x="6075946" y="1916754"/>
            <a:ext cx="1887568" cy="369332"/>
          </a:xfrm>
          <a:prstGeom prst="rect">
            <a:avLst/>
          </a:prstGeom>
          <a:noFill/>
        </p:spPr>
        <p:txBody>
          <a:bodyPr wrap="none" rtlCol="0">
            <a:spAutoFit/>
          </a:bodyPr>
          <a:lstStyle/>
          <a:p>
            <a:r>
              <a:rPr lang="hr-BA" b="1" dirty="0">
                <a:solidFill>
                  <a:schemeClr val="accent1">
                    <a:lumMod val="75000"/>
                  </a:schemeClr>
                </a:solidFill>
              </a:rPr>
              <a:t>The Optimist Says</a:t>
            </a:r>
            <a:endParaRPr lang="en-US" b="1" dirty="0">
              <a:solidFill>
                <a:schemeClr val="accent1">
                  <a:lumMod val="75000"/>
                </a:schemeClr>
              </a:solidFill>
            </a:endParaRPr>
          </a:p>
        </p:txBody>
      </p:sp>
      <p:sp>
        <p:nvSpPr>
          <p:cNvPr id="11" name="TextBox 10">
            <a:extLst>
              <a:ext uri="{FF2B5EF4-FFF2-40B4-BE49-F238E27FC236}">
                <a16:creationId xmlns:a16="http://schemas.microsoft.com/office/drawing/2014/main" id="{C1B613AD-FAF0-43D4-8524-07B2E6B66C0A}"/>
              </a:ext>
            </a:extLst>
          </p:cNvPr>
          <p:cNvSpPr txBox="1"/>
          <p:nvPr/>
        </p:nvSpPr>
        <p:spPr>
          <a:xfrm>
            <a:off x="5994947" y="5505061"/>
            <a:ext cx="2049566" cy="646331"/>
          </a:xfrm>
          <a:prstGeom prst="rect">
            <a:avLst/>
          </a:prstGeom>
          <a:noFill/>
        </p:spPr>
        <p:txBody>
          <a:bodyPr wrap="square" rtlCol="0">
            <a:spAutoFit/>
          </a:bodyPr>
          <a:lstStyle/>
          <a:p>
            <a:pPr algn="ctr"/>
            <a:r>
              <a:rPr lang="hr-BA" b="1" dirty="0">
                <a:solidFill>
                  <a:srgbClr val="002060"/>
                </a:solidFill>
              </a:rPr>
              <a:t>½ </a:t>
            </a:r>
            <a:r>
              <a:rPr lang="hr-BA" b="1" dirty="0">
                <a:solidFill>
                  <a:srgbClr val="76C6D2"/>
                </a:solidFill>
              </a:rPr>
              <a:t>full </a:t>
            </a:r>
            <a:r>
              <a:rPr lang="hr-BA" b="1" dirty="0">
                <a:solidFill>
                  <a:srgbClr val="002060"/>
                </a:solidFill>
              </a:rPr>
              <a:t>of funding opportunities</a:t>
            </a:r>
            <a:endParaRPr lang="en-US" b="1" dirty="0">
              <a:solidFill>
                <a:srgbClr val="002060"/>
              </a:solidFill>
            </a:endParaRPr>
          </a:p>
        </p:txBody>
      </p:sp>
      <p:sp>
        <p:nvSpPr>
          <p:cNvPr id="12" name="TextBox 11">
            <a:extLst>
              <a:ext uri="{FF2B5EF4-FFF2-40B4-BE49-F238E27FC236}">
                <a16:creationId xmlns:a16="http://schemas.microsoft.com/office/drawing/2014/main" id="{70179946-EDF0-43B5-B5E8-82A07D05A198}"/>
              </a:ext>
            </a:extLst>
          </p:cNvPr>
          <p:cNvSpPr txBox="1"/>
          <p:nvPr/>
        </p:nvSpPr>
        <p:spPr>
          <a:xfrm>
            <a:off x="186575" y="1856897"/>
            <a:ext cx="1674491" cy="1200329"/>
          </a:xfrm>
          <a:prstGeom prst="rect">
            <a:avLst/>
          </a:prstGeom>
          <a:noFill/>
        </p:spPr>
        <p:txBody>
          <a:bodyPr wrap="square" rtlCol="0">
            <a:spAutoFit/>
          </a:bodyPr>
          <a:lstStyle/>
          <a:p>
            <a:r>
              <a:rPr lang="hr-BA" sz="2400" b="1" dirty="0">
                <a:solidFill>
                  <a:srgbClr val="1188A3"/>
                </a:solidFill>
              </a:rPr>
              <a:t>The LEGEND:</a:t>
            </a:r>
          </a:p>
          <a:p>
            <a:endParaRPr lang="en-US" sz="2400" u="sng" dirty="0">
              <a:solidFill>
                <a:schemeClr val="accent5">
                  <a:lumMod val="75000"/>
                </a:schemeClr>
              </a:solidFill>
            </a:endParaRPr>
          </a:p>
        </p:txBody>
      </p:sp>
      <p:pic>
        <p:nvPicPr>
          <p:cNvPr id="13" name="Picture 12" descr="A picture containing cup, glass, container, tableware&#10;&#10;Description automatically generated">
            <a:extLst>
              <a:ext uri="{FF2B5EF4-FFF2-40B4-BE49-F238E27FC236}">
                <a16:creationId xmlns:a16="http://schemas.microsoft.com/office/drawing/2014/main" id="{77D93B36-BF20-48C6-97BD-EF37A23F16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06960" y="2767125"/>
            <a:ext cx="530066" cy="720006"/>
          </a:xfrm>
          <a:prstGeom prst="rect">
            <a:avLst/>
          </a:prstGeom>
        </p:spPr>
      </p:pic>
      <p:cxnSp>
        <p:nvCxnSpPr>
          <p:cNvPr id="15" name="Straight Connector 14">
            <a:extLst>
              <a:ext uri="{FF2B5EF4-FFF2-40B4-BE49-F238E27FC236}">
                <a16:creationId xmlns:a16="http://schemas.microsoft.com/office/drawing/2014/main" id="{275A0842-FD24-415C-9C0B-5E6FA50F23DC}"/>
              </a:ext>
            </a:extLst>
          </p:cNvPr>
          <p:cNvCxnSpPr>
            <a:cxnSpLocks/>
          </p:cNvCxnSpPr>
          <p:nvPr/>
        </p:nvCxnSpPr>
        <p:spPr>
          <a:xfrm flipH="1">
            <a:off x="1414983" y="2944103"/>
            <a:ext cx="434115"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F95B422-A42C-4E1E-A29E-111F758274EA}"/>
              </a:ext>
            </a:extLst>
          </p:cNvPr>
          <p:cNvSpPr txBox="1"/>
          <p:nvPr/>
        </p:nvSpPr>
        <p:spPr>
          <a:xfrm>
            <a:off x="140623" y="2834740"/>
            <a:ext cx="1328556" cy="584775"/>
          </a:xfrm>
          <a:prstGeom prst="rect">
            <a:avLst/>
          </a:prstGeom>
          <a:noFill/>
        </p:spPr>
        <p:txBody>
          <a:bodyPr wrap="square" rtlCol="0">
            <a:spAutoFit/>
          </a:bodyPr>
          <a:lstStyle/>
          <a:p>
            <a:r>
              <a:rPr lang="hr-BA" sz="1600" dirty="0">
                <a:solidFill>
                  <a:srgbClr val="0070C0"/>
                </a:solidFill>
              </a:rPr>
              <a:t>External opportunities</a:t>
            </a:r>
            <a:endParaRPr lang="en-US" sz="1600" dirty="0">
              <a:solidFill>
                <a:srgbClr val="0070C0"/>
              </a:solidFill>
            </a:endParaRPr>
          </a:p>
        </p:txBody>
      </p:sp>
      <p:cxnSp>
        <p:nvCxnSpPr>
          <p:cNvPr id="20" name="Straight Connector 19">
            <a:extLst>
              <a:ext uri="{FF2B5EF4-FFF2-40B4-BE49-F238E27FC236}">
                <a16:creationId xmlns:a16="http://schemas.microsoft.com/office/drawing/2014/main" id="{4EA46825-F68A-43E2-B8FF-770D4427EEFE}"/>
              </a:ext>
            </a:extLst>
          </p:cNvPr>
          <p:cNvCxnSpPr>
            <a:cxnSpLocks/>
          </p:cNvCxnSpPr>
          <p:nvPr/>
        </p:nvCxnSpPr>
        <p:spPr>
          <a:xfrm flipH="1">
            <a:off x="1422510" y="3512908"/>
            <a:ext cx="762817" cy="44787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245FD59-AF7E-4897-9EEE-3030148CF7FA}"/>
              </a:ext>
            </a:extLst>
          </p:cNvPr>
          <p:cNvSpPr txBox="1"/>
          <p:nvPr/>
        </p:nvSpPr>
        <p:spPr>
          <a:xfrm>
            <a:off x="181284" y="3560862"/>
            <a:ext cx="1228107" cy="1077218"/>
          </a:xfrm>
          <a:prstGeom prst="rect">
            <a:avLst/>
          </a:prstGeom>
          <a:noFill/>
        </p:spPr>
        <p:txBody>
          <a:bodyPr wrap="square" rtlCol="0">
            <a:spAutoFit/>
          </a:bodyPr>
          <a:lstStyle/>
          <a:p>
            <a:r>
              <a:rPr lang="hr-BA" sz="1600" dirty="0">
                <a:solidFill>
                  <a:srgbClr val="0070C0"/>
                </a:solidFill>
              </a:rPr>
              <a:t>Funding available for inclusion initiatives</a:t>
            </a:r>
            <a:endParaRPr lang="en-US" sz="1600" dirty="0">
              <a:solidFill>
                <a:srgbClr val="0070C0"/>
              </a:solidFill>
            </a:endParaRPr>
          </a:p>
        </p:txBody>
      </p:sp>
      <p:grpSp>
        <p:nvGrpSpPr>
          <p:cNvPr id="28" name="Group 27">
            <a:extLst>
              <a:ext uri="{FF2B5EF4-FFF2-40B4-BE49-F238E27FC236}">
                <a16:creationId xmlns:a16="http://schemas.microsoft.com/office/drawing/2014/main" id="{0420C339-A02E-4F15-BC0D-57A0F32AC524}"/>
              </a:ext>
            </a:extLst>
          </p:cNvPr>
          <p:cNvGrpSpPr/>
          <p:nvPr/>
        </p:nvGrpSpPr>
        <p:grpSpPr>
          <a:xfrm>
            <a:off x="2008372" y="5028184"/>
            <a:ext cx="476670" cy="538484"/>
            <a:chOff x="1459290" y="4400855"/>
            <a:chExt cx="476670" cy="538484"/>
          </a:xfrm>
        </p:grpSpPr>
        <p:pic>
          <p:nvPicPr>
            <p:cNvPr id="25" name="Picture 24" descr="Icon&#10;&#10;Description automatically generated">
              <a:extLst>
                <a:ext uri="{FF2B5EF4-FFF2-40B4-BE49-F238E27FC236}">
                  <a16:creationId xmlns:a16="http://schemas.microsoft.com/office/drawing/2014/main" id="{C4980A3B-BE6F-49AA-91CA-DC3914EA46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V="1">
              <a:off x="1459290" y="4475842"/>
              <a:ext cx="324270" cy="311097"/>
            </a:xfrm>
            <a:prstGeom prst="rect">
              <a:avLst/>
            </a:prstGeom>
          </p:spPr>
        </p:pic>
        <p:pic>
          <p:nvPicPr>
            <p:cNvPr id="26" name="Picture 25" descr="Icon&#10;&#10;Description automatically generated">
              <a:extLst>
                <a:ext uri="{FF2B5EF4-FFF2-40B4-BE49-F238E27FC236}">
                  <a16:creationId xmlns:a16="http://schemas.microsoft.com/office/drawing/2014/main" id="{292F2470-91A9-458B-B891-267F068A2B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62036" flipV="1">
              <a:off x="1573167" y="4400855"/>
              <a:ext cx="324270" cy="311097"/>
            </a:xfrm>
            <a:prstGeom prst="rect">
              <a:avLst/>
            </a:prstGeom>
          </p:spPr>
        </p:pic>
        <p:pic>
          <p:nvPicPr>
            <p:cNvPr id="27" name="Picture 26" descr="Icon&#10;&#10;Description automatically generated">
              <a:extLst>
                <a:ext uri="{FF2B5EF4-FFF2-40B4-BE49-F238E27FC236}">
                  <a16:creationId xmlns:a16="http://schemas.microsoft.com/office/drawing/2014/main" id="{D54C1857-7851-49BD-B44C-BE42D4BB95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12706" flipV="1">
              <a:off x="1611690" y="4628242"/>
              <a:ext cx="324270" cy="311097"/>
            </a:xfrm>
            <a:prstGeom prst="rect">
              <a:avLst/>
            </a:prstGeom>
          </p:spPr>
        </p:pic>
      </p:grpSp>
      <p:cxnSp>
        <p:nvCxnSpPr>
          <p:cNvPr id="30" name="Straight Connector 29">
            <a:extLst>
              <a:ext uri="{FF2B5EF4-FFF2-40B4-BE49-F238E27FC236}">
                <a16:creationId xmlns:a16="http://schemas.microsoft.com/office/drawing/2014/main" id="{2DC0A15E-D71C-4F42-A56A-A5F2D9A98719}"/>
              </a:ext>
            </a:extLst>
          </p:cNvPr>
          <p:cNvCxnSpPr/>
          <p:nvPr/>
        </p:nvCxnSpPr>
        <p:spPr>
          <a:xfrm flipH="1">
            <a:off x="1384857" y="5297426"/>
            <a:ext cx="419061"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4F6169A-7781-446F-AB60-27E9D7B72020}"/>
              </a:ext>
            </a:extLst>
          </p:cNvPr>
          <p:cNvSpPr txBox="1"/>
          <p:nvPr/>
        </p:nvSpPr>
        <p:spPr>
          <a:xfrm>
            <a:off x="176182" y="4966989"/>
            <a:ext cx="1228107" cy="830997"/>
          </a:xfrm>
          <a:prstGeom prst="rect">
            <a:avLst/>
          </a:prstGeom>
          <a:noFill/>
        </p:spPr>
        <p:txBody>
          <a:bodyPr wrap="square" rtlCol="0">
            <a:spAutoFit/>
          </a:bodyPr>
          <a:lstStyle/>
          <a:p>
            <a:r>
              <a:rPr lang="hr-BA" sz="1600" b="1" dirty="0">
                <a:solidFill>
                  <a:srgbClr val="0070C0"/>
                </a:solidFill>
              </a:rPr>
              <a:t>InterculturalMediator’s PRIORITIES</a:t>
            </a:r>
            <a:endParaRPr lang="en-US" sz="1600" b="1" dirty="0">
              <a:solidFill>
                <a:srgbClr val="0070C0"/>
              </a:solidFill>
            </a:endParaRPr>
          </a:p>
        </p:txBody>
      </p:sp>
      <p:cxnSp>
        <p:nvCxnSpPr>
          <p:cNvPr id="33" name="Straight Connector 32">
            <a:extLst>
              <a:ext uri="{FF2B5EF4-FFF2-40B4-BE49-F238E27FC236}">
                <a16:creationId xmlns:a16="http://schemas.microsoft.com/office/drawing/2014/main" id="{F544F597-76EF-477C-B998-BDABD42B024B}"/>
              </a:ext>
            </a:extLst>
          </p:cNvPr>
          <p:cNvCxnSpPr>
            <a:cxnSpLocks/>
          </p:cNvCxnSpPr>
          <p:nvPr/>
        </p:nvCxnSpPr>
        <p:spPr>
          <a:xfrm>
            <a:off x="2789853" y="2101420"/>
            <a:ext cx="0" cy="4049971"/>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BE3E8F7-F0A1-44AD-BDCE-655B372524AF}"/>
              </a:ext>
            </a:extLst>
          </p:cNvPr>
          <p:cNvSpPr txBox="1"/>
          <p:nvPr/>
        </p:nvSpPr>
        <p:spPr>
          <a:xfrm>
            <a:off x="8939146" y="1871551"/>
            <a:ext cx="3064657" cy="646331"/>
          </a:xfrm>
          <a:prstGeom prst="rect">
            <a:avLst/>
          </a:prstGeom>
          <a:noFill/>
        </p:spPr>
        <p:txBody>
          <a:bodyPr wrap="square" rtlCol="0">
            <a:spAutoFit/>
          </a:bodyPr>
          <a:lstStyle/>
          <a:p>
            <a:r>
              <a:rPr lang="hr-BA" b="1" dirty="0">
                <a:solidFill>
                  <a:schemeClr val="accent1">
                    <a:lumMod val="75000"/>
                  </a:schemeClr>
                </a:solidFill>
              </a:rPr>
              <a:t>INTERCULTURAL MEDIATOR Says</a:t>
            </a:r>
            <a:endParaRPr lang="en-US" b="1" dirty="0">
              <a:solidFill>
                <a:schemeClr val="accent1">
                  <a:lumMod val="75000"/>
                </a:schemeClr>
              </a:solidFill>
            </a:endParaRPr>
          </a:p>
        </p:txBody>
      </p:sp>
      <p:grpSp>
        <p:nvGrpSpPr>
          <p:cNvPr id="36" name="Group 35">
            <a:extLst>
              <a:ext uri="{FF2B5EF4-FFF2-40B4-BE49-F238E27FC236}">
                <a16:creationId xmlns:a16="http://schemas.microsoft.com/office/drawing/2014/main" id="{74ACCAC3-E380-4550-BF47-A2E026E5FEFA}"/>
              </a:ext>
            </a:extLst>
          </p:cNvPr>
          <p:cNvGrpSpPr/>
          <p:nvPr/>
        </p:nvGrpSpPr>
        <p:grpSpPr>
          <a:xfrm rot="852868">
            <a:off x="9521056" y="2898553"/>
            <a:ext cx="1081440" cy="1103354"/>
            <a:chOff x="1459290" y="4400855"/>
            <a:chExt cx="476670" cy="538484"/>
          </a:xfrm>
        </p:grpSpPr>
        <p:pic>
          <p:nvPicPr>
            <p:cNvPr id="37" name="Picture 36" descr="Icon&#10;&#10;Description automatically generated">
              <a:extLst>
                <a:ext uri="{FF2B5EF4-FFF2-40B4-BE49-F238E27FC236}">
                  <a16:creationId xmlns:a16="http://schemas.microsoft.com/office/drawing/2014/main" id="{4F4945A2-DA63-4E6E-9952-2C61C25EA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V="1">
              <a:off x="1459290" y="4475842"/>
              <a:ext cx="324270" cy="311097"/>
            </a:xfrm>
            <a:prstGeom prst="rect">
              <a:avLst/>
            </a:prstGeom>
          </p:spPr>
        </p:pic>
        <p:pic>
          <p:nvPicPr>
            <p:cNvPr id="38" name="Picture 37" descr="Icon&#10;&#10;Description automatically generated">
              <a:extLst>
                <a:ext uri="{FF2B5EF4-FFF2-40B4-BE49-F238E27FC236}">
                  <a16:creationId xmlns:a16="http://schemas.microsoft.com/office/drawing/2014/main" id="{62F6B461-82A6-4B22-9EF1-E8E47E200F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162036" flipV="1">
              <a:off x="1573167" y="4400855"/>
              <a:ext cx="324270" cy="311097"/>
            </a:xfrm>
            <a:prstGeom prst="rect">
              <a:avLst/>
            </a:prstGeom>
          </p:spPr>
        </p:pic>
        <p:pic>
          <p:nvPicPr>
            <p:cNvPr id="39" name="Picture 38" descr="Icon&#10;&#10;Description automatically generated">
              <a:extLst>
                <a:ext uri="{FF2B5EF4-FFF2-40B4-BE49-F238E27FC236}">
                  <a16:creationId xmlns:a16="http://schemas.microsoft.com/office/drawing/2014/main" id="{8E93DD95-6701-4BB1-821C-B232596DB7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12706" flipV="1">
              <a:off x="1611690" y="4628242"/>
              <a:ext cx="324270" cy="311097"/>
            </a:xfrm>
            <a:prstGeom prst="rect">
              <a:avLst/>
            </a:prstGeom>
          </p:spPr>
        </p:pic>
      </p:grpSp>
      <p:sp>
        <p:nvSpPr>
          <p:cNvPr id="40" name="TextBox 39">
            <a:extLst>
              <a:ext uri="{FF2B5EF4-FFF2-40B4-BE49-F238E27FC236}">
                <a16:creationId xmlns:a16="http://schemas.microsoft.com/office/drawing/2014/main" id="{BF3C7CE7-EDB7-4E01-BF7D-DE6A98F503D4}"/>
              </a:ext>
            </a:extLst>
          </p:cNvPr>
          <p:cNvSpPr txBox="1"/>
          <p:nvPr/>
        </p:nvSpPr>
        <p:spPr>
          <a:xfrm>
            <a:off x="9003680" y="4328540"/>
            <a:ext cx="2415975" cy="1200329"/>
          </a:xfrm>
          <a:prstGeom prst="rect">
            <a:avLst/>
          </a:prstGeom>
          <a:noFill/>
        </p:spPr>
        <p:txBody>
          <a:bodyPr wrap="square" rtlCol="0">
            <a:spAutoFit/>
          </a:bodyPr>
          <a:lstStyle/>
          <a:p>
            <a:pPr algn="ctr"/>
            <a:r>
              <a:rPr lang="hr-BA" sz="2400" b="1" i="1" dirty="0">
                <a:solidFill>
                  <a:srgbClr val="002060"/>
                </a:solidFill>
              </a:rPr>
              <a:t>„Let’s talk about the benefits of ice”</a:t>
            </a:r>
            <a:endParaRPr lang="en-US" sz="2400" b="1" i="1" dirty="0">
              <a:solidFill>
                <a:srgbClr val="002060"/>
              </a:solidFill>
            </a:endParaRPr>
          </a:p>
        </p:txBody>
      </p:sp>
    </p:spTree>
    <p:extLst>
      <p:ext uri="{BB962C8B-B14F-4D97-AF65-F5344CB8AC3E}">
        <p14:creationId xmlns:p14="http://schemas.microsoft.com/office/powerpoint/2010/main" val="20432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4055BFBAA2854DB89008A8E0909E44" ma:contentTypeVersion="10" ma:contentTypeDescription="Create a new document." ma:contentTypeScope="" ma:versionID="75d1e05ba64ab2a3c5c6808ebd549638">
  <xsd:schema xmlns:xsd="http://www.w3.org/2001/XMLSchema" xmlns:xs="http://www.w3.org/2001/XMLSchema" xmlns:p="http://schemas.microsoft.com/office/2006/metadata/properties" xmlns:ns2="38045295-bd74-4cd3-a7d9-71d48166439b" targetNamespace="http://schemas.microsoft.com/office/2006/metadata/properties" ma:root="true" ma:fieldsID="117e662f135dec3fb758383a2f05c7e3" ns2:_="">
    <xsd:import namespace="38045295-bd74-4cd3-a7d9-71d4816643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45295-bd74-4cd3-a7d9-71d4816643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A5F996-864A-4CA5-8212-069790F60677}">
  <ds:schemaRefs>
    <ds:schemaRef ds:uri="38045295-bd74-4cd3-a7d9-71d4816643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6DA209D-83F4-4F42-BE8E-50DA7C86EC09}">
  <ds:schemaRefs>
    <ds:schemaRef ds:uri="38045295-bd74-4cd3-a7d9-71d4816643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385541A-3AF2-4153-BCF3-2E17BC45E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514</TotalTime>
  <Words>3712</Words>
  <Application>Microsoft Macintosh PowerPoint</Application>
  <PresentationFormat>Widescreen</PresentationFormat>
  <Paragraphs>397</Paragraphs>
  <Slides>57</Slides>
  <Notes>4</Notes>
  <HiddenSlides>0</HiddenSlides>
  <MMClips>3</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57</vt:i4>
      </vt:variant>
    </vt:vector>
  </HeadingPairs>
  <TitlesOfParts>
    <vt:vector size="71" baseType="lpstr">
      <vt:lpstr>Arial</vt:lpstr>
      <vt:lpstr>Calibri</vt:lpstr>
      <vt:lpstr>Calibri Light</vt:lpstr>
      <vt:lpstr>DM Sans</vt:lpstr>
      <vt:lpstr>DM Sans Bold</vt:lpstr>
      <vt:lpstr>Gill Sans</vt:lpstr>
      <vt:lpstr>Lato</vt:lpstr>
      <vt:lpstr>Lato Regular</vt:lpstr>
      <vt:lpstr>Montserrat</vt:lpstr>
      <vt:lpstr>Montserrat Light</vt:lpstr>
      <vt:lpstr>Roboto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hasan habes</dc:creator>
  <cp:lastModifiedBy>Ian Sayers</cp:lastModifiedBy>
  <cp:revision>50</cp:revision>
  <dcterms:created xsi:type="dcterms:W3CDTF">2021-09-01T06:56:32Z</dcterms:created>
  <dcterms:modified xsi:type="dcterms:W3CDTF">2022-06-30T19:50:28Z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0x0101008F4055BFBAA2854DB89008A8E0909E44</vt:lpwstr>
  </property>
</Properties>
</file>