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4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5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6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theme/theme7.xml" ContentType="application/vnd.openxmlformats-officedocument.theme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8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9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10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11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theme/theme12.xml" ContentType="application/vnd.openxmlformats-officedocument.theme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theme/theme13.xml" ContentType="application/vnd.openxmlformats-officedocument.theme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14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82" r:id="rId5"/>
    <p:sldMasterId id="2147483825" r:id="rId6"/>
    <p:sldMasterId id="2147483882" r:id="rId7"/>
    <p:sldMasterId id="2147483925" r:id="rId8"/>
    <p:sldMasterId id="2147483968" r:id="rId9"/>
    <p:sldMasterId id="2147484011" r:id="rId10"/>
    <p:sldMasterId id="2147484054" r:id="rId11"/>
    <p:sldMasterId id="2147484068" r:id="rId12"/>
    <p:sldMasterId id="2147484112" r:id="rId13"/>
    <p:sldMasterId id="2147484198" r:id="rId14"/>
    <p:sldMasterId id="2147484241" r:id="rId15"/>
    <p:sldMasterId id="2147484285" r:id="rId16"/>
    <p:sldMasterId id="2147484328" r:id="rId17"/>
    <p:sldMasterId id="2147484371" r:id="rId18"/>
  </p:sldMasterIdLst>
  <p:notesMasterIdLst>
    <p:notesMasterId r:id="rId87"/>
  </p:notesMasterIdLst>
  <p:handoutMasterIdLst>
    <p:handoutMasterId r:id="rId88"/>
  </p:handoutMasterIdLst>
  <p:sldIdLst>
    <p:sldId id="4286" r:id="rId19"/>
    <p:sldId id="4519" r:id="rId20"/>
    <p:sldId id="4270" r:id="rId21"/>
    <p:sldId id="4481" r:id="rId22"/>
    <p:sldId id="4499" r:id="rId23"/>
    <p:sldId id="4482" r:id="rId24"/>
    <p:sldId id="4496" r:id="rId25"/>
    <p:sldId id="4500" r:id="rId26"/>
    <p:sldId id="4501" r:id="rId27"/>
    <p:sldId id="4502" r:id="rId28"/>
    <p:sldId id="4503" r:id="rId29"/>
    <p:sldId id="4504" r:id="rId30"/>
    <p:sldId id="4505" r:id="rId31"/>
    <p:sldId id="4444" r:id="rId32"/>
    <p:sldId id="4441" r:id="rId33"/>
    <p:sldId id="4457" r:id="rId34"/>
    <p:sldId id="4511" r:id="rId35"/>
    <p:sldId id="4486" r:id="rId36"/>
    <p:sldId id="4456" r:id="rId37"/>
    <p:sldId id="4494" r:id="rId38"/>
    <p:sldId id="4508" r:id="rId39"/>
    <p:sldId id="4440" r:id="rId40"/>
    <p:sldId id="4491" r:id="rId41"/>
    <p:sldId id="4492" r:id="rId42"/>
    <p:sldId id="4507" r:id="rId43"/>
    <p:sldId id="4460" r:id="rId44"/>
    <p:sldId id="4462" r:id="rId45"/>
    <p:sldId id="4495" r:id="rId46"/>
    <p:sldId id="4463" r:id="rId47"/>
    <p:sldId id="4273" r:id="rId48"/>
    <p:sldId id="4465" r:id="rId49"/>
    <p:sldId id="4464" r:id="rId50"/>
    <p:sldId id="4466" r:id="rId51"/>
    <p:sldId id="4467" r:id="rId52"/>
    <p:sldId id="4490" r:id="rId53"/>
    <p:sldId id="4470" r:id="rId54"/>
    <p:sldId id="4471" r:id="rId55"/>
    <p:sldId id="4472" r:id="rId56"/>
    <p:sldId id="4473" r:id="rId57"/>
    <p:sldId id="4474" r:id="rId58"/>
    <p:sldId id="4478" r:id="rId59"/>
    <p:sldId id="4480" r:id="rId60"/>
    <p:sldId id="4439" r:id="rId61"/>
    <p:sldId id="4506" r:id="rId62"/>
    <p:sldId id="4513" r:id="rId63"/>
    <p:sldId id="4516" r:id="rId64"/>
    <p:sldId id="4515" r:id="rId65"/>
    <p:sldId id="4517" r:id="rId66"/>
    <p:sldId id="4518" r:id="rId67"/>
    <p:sldId id="589" r:id="rId68"/>
    <p:sldId id="590" r:id="rId69"/>
    <p:sldId id="4512" r:id="rId70"/>
    <p:sldId id="593" r:id="rId71"/>
    <p:sldId id="4483" r:id="rId72"/>
    <p:sldId id="4514" r:id="rId73"/>
    <p:sldId id="4485" r:id="rId74"/>
    <p:sldId id="4276" r:id="rId75"/>
    <p:sldId id="4509" r:id="rId76"/>
    <p:sldId id="639" r:id="rId77"/>
    <p:sldId id="648" r:id="rId78"/>
    <p:sldId id="276" r:id="rId79"/>
    <p:sldId id="645" r:id="rId80"/>
    <p:sldId id="646" r:id="rId81"/>
    <p:sldId id="647" r:id="rId82"/>
    <p:sldId id="283" r:id="rId83"/>
    <p:sldId id="643" r:id="rId84"/>
    <p:sldId id="262" r:id="rId85"/>
    <p:sldId id="4385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646A2A-5463-31BB-24B8-887E45DDAF69}" name="Orla Casey" initials="OC" userId="S::orla@momentumconsulting.ie::ee9f56f0-43a2-47ae-a5b8-d4a7d2f5cec3" providerId="AD"/>
  <p188:author id="{6667F7AF-DD60-ECDA-EDCD-D37545CDAE02}" name="Sanja Ivandic" initials="SI" userId="5aeb1d9e921380a1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an habes" initials="hh" lastIdx="1" clrIdx="0">
    <p:extLst>
      <p:ext uri="{19B8F6BF-5375-455C-9EA6-DF929625EA0E}">
        <p15:presenceInfo xmlns:p15="http://schemas.microsoft.com/office/powerpoint/2012/main" userId="7eca8c8f952415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88A3"/>
    <a:srgbClr val="7F7F7F"/>
    <a:srgbClr val="92D050"/>
    <a:srgbClr val="1BA19A"/>
    <a:srgbClr val="28AF95"/>
    <a:srgbClr val="6D6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 varScale="1">
        <p:scale>
          <a:sx n="89" d="100"/>
          <a:sy n="89" d="100"/>
        </p:scale>
        <p:origin x="48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slide" Target="slides/slide66.xml"/><Relationship Id="rId89" Type="http://schemas.openxmlformats.org/officeDocument/2006/relationships/commentAuthors" Target="commentAuthors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2.xml"/><Relationship Id="rId90" Type="http://schemas.openxmlformats.org/officeDocument/2006/relationships/presProps" Target="presProps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93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9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3.xml"/><Relationship Id="rId92" Type="http://schemas.openxmlformats.org/officeDocument/2006/relationships/theme" Target="theme/theme1.xml"/><Relationship Id="rId2" Type="http://schemas.openxmlformats.org/officeDocument/2006/relationships/customXml" Target="../customXml/item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56" Type="http://schemas.openxmlformats.org/officeDocument/2006/relationships/slide" Target="slides/slide38.xml"/><Relationship Id="rId7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378C-9F81-4D28-A19D-55B41F040517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1The nature of socio-psychological barriers to peaceful conflict resolution and ways to overcome them, Daniel Bar-Tal &amp; Eran Halperin, conflict &amp; communication online, Vol. 12, No. 2, 2013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E6951-14FC-4DA6-AFAA-01EFE206C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10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A616-95E2-48CD-A8A9-64B32649CED2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1The nature of socio-psychological barriers to peaceful conflict resolution and ways to overcome them, Daniel Bar-Tal &amp; Eran Halperin, conflict &amp; communication online, Vol. 12, No. 2, 2013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8A739-3C27-4271-BCDB-FF30AA2E0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emf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emf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emf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7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emf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emf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emf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1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emf"/></Relationships>
</file>

<file path=ppt/slideLayouts/_rels/slideLayout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4.emf"/></Relationships>
</file>

<file path=ppt/slideLayouts/_rels/slideLayout4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3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4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emf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4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_rels/slideLayout5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5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emf"/></Relationships>
</file>

<file path=ppt/slideLayouts/_rels/slideLayout5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5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36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0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8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5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3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0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2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1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0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9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61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9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86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6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6D3C6F91-1F93-494D-172B-20F1F65F0473}"/>
              </a:ext>
            </a:extLst>
          </p:cNvPr>
          <p:cNvSpPr/>
          <p:nvPr userDrawn="1"/>
        </p:nvSpPr>
        <p:spPr>
          <a:xfrm>
            <a:off x="6346731" y="23318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436455FE-A661-9581-3B35-84257B7777C4}"/>
              </a:ext>
            </a:extLst>
          </p:cNvPr>
          <p:cNvCxnSpPr>
            <a:cxnSpLocks/>
          </p:cNvCxnSpPr>
          <p:nvPr userDrawn="1"/>
        </p:nvCxnSpPr>
        <p:spPr>
          <a:xfrm>
            <a:off x="5755014" y="62315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35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 dirty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1517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000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35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3148719" y="2653341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33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339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February</a:t>
            </a:r>
            <a:endParaRPr lang="en-US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January</a:t>
            </a:r>
            <a:endParaRPr lang="en-US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April</a:t>
            </a:r>
            <a:endParaRPr lang="en-US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March</a:t>
            </a:r>
            <a:endParaRPr lang="en-US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15848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073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2F2688E-06D0-0541-ABF6-E7CC6300E545}"/>
              </a:ext>
            </a:extLst>
          </p:cNvPr>
          <p:cNvSpPr/>
          <p:nvPr userDrawn="1"/>
        </p:nvSpPr>
        <p:spPr>
          <a:xfrm>
            <a:off x="332509" y="301336"/>
            <a:ext cx="11513127" cy="6213764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="" xmlns:a16="http://schemas.microsoft.com/office/drawing/2014/main" id="{8B1168EF-BA5D-6340-BD17-FA1CD2ECA3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9339" y="695930"/>
            <a:ext cx="4709155" cy="3664001"/>
          </a:xfrm>
        </p:spPr>
        <p:txBody>
          <a:bodyPr>
            <a:normAutofit/>
          </a:bodyPr>
          <a:lstStyle>
            <a:lvl1pPr marL="0" indent="0" algn="r"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67737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4F518F0-76DB-8C47-8E56-E64A5C7E1F87}"/>
              </a:ext>
            </a:extLst>
          </p:cNvPr>
          <p:cNvGrpSpPr/>
          <p:nvPr userDrawn="1"/>
        </p:nvGrpSpPr>
        <p:grpSpPr>
          <a:xfrm>
            <a:off x="0" y="6395457"/>
            <a:ext cx="12192000" cy="125532"/>
            <a:chOff x="98476" y="6381389"/>
            <a:chExt cx="12192000" cy="125532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F0E0CD34-908A-D645-827C-F861F0FD20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917725" y="6381389"/>
              <a:ext cx="1732336" cy="125532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82C36446-D463-3143-8F1C-8D4CC002CB8E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8476" y="6443421"/>
              <a:ext cx="9720773" cy="0"/>
            </a:xfrm>
            <a:prstGeom prst="line">
              <a:avLst/>
            </a:prstGeom>
            <a:ln>
              <a:solidFill>
                <a:srgbClr val="7979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2706E389-371D-1F4D-9E95-3A90D021212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720401" y="6443421"/>
              <a:ext cx="570075" cy="0"/>
            </a:xfrm>
            <a:prstGeom prst="line">
              <a:avLst/>
            </a:prstGeom>
            <a:ln>
              <a:solidFill>
                <a:srgbClr val="7979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009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s x 3 with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4"/>
            <a:ext cx="5252711" cy="1459693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40404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0634" y="875544"/>
            <a:ext cx="5642758" cy="1459694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F4F518F0-76DB-8C47-8E56-E64A5C7E1F87}"/>
              </a:ext>
            </a:extLst>
          </p:cNvPr>
          <p:cNvGrpSpPr/>
          <p:nvPr userDrawn="1"/>
        </p:nvGrpSpPr>
        <p:grpSpPr>
          <a:xfrm>
            <a:off x="42207" y="6381389"/>
            <a:ext cx="12149794" cy="125532"/>
            <a:chOff x="42207" y="6381389"/>
            <a:chExt cx="12149794" cy="125532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F0E0CD34-908A-D645-827C-F861F0FD20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917725" y="6381389"/>
              <a:ext cx="1732336" cy="125532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82C36446-D463-3143-8F1C-8D4CC002CB8E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42207" y="6443421"/>
              <a:ext cx="9777042" cy="0"/>
            </a:xfrm>
            <a:prstGeom prst="line">
              <a:avLst/>
            </a:prstGeom>
            <a:ln>
              <a:solidFill>
                <a:srgbClr val="7979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2706E389-371D-1F4D-9E95-3A90D021212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720401" y="6443421"/>
              <a:ext cx="471600" cy="0"/>
            </a:xfrm>
            <a:prstGeom prst="line">
              <a:avLst/>
            </a:prstGeom>
            <a:ln>
              <a:solidFill>
                <a:srgbClr val="7979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Picture Placeholder 2">
            <a:extLst>
              <a:ext uri="{FF2B5EF4-FFF2-40B4-BE49-F238E27FC236}">
                <a16:creationId xmlns="" xmlns:a16="http://schemas.microsoft.com/office/drawing/2014/main" id="{ADA5B9F8-FB39-924E-AF2D-CA1144D0C80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1500" y="2892425"/>
            <a:ext cx="3263900" cy="307975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="" xmlns:a16="http://schemas.microsoft.com/office/drawing/2014/main" id="{5AF73268-9BC5-3345-85C8-49CC8A66A5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50119" y="2892425"/>
            <a:ext cx="3263900" cy="307975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="" xmlns:a16="http://schemas.microsoft.com/office/drawing/2014/main" id="{B538C8B9-CB3A-9045-8F75-E435472F24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85775" y="2892425"/>
            <a:ext cx="3263900" cy="307975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1452892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Titl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6021C4F-0C13-9B43-A428-E41CA9DD834F}"/>
              </a:ext>
            </a:extLst>
          </p:cNvPr>
          <p:cNvSpPr/>
          <p:nvPr userDrawn="1"/>
        </p:nvSpPr>
        <p:spPr>
          <a:xfrm>
            <a:off x="1" y="573972"/>
            <a:ext cx="3657600" cy="3966192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72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701476E-1C75-7849-95EC-3A7EC21CB04F}"/>
              </a:ext>
            </a:extLst>
          </p:cNvPr>
          <p:cNvSpPr/>
          <p:nvPr userDrawn="1"/>
        </p:nvSpPr>
        <p:spPr>
          <a:xfrm>
            <a:off x="10798629" y="4540164"/>
            <a:ext cx="1393371" cy="81471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726"/>
              </a:solidFill>
            </a:endParaRPr>
          </a:p>
        </p:txBody>
      </p:sp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C4A7EB6-2338-E148-B8A1-45485EBCD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093" y="936395"/>
            <a:ext cx="3058492" cy="3297980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56C8F1F8-4838-C84E-90D4-46B8BAD1A0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155" y="5114135"/>
            <a:ext cx="9000157" cy="4691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Sub-heading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="" xmlns:a16="http://schemas.microsoft.com/office/drawing/2014/main" id="{00A337F4-DAD3-A746-96CC-86A01DFB30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35" y="-1"/>
            <a:ext cx="8627164" cy="454015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26426871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229511"/>
          </a:xfrm>
          <a:prstGeom prst="rect">
            <a:avLst/>
          </a:prstGeom>
          <a:solidFill>
            <a:srgbClr val="1188A3"/>
          </a:solidFill>
          <a:ln>
            <a:solidFill>
              <a:srgbClr val="11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931471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Titl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6021C4F-0C13-9B43-A428-E41CA9DD834F}"/>
              </a:ext>
            </a:extLst>
          </p:cNvPr>
          <p:cNvSpPr/>
          <p:nvPr userDrawn="1"/>
        </p:nvSpPr>
        <p:spPr>
          <a:xfrm>
            <a:off x="1" y="573972"/>
            <a:ext cx="3657600" cy="3966192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726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701476E-1C75-7849-95EC-3A7EC21CB04F}"/>
              </a:ext>
            </a:extLst>
          </p:cNvPr>
          <p:cNvSpPr/>
          <p:nvPr userDrawn="1"/>
        </p:nvSpPr>
        <p:spPr>
          <a:xfrm>
            <a:off x="10798629" y="4540164"/>
            <a:ext cx="1393371" cy="81471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726"/>
              </a:solidFill>
            </a:endParaRPr>
          </a:p>
        </p:txBody>
      </p:sp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C4A7EB6-2338-E148-B8A1-45485EBCD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093" y="936395"/>
            <a:ext cx="3058492" cy="3297980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56C8F1F8-4838-C84E-90D4-46B8BAD1A0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155" y="5114135"/>
            <a:ext cx="9000157" cy="4691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Sub-heading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="" xmlns:a16="http://schemas.microsoft.com/office/drawing/2014/main" id="{A7720F9D-A566-814E-AE91-3E356CC6E6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35" y="-1"/>
            <a:ext cx="8627164" cy="454015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34355996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213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7783452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272866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098" y="1342899"/>
            <a:ext cx="2287923" cy="2282489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547" y="2144026"/>
            <a:ext cx="2346192" cy="2351542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966" y="2382581"/>
            <a:ext cx="2413261" cy="2364909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970" y="3545429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122" y="156194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1885" y="2148842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67739" y="3668757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74366" y="1658902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87754" y="2226662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31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232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76C6D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933860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F6BC67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1711288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733916" y="1537216"/>
            <a:ext cx="4743146" cy="4284137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37942" y="3205190"/>
            <a:ext cx="3721976" cy="2017259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47129" y="2581573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407386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302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42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155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73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768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981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621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1815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23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158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4247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6910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264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4689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806469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2439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8662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449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5438500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749005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956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7229049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656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14742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97240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889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7139509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3307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3567120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2040161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6615471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68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9573948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047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09076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456085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5987020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1494064" y="1845129"/>
            <a:ext cx="9380765" cy="4078788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5047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669212" y="1000531"/>
            <a:ext cx="1382788" cy="1409198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5024977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5498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1055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02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972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459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13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740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515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6717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318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209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771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437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2271923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3059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6005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8982307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6612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4345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819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9603501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779106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8167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7809616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71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48262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0078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55370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429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27256303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3315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1320845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7078769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9076692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7469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63969971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3608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438050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278681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615196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267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61051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4370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558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1149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3339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6662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6881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18730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9014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3524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1494064" y="1845129"/>
            <a:ext cx="9380765" cy="4078788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7379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09305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001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5356863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712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62331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7100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76667343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69901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666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05849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9515923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5775662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83169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7338180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247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593056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5954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611780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2453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325561096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9124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34392326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69657009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2314013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9958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27462403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7508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2899300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627742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43964930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3723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3389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2247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5612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0159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3596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5227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9652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4545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214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118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5415355" y="223839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0574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9810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31719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35760098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582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63203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26798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3278180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73463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639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9800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92219653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1842567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9447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2403562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31341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416699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7069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46827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49005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381259356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60500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19652113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92901924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57501558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0376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68247039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47231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19221599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1003281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786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12454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3620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547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6869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6176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1532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19512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9219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05250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4481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5415355" y="223839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3760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50786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7188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00670769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58822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53035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7594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31691236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94529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13755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0723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0053522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21905643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64540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09011357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5054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0535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0733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865403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1055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122941742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5787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2412304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02137842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0" y="-1"/>
            <a:ext cx="11911693" cy="943935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6306628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7764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75843432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2928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0232998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4802038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3025620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04786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80682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8786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32735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8468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9436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5050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8787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2214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6699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2259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66636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66731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67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17186708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728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44739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5816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615370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4313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4876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65083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43439610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69734011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486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84322161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73977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490062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08201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03158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33153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88829710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187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77830139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89502983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02311100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54913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74590447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98409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9259181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70920947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2318166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ADB061-FE50-4E73-BACA-9FD4A054E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D9EB742-93D9-4DBD-9FB2-2CED84DE5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E3A2CAF-9C98-40D1-B057-30681BF1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9324FE-47A9-4EDD-9849-4C71D38C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94BDE7-BE58-4914-8686-8F14A3D4F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0771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8C75F5-87C9-47DC-9D02-496B8257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66E38A-DDBC-4AEF-9815-005955652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7C57B2D-CEE1-4D5B-B5C6-14EA99BF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104A90-EF59-4A1A-A507-321A2F18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8CA8F06-BA6E-4A20-935E-7D7074A6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02179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6E4BA2-CF97-4B7F-AB03-F1CD19A11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0E4D1D-F759-4889-9A90-D750E8246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C3CD1B-057D-4341-B4FF-7136347C4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AA68A3D-BD55-4428-BE2A-6E217D2A1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7B633C-7DBB-4E5C-BFEF-49A770AA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8700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D150E8-B763-4304-BF00-BDBB836C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B854965-651D-4AA0-9614-ED38574B9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91A08DC-246F-4FFA-8761-EE8C093A2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0427F5F-8E68-4423-A8F5-BDB7BF6C6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8863688-DDC0-4E1F-84F2-F0CA4A5D5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4B3B09A-3F70-4164-B8DF-42146B12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1803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011A7F-2D78-4298-A6BC-3D528EDE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C2C6B25-6C11-4617-A164-30FBBC779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FF4EFE4-CC14-43D6-B01A-155F0EC3E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0A197FB-466D-4B57-85D7-B14B3295DC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7F0767B-626B-4A25-9AF3-25DE34D460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AC04BD39-81F2-4B5D-9354-8EC5756BC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4BBF7A5-24B0-4B3D-85CE-325191EB6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7988F0F-E91A-4538-9279-777739AF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30425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C0479D-20D7-4EE3-8AE4-B6074B73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264A324-C643-4F05-8D4C-B331878B3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29CE6D7-EAD3-4122-A296-57D57E3C2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06E7A8B-35B2-4824-8C22-E997291BA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01928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C55FE35-2962-464C-91F3-13FA94CB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822C3F3-3F0D-44DA-8CA4-664A3C166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D6FB141-E0C4-4E0F-9075-2509ADE3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8863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017B36-DCFD-40F9-A303-410738FF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E24072-33F9-4EDE-B37D-7B40B44CF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0121FDD-63A8-48CD-8EB4-20877B81B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43B69AB-749F-435C-B977-D9FC848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FB9FB29-CDE2-47D7-8019-B809FB8B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82FAE1C-FB65-407C-A51A-915C558B0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3676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6B0E9B-8D8A-4C41-BE55-947FCBD98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130231F-4839-40C2-8BC0-12EDDBEC6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0C08449-82E9-4A84-B9A9-12D120230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A1B286B-BD17-40EC-95F6-5B8659B5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210DFF9-FC9C-4929-A57A-A3A9DB80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4109C0-54DD-454B-935F-BB21642D1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3534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B5737A-5071-45C4-B64D-55F3B2B44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8C54164-95A3-47D4-BDD6-D4C3C070C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59A21C8-AC71-4327-9332-83FF6F79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0EA85CC-0824-45D3-A81E-D47610A9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7AF704-C9D4-4F4C-A4FA-21D062D6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489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7C8B551-A886-4A4A-A9DC-4EEED3135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F64BE9A-6B07-4EAD-94C7-C8FF7986B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89DACB-C2DE-4544-A6CE-7ED134DA9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E3FF32-5B12-48A8-90BD-4FC052874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63350F-FB91-46BD-9046-643347F1E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68906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195" y="1409574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6664751" y="2714919"/>
            <a:ext cx="5527249" cy="2070353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3459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733916" y="1537216"/>
            <a:ext cx="4743146" cy="4284137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37942" y="3205190"/>
            <a:ext cx="3721976" cy="2017259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47129" y="2581573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02026012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07652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1836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7234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1266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3205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6722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7331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32838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9001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6772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9808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5552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100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45177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34595690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9096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8453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9724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04111481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8570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781716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54211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56458213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67651276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08037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728181040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650623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935848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36300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224273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5889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253006013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60840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57061519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21551406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4247614985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12187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729107937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5499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3055189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37162324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67423018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6672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77744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59901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18512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955681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9362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6233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328885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170882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25639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8248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2126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7368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75808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298621" y="2490107"/>
            <a:ext cx="48315" cy="4337729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21410" y="1335685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243881310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26684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390916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3522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311370239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0065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156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76120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511601220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68333162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019844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467006111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58804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858616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1948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393001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5367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1759499839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20991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145475384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02634838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35079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41197309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 userDrawn="1"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09897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1977759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0374621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16713728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08336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82797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608366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899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44711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23362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1621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71864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072126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4809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176886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56749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02891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041638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298621" y="2490107"/>
            <a:ext cx="48315" cy="4337729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21410" y="1335685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259538059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06562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9269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20830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348310407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240723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09735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686273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422247748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569200180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3919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063867332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875932"/>
            <a:ext cx="6113604" cy="1156975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870727"/>
            <a:ext cx="6113604" cy="1162180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119037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330425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67478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2575666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10252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693017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4732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40684" y="1066857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40684" y="4185357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46092" y="1149879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605108" y="4283864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67689" y="624067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871" y="52551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323660963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250523620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4096735444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55500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562429215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 userDrawn="1"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883149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82634085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26228038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22994319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8353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01161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18986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67857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64156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12046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63320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38018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990903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1581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110824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911497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96305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06870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298621" y="2490107"/>
            <a:ext cx="48315" cy="4337729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21410" y="1335685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888617523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99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265477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69230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346031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682589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882221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805976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92492436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382051013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832446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797575425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875932"/>
            <a:ext cx="6113604" cy="1156975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870727"/>
            <a:ext cx="6113604" cy="1162180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49860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6677483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52259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0234642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90125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2698482576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99548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40684" y="1066857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40684" y="4185357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46092" y="1149879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605108" y="4283864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67689" y="624067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871" y="52551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967887810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622714288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666563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853421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10704944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 userDrawn="1"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20747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15229960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3261521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9767624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02241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06129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800168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4436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18719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67475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768310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29867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26432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3813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2651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34640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10860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 flipH="1">
            <a:off x="5346936" y="1569629"/>
            <a:ext cx="13670" cy="5258207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5168746" y="1141689"/>
            <a:ext cx="383720" cy="423563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34036538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484910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1452908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903726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38794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93215810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5314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6385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73876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97874936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93319330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7653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563273716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87861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273000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56835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9284610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86295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360782687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059320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203326929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026734200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087771940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66614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74436082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387189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017864132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0590699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32389202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653224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788476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63690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81877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495087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535222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56275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4851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0637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32675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07849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36879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591843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199208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634701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346936" y="-25722"/>
            <a:ext cx="0" cy="6853558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83395" y="415207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698664977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838983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41129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197751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428780960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624030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472532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86403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279858060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670498719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38388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203710449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7917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0025889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22179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5989155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53062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4066776241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6215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996665377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958653064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072631066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78772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200454064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798215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788091596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721232786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095930232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32521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028414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967374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303296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28151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75512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30127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07234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89652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85949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89318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64299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47910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397402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346936" y="-25722"/>
            <a:ext cx="0" cy="6853558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83395" y="415207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52255168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785281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93653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1694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009472243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</a:t>
            </a:r>
          </a:p>
          <a:p>
            <a:endParaRPr lang="en-US" dirty="0"/>
          </a:p>
          <a:p>
            <a:r>
              <a:rPr lang="en-US" dirty="0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05521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prstClr val="white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89345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192638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718" t="9301" r="27615" b="19469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67284640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0781557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68220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572747206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582584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600" spc="610" dirty="0">
                <a:solidFill>
                  <a:srgbClr val="003841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4225660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Your Title</a:t>
            </a:r>
            <a:endParaRPr lang="en-US" dirty="0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5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966483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 dirty="0">
              <a:solidFill>
                <a:srgbClr val="7F7F7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6902450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8633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picture or </a:t>
            </a:r>
          </a:p>
          <a:p>
            <a:r>
              <a:rPr lang="en-US" dirty="0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947495386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4</a:t>
            </a:r>
            <a:endParaRPr lang="en-US" dirty="0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C6A7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771693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634797610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918460422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593749204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START</a:t>
            </a:r>
            <a:endParaRPr lang="en-US" dirty="0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2016</a:t>
            </a:r>
            <a:endParaRPr lang="en-US" dirty="0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2017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56126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2018</a:t>
            </a:r>
            <a:endParaRPr lang="en-US" dirty="0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2019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2020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997126058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END</a:t>
            </a:r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2021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2022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066205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February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January</a:t>
            </a:r>
            <a:endParaRPr lang="en-US" dirty="0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April</a:t>
            </a:r>
            <a:endParaRPr lang="en-US" dirty="0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March</a:t>
            </a:r>
            <a:endParaRPr lang="en-US" dirty="0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87240126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10109384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US" dirty="0">
              <a:solidFill>
                <a:prstClr val="black"/>
              </a:solidFill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Title One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dirty="0">
                <a:solidFill>
                  <a:srgbClr val="08313F"/>
                </a:solidFill>
                <a:latin typeface="Calibri Light" panose="020F0302020204030204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100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9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40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37.xml"/><Relationship Id="rId34" Type="http://schemas.openxmlformats.org/officeDocument/2006/relationships/slideLayout" Target="../slideLayouts/slideLayout150.xml"/><Relationship Id="rId42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29" Type="http://schemas.openxmlformats.org/officeDocument/2006/relationships/slideLayout" Target="../slideLayouts/slideLayout145.xml"/><Relationship Id="rId41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32" Type="http://schemas.openxmlformats.org/officeDocument/2006/relationships/slideLayout" Target="../slideLayouts/slideLayout148.xml"/><Relationship Id="rId37" Type="http://schemas.openxmlformats.org/officeDocument/2006/relationships/slideLayout" Target="../slideLayouts/slideLayout153.xml"/><Relationship Id="rId40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slideLayout" Target="../slideLayouts/slideLayout144.xml"/><Relationship Id="rId36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31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slideLayout" Target="../slideLayouts/slideLayout146.xml"/><Relationship Id="rId35" Type="http://schemas.openxmlformats.org/officeDocument/2006/relationships/slideLayout" Target="../slideLayouts/slideLayout151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33" Type="http://schemas.openxmlformats.org/officeDocument/2006/relationships/slideLayout" Target="../slideLayouts/slideLayout149.xml"/><Relationship Id="rId38" Type="http://schemas.openxmlformats.org/officeDocument/2006/relationships/slideLayout" Target="../slideLayouts/slideLayout15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slideLayout" Target="../slideLayouts/slideLayout184.xml"/><Relationship Id="rId39" Type="http://schemas.openxmlformats.org/officeDocument/2006/relationships/slideLayout" Target="../slideLayouts/slideLayout197.xml"/><Relationship Id="rId21" Type="http://schemas.openxmlformats.org/officeDocument/2006/relationships/slideLayout" Target="../slideLayouts/slideLayout179.xml"/><Relationship Id="rId34" Type="http://schemas.openxmlformats.org/officeDocument/2006/relationships/slideLayout" Target="../slideLayouts/slideLayout192.xml"/><Relationship Id="rId42" Type="http://schemas.openxmlformats.org/officeDocument/2006/relationships/theme" Target="../theme/theme5.xml"/><Relationship Id="rId7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29" Type="http://schemas.openxmlformats.org/officeDocument/2006/relationships/slideLayout" Target="../slideLayouts/slideLayout187.xml"/><Relationship Id="rId41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32" Type="http://schemas.openxmlformats.org/officeDocument/2006/relationships/slideLayout" Target="../slideLayouts/slideLayout190.xml"/><Relationship Id="rId37" Type="http://schemas.openxmlformats.org/officeDocument/2006/relationships/slideLayout" Target="../slideLayouts/slideLayout195.xml"/><Relationship Id="rId40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28" Type="http://schemas.openxmlformats.org/officeDocument/2006/relationships/slideLayout" Target="../slideLayouts/slideLayout186.xml"/><Relationship Id="rId36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31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Relationship Id="rId27" Type="http://schemas.openxmlformats.org/officeDocument/2006/relationships/slideLayout" Target="../slideLayouts/slideLayout185.xml"/><Relationship Id="rId30" Type="http://schemas.openxmlformats.org/officeDocument/2006/relationships/slideLayout" Target="../slideLayouts/slideLayout188.xml"/><Relationship Id="rId35" Type="http://schemas.openxmlformats.org/officeDocument/2006/relationships/slideLayout" Target="../slideLayouts/slideLayout193.xml"/><Relationship Id="rId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slideLayout" Target="../slideLayouts/slideLayout183.xml"/><Relationship Id="rId33" Type="http://schemas.openxmlformats.org/officeDocument/2006/relationships/slideLayout" Target="../slideLayouts/slideLayout191.xml"/><Relationship Id="rId38" Type="http://schemas.openxmlformats.org/officeDocument/2006/relationships/slideLayout" Target="../slideLayouts/slideLayout196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26" Type="http://schemas.openxmlformats.org/officeDocument/2006/relationships/slideLayout" Target="../slideLayouts/slideLayout225.xml"/><Relationship Id="rId39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20.xml"/><Relationship Id="rId34" Type="http://schemas.openxmlformats.org/officeDocument/2006/relationships/slideLayout" Target="../slideLayouts/slideLayout233.xml"/><Relationship Id="rId42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slideLayout" Target="../slideLayouts/slideLayout219.xml"/><Relationship Id="rId29" Type="http://schemas.openxmlformats.org/officeDocument/2006/relationships/slideLayout" Target="../slideLayouts/slideLayout228.xml"/><Relationship Id="rId41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24" Type="http://schemas.openxmlformats.org/officeDocument/2006/relationships/slideLayout" Target="../slideLayouts/slideLayout223.xml"/><Relationship Id="rId32" Type="http://schemas.openxmlformats.org/officeDocument/2006/relationships/slideLayout" Target="../slideLayouts/slideLayout231.xml"/><Relationship Id="rId37" Type="http://schemas.openxmlformats.org/officeDocument/2006/relationships/slideLayout" Target="../slideLayouts/slideLayout236.xml"/><Relationship Id="rId40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23" Type="http://schemas.openxmlformats.org/officeDocument/2006/relationships/slideLayout" Target="../slideLayouts/slideLayout222.xml"/><Relationship Id="rId28" Type="http://schemas.openxmlformats.org/officeDocument/2006/relationships/slideLayout" Target="../slideLayouts/slideLayout227.xml"/><Relationship Id="rId36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31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Relationship Id="rId22" Type="http://schemas.openxmlformats.org/officeDocument/2006/relationships/slideLayout" Target="../slideLayouts/slideLayout221.xml"/><Relationship Id="rId27" Type="http://schemas.openxmlformats.org/officeDocument/2006/relationships/slideLayout" Target="../slideLayouts/slideLayout226.xml"/><Relationship Id="rId30" Type="http://schemas.openxmlformats.org/officeDocument/2006/relationships/slideLayout" Target="../slideLayouts/slideLayout229.xml"/><Relationship Id="rId35" Type="http://schemas.openxmlformats.org/officeDocument/2006/relationships/slideLayout" Target="../slideLayouts/slideLayout234.xml"/><Relationship Id="rId43" Type="http://schemas.openxmlformats.org/officeDocument/2006/relationships/theme" Target="../theme/theme6.xml"/><Relationship Id="rId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5" Type="http://schemas.openxmlformats.org/officeDocument/2006/relationships/slideLayout" Target="../slideLayouts/slideLayout224.xml"/><Relationship Id="rId33" Type="http://schemas.openxmlformats.org/officeDocument/2006/relationships/slideLayout" Target="../slideLayouts/slideLayout232.xml"/><Relationship Id="rId38" Type="http://schemas.openxmlformats.org/officeDocument/2006/relationships/slideLayout" Target="../slideLayouts/slideLayout237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4.xml"/><Relationship Id="rId18" Type="http://schemas.openxmlformats.org/officeDocument/2006/relationships/slideLayout" Target="../slideLayouts/slideLayout259.xml"/><Relationship Id="rId26" Type="http://schemas.openxmlformats.org/officeDocument/2006/relationships/slideLayout" Target="../slideLayouts/slideLayout267.xml"/><Relationship Id="rId39" Type="http://schemas.openxmlformats.org/officeDocument/2006/relationships/slideLayout" Target="../slideLayouts/slideLayout280.xml"/><Relationship Id="rId21" Type="http://schemas.openxmlformats.org/officeDocument/2006/relationships/slideLayout" Target="../slideLayouts/slideLayout262.xml"/><Relationship Id="rId34" Type="http://schemas.openxmlformats.org/officeDocument/2006/relationships/slideLayout" Target="../slideLayouts/slideLayout275.xml"/><Relationship Id="rId42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20" Type="http://schemas.openxmlformats.org/officeDocument/2006/relationships/slideLayout" Target="../slideLayouts/slideLayout261.xml"/><Relationship Id="rId29" Type="http://schemas.openxmlformats.org/officeDocument/2006/relationships/slideLayout" Target="../slideLayouts/slideLayout270.xml"/><Relationship Id="rId41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24" Type="http://schemas.openxmlformats.org/officeDocument/2006/relationships/slideLayout" Target="../slideLayouts/slideLayout265.xml"/><Relationship Id="rId32" Type="http://schemas.openxmlformats.org/officeDocument/2006/relationships/slideLayout" Target="../slideLayouts/slideLayout273.xml"/><Relationship Id="rId37" Type="http://schemas.openxmlformats.org/officeDocument/2006/relationships/slideLayout" Target="../slideLayouts/slideLayout278.xml"/><Relationship Id="rId40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23" Type="http://schemas.openxmlformats.org/officeDocument/2006/relationships/slideLayout" Target="../slideLayouts/slideLayout264.xml"/><Relationship Id="rId28" Type="http://schemas.openxmlformats.org/officeDocument/2006/relationships/slideLayout" Target="../slideLayouts/slideLayout269.xml"/><Relationship Id="rId36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51.xml"/><Relationship Id="rId19" Type="http://schemas.openxmlformats.org/officeDocument/2006/relationships/slideLayout" Target="../slideLayouts/slideLayout260.xml"/><Relationship Id="rId31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Relationship Id="rId22" Type="http://schemas.openxmlformats.org/officeDocument/2006/relationships/slideLayout" Target="../slideLayouts/slideLayout263.xml"/><Relationship Id="rId27" Type="http://schemas.openxmlformats.org/officeDocument/2006/relationships/slideLayout" Target="../slideLayouts/slideLayout268.xml"/><Relationship Id="rId30" Type="http://schemas.openxmlformats.org/officeDocument/2006/relationships/slideLayout" Target="../slideLayouts/slideLayout271.xml"/><Relationship Id="rId35" Type="http://schemas.openxmlformats.org/officeDocument/2006/relationships/slideLayout" Target="../slideLayouts/slideLayout276.xml"/><Relationship Id="rId43" Type="http://schemas.openxmlformats.org/officeDocument/2006/relationships/theme" Target="../theme/theme7.xml"/><Relationship Id="rId8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53.xml"/><Relationship Id="rId17" Type="http://schemas.openxmlformats.org/officeDocument/2006/relationships/slideLayout" Target="../slideLayouts/slideLayout258.xml"/><Relationship Id="rId25" Type="http://schemas.openxmlformats.org/officeDocument/2006/relationships/slideLayout" Target="../slideLayouts/slideLayout266.xml"/><Relationship Id="rId33" Type="http://schemas.openxmlformats.org/officeDocument/2006/relationships/slideLayout" Target="../slideLayouts/slideLayout274.xml"/><Relationship Id="rId38" Type="http://schemas.openxmlformats.org/officeDocument/2006/relationships/slideLayout" Target="../slideLayouts/slideLayout2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1.xml"/><Relationship Id="rId13" Type="http://schemas.openxmlformats.org/officeDocument/2006/relationships/slideLayout" Target="../slideLayouts/slideLayout296.xml"/><Relationship Id="rId3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90.xml"/><Relationship Id="rId12" Type="http://schemas.openxmlformats.org/officeDocument/2006/relationships/slideLayout" Target="../slideLayouts/slideLayout295.xml"/><Relationship Id="rId2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9.xml"/><Relationship Id="rId11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92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9.xml"/><Relationship Id="rId18" Type="http://schemas.openxmlformats.org/officeDocument/2006/relationships/slideLayout" Target="../slideLayouts/slideLayout314.xml"/><Relationship Id="rId26" Type="http://schemas.openxmlformats.org/officeDocument/2006/relationships/slideLayout" Target="../slideLayouts/slideLayout322.xml"/><Relationship Id="rId39" Type="http://schemas.openxmlformats.org/officeDocument/2006/relationships/slideLayout" Target="../slideLayouts/slideLayout335.xml"/><Relationship Id="rId21" Type="http://schemas.openxmlformats.org/officeDocument/2006/relationships/slideLayout" Target="../slideLayouts/slideLayout317.xml"/><Relationship Id="rId34" Type="http://schemas.openxmlformats.org/officeDocument/2006/relationships/slideLayout" Target="../slideLayouts/slideLayout330.xml"/><Relationship Id="rId42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98.xml"/><Relationship Id="rId16" Type="http://schemas.openxmlformats.org/officeDocument/2006/relationships/slideLayout" Target="../slideLayouts/slideLayout312.xml"/><Relationship Id="rId20" Type="http://schemas.openxmlformats.org/officeDocument/2006/relationships/slideLayout" Target="../slideLayouts/slideLayout316.xml"/><Relationship Id="rId29" Type="http://schemas.openxmlformats.org/officeDocument/2006/relationships/slideLayout" Target="../slideLayouts/slideLayout325.xml"/><Relationship Id="rId41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24" Type="http://schemas.openxmlformats.org/officeDocument/2006/relationships/slideLayout" Target="../slideLayouts/slideLayout320.xml"/><Relationship Id="rId32" Type="http://schemas.openxmlformats.org/officeDocument/2006/relationships/slideLayout" Target="../slideLayouts/slideLayout328.xml"/><Relationship Id="rId37" Type="http://schemas.openxmlformats.org/officeDocument/2006/relationships/slideLayout" Target="../slideLayouts/slideLayout333.xml"/><Relationship Id="rId40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301.xml"/><Relationship Id="rId15" Type="http://schemas.openxmlformats.org/officeDocument/2006/relationships/slideLayout" Target="../slideLayouts/slideLayout311.xml"/><Relationship Id="rId23" Type="http://schemas.openxmlformats.org/officeDocument/2006/relationships/slideLayout" Target="../slideLayouts/slideLayout319.xml"/><Relationship Id="rId28" Type="http://schemas.openxmlformats.org/officeDocument/2006/relationships/slideLayout" Target="../slideLayouts/slideLayout324.xml"/><Relationship Id="rId36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06.xml"/><Relationship Id="rId19" Type="http://schemas.openxmlformats.org/officeDocument/2006/relationships/slideLayout" Target="../slideLayouts/slideLayout315.xml"/><Relationship Id="rId31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slideLayout" Target="../slideLayouts/slideLayout310.xml"/><Relationship Id="rId22" Type="http://schemas.openxmlformats.org/officeDocument/2006/relationships/slideLayout" Target="../slideLayouts/slideLayout318.xml"/><Relationship Id="rId27" Type="http://schemas.openxmlformats.org/officeDocument/2006/relationships/slideLayout" Target="../slideLayouts/slideLayout323.xml"/><Relationship Id="rId30" Type="http://schemas.openxmlformats.org/officeDocument/2006/relationships/slideLayout" Target="../slideLayouts/slideLayout326.xml"/><Relationship Id="rId35" Type="http://schemas.openxmlformats.org/officeDocument/2006/relationships/slideLayout" Target="../slideLayouts/slideLayout331.xml"/><Relationship Id="rId43" Type="http://schemas.openxmlformats.org/officeDocument/2006/relationships/theme" Target="../theme/theme9.xml"/><Relationship Id="rId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8.xml"/><Relationship Id="rId17" Type="http://schemas.openxmlformats.org/officeDocument/2006/relationships/slideLayout" Target="../slideLayouts/slideLayout313.xml"/><Relationship Id="rId25" Type="http://schemas.openxmlformats.org/officeDocument/2006/relationships/slideLayout" Target="../slideLayouts/slideLayout321.xml"/><Relationship Id="rId33" Type="http://schemas.openxmlformats.org/officeDocument/2006/relationships/slideLayout" Target="../slideLayouts/slideLayout329.xml"/><Relationship Id="rId38" Type="http://schemas.openxmlformats.org/officeDocument/2006/relationships/slideLayout" Target="../slideLayouts/slideLayout334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1.xml"/><Relationship Id="rId18" Type="http://schemas.openxmlformats.org/officeDocument/2006/relationships/slideLayout" Target="../slideLayouts/slideLayout356.xml"/><Relationship Id="rId26" Type="http://schemas.openxmlformats.org/officeDocument/2006/relationships/slideLayout" Target="../slideLayouts/slideLayout364.xml"/><Relationship Id="rId39" Type="http://schemas.openxmlformats.org/officeDocument/2006/relationships/slideLayout" Target="../slideLayouts/slideLayout377.xml"/><Relationship Id="rId21" Type="http://schemas.openxmlformats.org/officeDocument/2006/relationships/slideLayout" Target="../slideLayouts/slideLayout359.xml"/><Relationship Id="rId34" Type="http://schemas.openxmlformats.org/officeDocument/2006/relationships/slideLayout" Target="../slideLayouts/slideLayout372.xml"/><Relationship Id="rId42" Type="http://schemas.openxmlformats.org/officeDocument/2006/relationships/theme" Target="../theme/theme10.xml"/><Relationship Id="rId7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0.xml"/><Relationship Id="rId16" Type="http://schemas.openxmlformats.org/officeDocument/2006/relationships/slideLayout" Target="../slideLayouts/slideLayout354.xml"/><Relationship Id="rId20" Type="http://schemas.openxmlformats.org/officeDocument/2006/relationships/slideLayout" Target="../slideLayouts/slideLayout358.xml"/><Relationship Id="rId29" Type="http://schemas.openxmlformats.org/officeDocument/2006/relationships/slideLayout" Target="../slideLayouts/slideLayout367.xml"/><Relationship Id="rId41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24" Type="http://schemas.openxmlformats.org/officeDocument/2006/relationships/slideLayout" Target="../slideLayouts/slideLayout362.xml"/><Relationship Id="rId32" Type="http://schemas.openxmlformats.org/officeDocument/2006/relationships/slideLayout" Target="../slideLayouts/slideLayout370.xml"/><Relationship Id="rId37" Type="http://schemas.openxmlformats.org/officeDocument/2006/relationships/slideLayout" Target="../slideLayouts/slideLayout375.xml"/><Relationship Id="rId40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43.xml"/><Relationship Id="rId15" Type="http://schemas.openxmlformats.org/officeDocument/2006/relationships/slideLayout" Target="../slideLayouts/slideLayout353.xml"/><Relationship Id="rId23" Type="http://schemas.openxmlformats.org/officeDocument/2006/relationships/slideLayout" Target="../slideLayouts/slideLayout361.xml"/><Relationship Id="rId28" Type="http://schemas.openxmlformats.org/officeDocument/2006/relationships/slideLayout" Target="../slideLayouts/slideLayout366.xml"/><Relationship Id="rId36" Type="http://schemas.openxmlformats.org/officeDocument/2006/relationships/slideLayout" Target="../slideLayouts/slideLayout374.xml"/><Relationship Id="rId10" Type="http://schemas.openxmlformats.org/officeDocument/2006/relationships/slideLayout" Target="../slideLayouts/slideLayout348.xml"/><Relationship Id="rId19" Type="http://schemas.openxmlformats.org/officeDocument/2006/relationships/slideLayout" Target="../slideLayouts/slideLayout357.xml"/><Relationship Id="rId31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Relationship Id="rId14" Type="http://schemas.openxmlformats.org/officeDocument/2006/relationships/slideLayout" Target="../slideLayouts/slideLayout352.xml"/><Relationship Id="rId22" Type="http://schemas.openxmlformats.org/officeDocument/2006/relationships/slideLayout" Target="../slideLayouts/slideLayout360.xml"/><Relationship Id="rId27" Type="http://schemas.openxmlformats.org/officeDocument/2006/relationships/slideLayout" Target="../slideLayouts/slideLayout365.xml"/><Relationship Id="rId30" Type="http://schemas.openxmlformats.org/officeDocument/2006/relationships/slideLayout" Target="../slideLayouts/slideLayout368.xml"/><Relationship Id="rId35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50.xml"/><Relationship Id="rId17" Type="http://schemas.openxmlformats.org/officeDocument/2006/relationships/slideLayout" Target="../slideLayouts/slideLayout355.xml"/><Relationship Id="rId25" Type="http://schemas.openxmlformats.org/officeDocument/2006/relationships/slideLayout" Target="../slideLayouts/slideLayout363.xml"/><Relationship Id="rId33" Type="http://schemas.openxmlformats.org/officeDocument/2006/relationships/slideLayout" Target="../slideLayouts/slideLayout371.xml"/><Relationship Id="rId38" Type="http://schemas.openxmlformats.org/officeDocument/2006/relationships/slideLayout" Target="../slideLayouts/slideLayout376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26" Type="http://schemas.openxmlformats.org/officeDocument/2006/relationships/slideLayout" Target="../slideLayouts/slideLayout405.xml"/><Relationship Id="rId39" Type="http://schemas.openxmlformats.org/officeDocument/2006/relationships/slideLayout" Target="../slideLayouts/slideLayout418.xml"/><Relationship Id="rId21" Type="http://schemas.openxmlformats.org/officeDocument/2006/relationships/slideLayout" Target="../slideLayouts/slideLayout400.xml"/><Relationship Id="rId34" Type="http://schemas.openxmlformats.org/officeDocument/2006/relationships/slideLayout" Target="../slideLayouts/slideLayout413.xml"/><Relationship Id="rId42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29" Type="http://schemas.openxmlformats.org/officeDocument/2006/relationships/slideLayout" Target="../slideLayouts/slideLayout408.xml"/><Relationship Id="rId41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24" Type="http://schemas.openxmlformats.org/officeDocument/2006/relationships/slideLayout" Target="../slideLayouts/slideLayout403.xml"/><Relationship Id="rId32" Type="http://schemas.openxmlformats.org/officeDocument/2006/relationships/slideLayout" Target="../slideLayouts/slideLayout411.xml"/><Relationship Id="rId37" Type="http://schemas.openxmlformats.org/officeDocument/2006/relationships/slideLayout" Target="../slideLayouts/slideLayout416.xml"/><Relationship Id="rId40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23" Type="http://schemas.openxmlformats.org/officeDocument/2006/relationships/slideLayout" Target="../slideLayouts/slideLayout402.xml"/><Relationship Id="rId28" Type="http://schemas.openxmlformats.org/officeDocument/2006/relationships/slideLayout" Target="../slideLayouts/slideLayout407.xml"/><Relationship Id="rId36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31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Relationship Id="rId22" Type="http://schemas.openxmlformats.org/officeDocument/2006/relationships/slideLayout" Target="../slideLayouts/slideLayout401.xml"/><Relationship Id="rId27" Type="http://schemas.openxmlformats.org/officeDocument/2006/relationships/slideLayout" Target="../slideLayouts/slideLayout406.xml"/><Relationship Id="rId30" Type="http://schemas.openxmlformats.org/officeDocument/2006/relationships/slideLayout" Target="../slideLayouts/slideLayout409.xml"/><Relationship Id="rId35" Type="http://schemas.openxmlformats.org/officeDocument/2006/relationships/slideLayout" Target="../slideLayouts/slideLayout414.xml"/><Relationship Id="rId43" Type="http://schemas.openxmlformats.org/officeDocument/2006/relationships/theme" Target="../theme/theme11.xml"/><Relationship Id="rId8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82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5" Type="http://schemas.openxmlformats.org/officeDocument/2006/relationships/slideLayout" Target="../slideLayouts/slideLayout404.xml"/><Relationship Id="rId33" Type="http://schemas.openxmlformats.org/officeDocument/2006/relationships/slideLayout" Target="../slideLayouts/slideLayout412.xml"/><Relationship Id="rId38" Type="http://schemas.openxmlformats.org/officeDocument/2006/relationships/slideLayout" Target="../slideLayouts/slideLayout417.xml"/></Relationships>
</file>

<file path=ppt/slideMasters/_rels/slideMaster1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4.xml"/><Relationship Id="rId18" Type="http://schemas.openxmlformats.org/officeDocument/2006/relationships/slideLayout" Target="../slideLayouts/slideLayout439.xml"/><Relationship Id="rId26" Type="http://schemas.openxmlformats.org/officeDocument/2006/relationships/slideLayout" Target="../slideLayouts/slideLayout447.xml"/><Relationship Id="rId39" Type="http://schemas.openxmlformats.org/officeDocument/2006/relationships/slideLayout" Target="../slideLayouts/slideLayout460.xml"/><Relationship Id="rId21" Type="http://schemas.openxmlformats.org/officeDocument/2006/relationships/slideLayout" Target="../slideLayouts/slideLayout442.xml"/><Relationship Id="rId34" Type="http://schemas.openxmlformats.org/officeDocument/2006/relationships/slideLayout" Target="../slideLayouts/slideLayout455.xml"/><Relationship Id="rId42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428.xml"/><Relationship Id="rId2" Type="http://schemas.openxmlformats.org/officeDocument/2006/relationships/slideLayout" Target="../slideLayouts/slideLayout423.xml"/><Relationship Id="rId16" Type="http://schemas.openxmlformats.org/officeDocument/2006/relationships/slideLayout" Target="../slideLayouts/slideLayout437.xml"/><Relationship Id="rId20" Type="http://schemas.openxmlformats.org/officeDocument/2006/relationships/slideLayout" Target="../slideLayouts/slideLayout441.xml"/><Relationship Id="rId29" Type="http://schemas.openxmlformats.org/officeDocument/2006/relationships/slideLayout" Target="../slideLayouts/slideLayout450.xml"/><Relationship Id="rId41" Type="http://schemas.openxmlformats.org/officeDocument/2006/relationships/slideLayout" Target="../slideLayouts/slideLayout462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24" Type="http://schemas.openxmlformats.org/officeDocument/2006/relationships/slideLayout" Target="../slideLayouts/slideLayout445.xml"/><Relationship Id="rId32" Type="http://schemas.openxmlformats.org/officeDocument/2006/relationships/slideLayout" Target="../slideLayouts/slideLayout453.xml"/><Relationship Id="rId37" Type="http://schemas.openxmlformats.org/officeDocument/2006/relationships/slideLayout" Target="../slideLayouts/slideLayout458.xml"/><Relationship Id="rId40" Type="http://schemas.openxmlformats.org/officeDocument/2006/relationships/slideLayout" Target="../slideLayouts/slideLayout461.xml"/><Relationship Id="rId5" Type="http://schemas.openxmlformats.org/officeDocument/2006/relationships/slideLayout" Target="../slideLayouts/slideLayout426.xml"/><Relationship Id="rId15" Type="http://schemas.openxmlformats.org/officeDocument/2006/relationships/slideLayout" Target="../slideLayouts/slideLayout436.xml"/><Relationship Id="rId23" Type="http://schemas.openxmlformats.org/officeDocument/2006/relationships/slideLayout" Target="../slideLayouts/slideLayout444.xml"/><Relationship Id="rId28" Type="http://schemas.openxmlformats.org/officeDocument/2006/relationships/slideLayout" Target="../slideLayouts/slideLayout449.xml"/><Relationship Id="rId36" Type="http://schemas.openxmlformats.org/officeDocument/2006/relationships/slideLayout" Target="../slideLayouts/slideLayout457.xml"/><Relationship Id="rId10" Type="http://schemas.openxmlformats.org/officeDocument/2006/relationships/slideLayout" Target="../slideLayouts/slideLayout431.xml"/><Relationship Id="rId19" Type="http://schemas.openxmlformats.org/officeDocument/2006/relationships/slideLayout" Target="../slideLayouts/slideLayout440.xml"/><Relationship Id="rId31" Type="http://schemas.openxmlformats.org/officeDocument/2006/relationships/slideLayout" Target="../slideLayouts/slideLayout452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Relationship Id="rId14" Type="http://schemas.openxmlformats.org/officeDocument/2006/relationships/slideLayout" Target="../slideLayouts/slideLayout435.xml"/><Relationship Id="rId22" Type="http://schemas.openxmlformats.org/officeDocument/2006/relationships/slideLayout" Target="../slideLayouts/slideLayout443.xml"/><Relationship Id="rId27" Type="http://schemas.openxmlformats.org/officeDocument/2006/relationships/slideLayout" Target="../slideLayouts/slideLayout448.xml"/><Relationship Id="rId30" Type="http://schemas.openxmlformats.org/officeDocument/2006/relationships/slideLayout" Target="../slideLayouts/slideLayout451.xml"/><Relationship Id="rId35" Type="http://schemas.openxmlformats.org/officeDocument/2006/relationships/slideLayout" Target="../slideLayouts/slideLayout456.xml"/><Relationship Id="rId43" Type="http://schemas.openxmlformats.org/officeDocument/2006/relationships/theme" Target="../theme/theme12.xml"/><Relationship Id="rId8" Type="http://schemas.openxmlformats.org/officeDocument/2006/relationships/slideLayout" Target="../slideLayouts/slideLayout429.xml"/><Relationship Id="rId3" Type="http://schemas.openxmlformats.org/officeDocument/2006/relationships/slideLayout" Target="../slideLayouts/slideLayout424.xml"/><Relationship Id="rId12" Type="http://schemas.openxmlformats.org/officeDocument/2006/relationships/slideLayout" Target="../slideLayouts/slideLayout433.xml"/><Relationship Id="rId17" Type="http://schemas.openxmlformats.org/officeDocument/2006/relationships/slideLayout" Target="../slideLayouts/slideLayout438.xml"/><Relationship Id="rId25" Type="http://schemas.openxmlformats.org/officeDocument/2006/relationships/slideLayout" Target="../slideLayouts/slideLayout446.xml"/><Relationship Id="rId33" Type="http://schemas.openxmlformats.org/officeDocument/2006/relationships/slideLayout" Target="../slideLayouts/slideLayout454.xml"/><Relationship Id="rId38" Type="http://schemas.openxmlformats.org/officeDocument/2006/relationships/slideLayout" Target="../slideLayouts/slideLayout459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6.xml"/><Relationship Id="rId18" Type="http://schemas.openxmlformats.org/officeDocument/2006/relationships/slideLayout" Target="../slideLayouts/slideLayout481.xml"/><Relationship Id="rId26" Type="http://schemas.openxmlformats.org/officeDocument/2006/relationships/slideLayout" Target="../slideLayouts/slideLayout489.xml"/><Relationship Id="rId39" Type="http://schemas.openxmlformats.org/officeDocument/2006/relationships/slideLayout" Target="../slideLayouts/slideLayout502.xml"/><Relationship Id="rId21" Type="http://schemas.openxmlformats.org/officeDocument/2006/relationships/slideLayout" Target="../slideLayouts/slideLayout484.xml"/><Relationship Id="rId34" Type="http://schemas.openxmlformats.org/officeDocument/2006/relationships/slideLayout" Target="../slideLayouts/slideLayout497.xml"/><Relationship Id="rId42" Type="http://schemas.openxmlformats.org/officeDocument/2006/relationships/theme" Target="../theme/theme13.xml"/><Relationship Id="rId7" Type="http://schemas.openxmlformats.org/officeDocument/2006/relationships/slideLayout" Target="../slideLayouts/slideLayout470.xml"/><Relationship Id="rId2" Type="http://schemas.openxmlformats.org/officeDocument/2006/relationships/slideLayout" Target="../slideLayouts/slideLayout465.xml"/><Relationship Id="rId16" Type="http://schemas.openxmlformats.org/officeDocument/2006/relationships/slideLayout" Target="../slideLayouts/slideLayout479.xml"/><Relationship Id="rId20" Type="http://schemas.openxmlformats.org/officeDocument/2006/relationships/slideLayout" Target="../slideLayouts/slideLayout483.xml"/><Relationship Id="rId29" Type="http://schemas.openxmlformats.org/officeDocument/2006/relationships/slideLayout" Target="../slideLayouts/slideLayout492.xml"/><Relationship Id="rId41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464.xml"/><Relationship Id="rId6" Type="http://schemas.openxmlformats.org/officeDocument/2006/relationships/slideLayout" Target="../slideLayouts/slideLayout469.xml"/><Relationship Id="rId11" Type="http://schemas.openxmlformats.org/officeDocument/2006/relationships/slideLayout" Target="../slideLayouts/slideLayout474.xml"/><Relationship Id="rId24" Type="http://schemas.openxmlformats.org/officeDocument/2006/relationships/slideLayout" Target="../slideLayouts/slideLayout487.xml"/><Relationship Id="rId32" Type="http://schemas.openxmlformats.org/officeDocument/2006/relationships/slideLayout" Target="../slideLayouts/slideLayout495.xml"/><Relationship Id="rId37" Type="http://schemas.openxmlformats.org/officeDocument/2006/relationships/slideLayout" Target="../slideLayouts/slideLayout500.xml"/><Relationship Id="rId40" Type="http://schemas.openxmlformats.org/officeDocument/2006/relationships/slideLayout" Target="../slideLayouts/slideLayout503.xml"/><Relationship Id="rId5" Type="http://schemas.openxmlformats.org/officeDocument/2006/relationships/slideLayout" Target="../slideLayouts/slideLayout468.xml"/><Relationship Id="rId15" Type="http://schemas.openxmlformats.org/officeDocument/2006/relationships/slideLayout" Target="../slideLayouts/slideLayout478.xml"/><Relationship Id="rId23" Type="http://schemas.openxmlformats.org/officeDocument/2006/relationships/slideLayout" Target="../slideLayouts/slideLayout486.xml"/><Relationship Id="rId28" Type="http://schemas.openxmlformats.org/officeDocument/2006/relationships/slideLayout" Target="../slideLayouts/slideLayout491.xml"/><Relationship Id="rId36" Type="http://schemas.openxmlformats.org/officeDocument/2006/relationships/slideLayout" Target="../slideLayouts/slideLayout499.xml"/><Relationship Id="rId10" Type="http://schemas.openxmlformats.org/officeDocument/2006/relationships/slideLayout" Target="../slideLayouts/slideLayout473.xml"/><Relationship Id="rId19" Type="http://schemas.openxmlformats.org/officeDocument/2006/relationships/slideLayout" Target="../slideLayouts/slideLayout482.xml"/><Relationship Id="rId31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67.xml"/><Relationship Id="rId9" Type="http://schemas.openxmlformats.org/officeDocument/2006/relationships/slideLayout" Target="../slideLayouts/slideLayout472.xml"/><Relationship Id="rId14" Type="http://schemas.openxmlformats.org/officeDocument/2006/relationships/slideLayout" Target="../slideLayouts/slideLayout477.xml"/><Relationship Id="rId22" Type="http://schemas.openxmlformats.org/officeDocument/2006/relationships/slideLayout" Target="../slideLayouts/slideLayout485.xml"/><Relationship Id="rId27" Type="http://schemas.openxmlformats.org/officeDocument/2006/relationships/slideLayout" Target="../slideLayouts/slideLayout490.xml"/><Relationship Id="rId30" Type="http://schemas.openxmlformats.org/officeDocument/2006/relationships/slideLayout" Target="../slideLayouts/slideLayout493.xml"/><Relationship Id="rId35" Type="http://schemas.openxmlformats.org/officeDocument/2006/relationships/slideLayout" Target="../slideLayouts/slideLayout498.xml"/><Relationship Id="rId8" Type="http://schemas.openxmlformats.org/officeDocument/2006/relationships/slideLayout" Target="../slideLayouts/slideLayout471.xml"/><Relationship Id="rId3" Type="http://schemas.openxmlformats.org/officeDocument/2006/relationships/slideLayout" Target="../slideLayouts/slideLayout466.xml"/><Relationship Id="rId12" Type="http://schemas.openxmlformats.org/officeDocument/2006/relationships/slideLayout" Target="../slideLayouts/slideLayout475.xml"/><Relationship Id="rId17" Type="http://schemas.openxmlformats.org/officeDocument/2006/relationships/slideLayout" Target="../slideLayouts/slideLayout480.xml"/><Relationship Id="rId25" Type="http://schemas.openxmlformats.org/officeDocument/2006/relationships/slideLayout" Target="../slideLayouts/slideLayout488.xml"/><Relationship Id="rId33" Type="http://schemas.openxmlformats.org/officeDocument/2006/relationships/slideLayout" Target="../slideLayouts/slideLayout496.xml"/><Relationship Id="rId38" Type="http://schemas.openxmlformats.org/officeDocument/2006/relationships/slideLayout" Target="../slideLayouts/slideLayout501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7.xml"/><Relationship Id="rId18" Type="http://schemas.openxmlformats.org/officeDocument/2006/relationships/slideLayout" Target="../slideLayouts/slideLayout522.xml"/><Relationship Id="rId26" Type="http://schemas.openxmlformats.org/officeDocument/2006/relationships/slideLayout" Target="../slideLayouts/slideLayout530.xml"/><Relationship Id="rId39" Type="http://schemas.openxmlformats.org/officeDocument/2006/relationships/slideLayout" Target="../slideLayouts/slideLayout543.xml"/><Relationship Id="rId21" Type="http://schemas.openxmlformats.org/officeDocument/2006/relationships/slideLayout" Target="../slideLayouts/slideLayout525.xml"/><Relationship Id="rId34" Type="http://schemas.openxmlformats.org/officeDocument/2006/relationships/slideLayout" Target="../slideLayouts/slideLayout538.xml"/><Relationship Id="rId42" Type="http://schemas.openxmlformats.org/officeDocument/2006/relationships/slideLayout" Target="../slideLayouts/slideLayout546.xml"/><Relationship Id="rId7" Type="http://schemas.openxmlformats.org/officeDocument/2006/relationships/slideLayout" Target="../slideLayouts/slideLayout511.xml"/><Relationship Id="rId2" Type="http://schemas.openxmlformats.org/officeDocument/2006/relationships/slideLayout" Target="../slideLayouts/slideLayout506.xml"/><Relationship Id="rId16" Type="http://schemas.openxmlformats.org/officeDocument/2006/relationships/slideLayout" Target="../slideLayouts/slideLayout520.xml"/><Relationship Id="rId20" Type="http://schemas.openxmlformats.org/officeDocument/2006/relationships/slideLayout" Target="../slideLayouts/slideLayout524.xml"/><Relationship Id="rId29" Type="http://schemas.openxmlformats.org/officeDocument/2006/relationships/slideLayout" Target="../slideLayouts/slideLayout533.xml"/><Relationship Id="rId41" Type="http://schemas.openxmlformats.org/officeDocument/2006/relationships/slideLayout" Target="../slideLayouts/slideLayout545.xml"/><Relationship Id="rId1" Type="http://schemas.openxmlformats.org/officeDocument/2006/relationships/slideLayout" Target="../slideLayouts/slideLayout505.xml"/><Relationship Id="rId6" Type="http://schemas.openxmlformats.org/officeDocument/2006/relationships/slideLayout" Target="../slideLayouts/slideLayout510.xml"/><Relationship Id="rId11" Type="http://schemas.openxmlformats.org/officeDocument/2006/relationships/slideLayout" Target="../slideLayouts/slideLayout515.xml"/><Relationship Id="rId24" Type="http://schemas.openxmlformats.org/officeDocument/2006/relationships/slideLayout" Target="../slideLayouts/slideLayout528.xml"/><Relationship Id="rId32" Type="http://schemas.openxmlformats.org/officeDocument/2006/relationships/slideLayout" Target="../slideLayouts/slideLayout536.xml"/><Relationship Id="rId37" Type="http://schemas.openxmlformats.org/officeDocument/2006/relationships/slideLayout" Target="../slideLayouts/slideLayout541.xml"/><Relationship Id="rId40" Type="http://schemas.openxmlformats.org/officeDocument/2006/relationships/slideLayout" Target="../slideLayouts/slideLayout544.xml"/><Relationship Id="rId5" Type="http://schemas.openxmlformats.org/officeDocument/2006/relationships/slideLayout" Target="../slideLayouts/slideLayout509.xml"/><Relationship Id="rId15" Type="http://schemas.openxmlformats.org/officeDocument/2006/relationships/slideLayout" Target="../slideLayouts/slideLayout519.xml"/><Relationship Id="rId23" Type="http://schemas.openxmlformats.org/officeDocument/2006/relationships/slideLayout" Target="../slideLayouts/slideLayout527.xml"/><Relationship Id="rId28" Type="http://schemas.openxmlformats.org/officeDocument/2006/relationships/slideLayout" Target="../slideLayouts/slideLayout532.xml"/><Relationship Id="rId36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14.xml"/><Relationship Id="rId19" Type="http://schemas.openxmlformats.org/officeDocument/2006/relationships/slideLayout" Target="../slideLayouts/slideLayout523.xml"/><Relationship Id="rId31" Type="http://schemas.openxmlformats.org/officeDocument/2006/relationships/slideLayout" Target="../slideLayouts/slideLayout535.xml"/><Relationship Id="rId4" Type="http://schemas.openxmlformats.org/officeDocument/2006/relationships/slideLayout" Target="../slideLayouts/slideLayout508.xml"/><Relationship Id="rId9" Type="http://schemas.openxmlformats.org/officeDocument/2006/relationships/slideLayout" Target="../slideLayouts/slideLayout513.xml"/><Relationship Id="rId14" Type="http://schemas.openxmlformats.org/officeDocument/2006/relationships/slideLayout" Target="../slideLayouts/slideLayout518.xml"/><Relationship Id="rId22" Type="http://schemas.openxmlformats.org/officeDocument/2006/relationships/slideLayout" Target="../slideLayouts/slideLayout526.xml"/><Relationship Id="rId27" Type="http://schemas.openxmlformats.org/officeDocument/2006/relationships/slideLayout" Target="../slideLayouts/slideLayout531.xml"/><Relationship Id="rId30" Type="http://schemas.openxmlformats.org/officeDocument/2006/relationships/slideLayout" Target="../slideLayouts/slideLayout534.xml"/><Relationship Id="rId35" Type="http://schemas.openxmlformats.org/officeDocument/2006/relationships/slideLayout" Target="../slideLayouts/slideLayout539.xml"/><Relationship Id="rId43" Type="http://schemas.openxmlformats.org/officeDocument/2006/relationships/theme" Target="../theme/theme14.xml"/><Relationship Id="rId8" Type="http://schemas.openxmlformats.org/officeDocument/2006/relationships/slideLayout" Target="../slideLayouts/slideLayout512.xml"/><Relationship Id="rId3" Type="http://schemas.openxmlformats.org/officeDocument/2006/relationships/slideLayout" Target="../slideLayouts/slideLayout507.xml"/><Relationship Id="rId12" Type="http://schemas.openxmlformats.org/officeDocument/2006/relationships/slideLayout" Target="../slideLayouts/slideLayout516.xml"/><Relationship Id="rId17" Type="http://schemas.openxmlformats.org/officeDocument/2006/relationships/slideLayout" Target="../slideLayouts/slideLayout521.xml"/><Relationship Id="rId25" Type="http://schemas.openxmlformats.org/officeDocument/2006/relationships/slideLayout" Target="../slideLayouts/slideLayout529.xml"/><Relationship Id="rId33" Type="http://schemas.openxmlformats.org/officeDocument/2006/relationships/slideLayout" Target="../slideLayouts/slideLayout537.xml"/><Relationship Id="rId38" Type="http://schemas.openxmlformats.org/officeDocument/2006/relationships/slideLayout" Target="../slideLayouts/slideLayout542.xml"/></Relationships>
</file>

<file path=ppt/slideMasters/_rels/slideMaster1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9.xml"/><Relationship Id="rId18" Type="http://schemas.openxmlformats.org/officeDocument/2006/relationships/slideLayout" Target="../slideLayouts/slideLayout564.xml"/><Relationship Id="rId26" Type="http://schemas.openxmlformats.org/officeDocument/2006/relationships/slideLayout" Target="../slideLayouts/slideLayout572.xml"/><Relationship Id="rId39" Type="http://schemas.openxmlformats.org/officeDocument/2006/relationships/slideLayout" Target="../slideLayouts/slideLayout585.xml"/><Relationship Id="rId21" Type="http://schemas.openxmlformats.org/officeDocument/2006/relationships/slideLayout" Target="../slideLayouts/slideLayout567.xml"/><Relationship Id="rId34" Type="http://schemas.openxmlformats.org/officeDocument/2006/relationships/slideLayout" Target="../slideLayouts/slideLayout580.xml"/><Relationship Id="rId42" Type="http://schemas.openxmlformats.org/officeDocument/2006/relationships/slideLayout" Target="../slideLayouts/slideLayout588.xml"/><Relationship Id="rId7" Type="http://schemas.openxmlformats.org/officeDocument/2006/relationships/slideLayout" Target="../slideLayouts/slideLayout553.xml"/><Relationship Id="rId2" Type="http://schemas.openxmlformats.org/officeDocument/2006/relationships/slideLayout" Target="../slideLayouts/slideLayout548.xml"/><Relationship Id="rId16" Type="http://schemas.openxmlformats.org/officeDocument/2006/relationships/slideLayout" Target="../slideLayouts/slideLayout562.xml"/><Relationship Id="rId20" Type="http://schemas.openxmlformats.org/officeDocument/2006/relationships/slideLayout" Target="../slideLayouts/slideLayout566.xml"/><Relationship Id="rId29" Type="http://schemas.openxmlformats.org/officeDocument/2006/relationships/slideLayout" Target="../slideLayouts/slideLayout575.xml"/><Relationship Id="rId41" Type="http://schemas.openxmlformats.org/officeDocument/2006/relationships/slideLayout" Target="../slideLayouts/slideLayout587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24" Type="http://schemas.openxmlformats.org/officeDocument/2006/relationships/slideLayout" Target="../slideLayouts/slideLayout570.xml"/><Relationship Id="rId32" Type="http://schemas.openxmlformats.org/officeDocument/2006/relationships/slideLayout" Target="../slideLayouts/slideLayout578.xml"/><Relationship Id="rId37" Type="http://schemas.openxmlformats.org/officeDocument/2006/relationships/slideLayout" Target="../slideLayouts/slideLayout583.xml"/><Relationship Id="rId40" Type="http://schemas.openxmlformats.org/officeDocument/2006/relationships/slideLayout" Target="../slideLayouts/slideLayout586.xml"/><Relationship Id="rId5" Type="http://schemas.openxmlformats.org/officeDocument/2006/relationships/slideLayout" Target="../slideLayouts/slideLayout551.xml"/><Relationship Id="rId15" Type="http://schemas.openxmlformats.org/officeDocument/2006/relationships/slideLayout" Target="../slideLayouts/slideLayout561.xml"/><Relationship Id="rId23" Type="http://schemas.openxmlformats.org/officeDocument/2006/relationships/slideLayout" Target="../slideLayouts/slideLayout569.xml"/><Relationship Id="rId28" Type="http://schemas.openxmlformats.org/officeDocument/2006/relationships/slideLayout" Target="../slideLayouts/slideLayout574.xml"/><Relationship Id="rId36" Type="http://schemas.openxmlformats.org/officeDocument/2006/relationships/slideLayout" Target="../slideLayouts/slideLayout582.xml"/><Relationship Id="rId10" Type="http://schemas.openxmlformats.org/officeDocument/2006/relationships/slideLayout" Target="../slideLayouts/slideLayout556.xml"/><Relationship Id="rId19" Type="http://schemas.openxmlformats.org/officeDocument/2006/relationships/slideLayout" Target="../slideLayouts/slideLayout565.xml"/><Relationship Id="rId31" Type="http://schemas.openxmlformats.org/officeDocument/2006/relationships/slideLayout" Target="../slideLayouts/slideLayout577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Relationship Id="rId14" Type="http://schemas.openxmlformats.org/officeDocument/2006/relationships/slideLayout" Target="../slideLayouts/slideLayout560.xml"/><Relationship Id="rId22" Type="http://schemas.openxmlformats.org/officeDocument/2006/relationships/slideLayout" Target="../slideLayouts/slideLayout568.xml"/><Relationship Id="rId27" Type="http://schemas.openxmlformats.org/officeDocument/2006/relationships/slideLayout" Target="../slideLayouts/slideLayout573.xml"/><Relationship Id="rId30" Type="http://schemas.openxmlformats.org/officeDocument/2006/relationships/slideLayout" Target="../slideLayouts/slideLayout576.xml"/><Relationship Id="rId35" Type="http://schemas.openxmlformats.org/officeDocument/2006/relationships/slideLayout" Target="../slideLayouts/slideLayout581.xml"/><Relationship Id="rId43" Type="http://schemas.openxmlformats.org/officeDocument/2006/relationships/theme" Target="../theme/theme15.xml"/><Relationship Id="rId8" Type="http://schemas.openxmlformats.org/officeDocument/2006/relationships/slideLayout" Target="../slideLayouts/slideLayout554.xml"/><Relationship Id="rId3" Type="http://schemas.openxmlformats.org/officeDocument/2006/relationships/slideLayout" Target="../slideLayouts/slideLayout549.xml"/><Relationship Id="rId12" Type="http://schemas.openxmlformats.org/officeDocument/2006/relationships/slideLayout" Target="../slideLayouts/slideLayout558.xml"/><Relationship Id="rId17" Type="http://schemas.openxmlformats.org/officeDocument/2006/relationships/slideLayout" Target="../slideLayouts/slideLayout563.xml"/><Relationship Id="rId25" Type="http://schemas.openxmlformats.org/officeDocument/2006/relationships/slideLayout" Target="../slideLayouts/slideLayout571.xml"/><Relationship Id="rId33" Type="http://schemas.openxmlformats.org/officeDocument/2006/relationships/slideLayout" Target="../slideLayouts/slideLayout579.xml"/><Relationship Id="rId38" Type="http://schemas.openxmlformats.org/officeDocument/2006/relationships/slideLayout" Target="../slideLayouts/slideLayout5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5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74" r:id="rId13"/>
    <p:sldLayoutId id="2147483676" r:id="rId14"/>
    <p:sldLayoutId id="2147483677" r:id="rId15"/>
    <p:sldLayoutId id="2147483700" r:id="rId16"/>
    <p:sldLayoutId id="2147483702" r:id="rId17"/>
    <p:sldLayoutId id="2147483703" r:id="rId18"/>
    <p:sldLayoutId id="2147484111" r:id="rId19"/>
    <p:sldLayoutId id="2147484284" r:id="rId20"/>
    <p:sldLayoutId id="2147484500" r:id="rId21"/>
    <p:sldLayoutId id="2147484501" r:id="rId22"/>
    <p:sldLayoutId id="2147484503" r:id="rId23"/>
    <p:sldLayoutId id="2147484504" r:id="rId24"/>
    <p:sldLayoutId id="2147484505" r:id="rId25"/>
    <p:sldLayoutId id="2147484506" r:id="rId26"/>
    <p:sldLayoutId id="2147484507" r:id="rId27"/>
    <p:sldLayoutId id="2147484508" r:id="rId28"/>
    <p:sldLayoutId id="2147484509" r:id="rId29"/>
    <p:sldLayoutId id="2147484510" r:id="rId30"/>
    <p:sldLayoutId id="2147484511" r:id="rId31"/>
    <p:sldLayoutId id="2147484512" r:id="rId32"/>
    <p:sldLayoutId id="2147484513" r:id="rId33"/>
    <p:sldLayoutId id="2147484514" r:id="rId34"/>
    <p:sldLayoutId id="2147484515" r:id="rId35"/>
    <p:sldLayoutId id="2147484516" r:id="rId3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5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5" r:id="rId12"/>
    <p:sldLayoutId id="2147483796" r:id="rId13"/>
    <p:sldLayoutId id="2147483798" r:id="rId14"/>
    <p:sldLayoutId id="2147483799" r:id="rId15"/>
    <p:sldLayoutId id="2147483801" r:id="rId16"/>
    <p:sldLayoutId id="2147483802" r:id="rId17"/>
    <p:sldLayoutId id="2147483803" r:id="rId18"/>
    <p:sldLayoutId id="2147483804" r:id="rId19"/>
    <p:sldLayoutId id="2147483805" r:id="rId20"/>
    <p:sldLayoutId id="2147483806" r:id="rId21"/>
    <p:sldLayoutId id="2147483807" r:id="rId22"/>
    <p:sldLayoutId id="2147483808" r:id="rId23"/>
    <p:sldLayoutId id="2147483809" r:id="rId24"/>
    <p:sldLayoutId id="2147483810" r:id="rId25"/>
    <p:sldLayoutId id="2147483812" r:id="rId26"/>
    <p:sldLayoutId id="2147483813" r:id="rId27"/>
    <p:sldLayoutId id="2147483814" r:id="rId28"/>
    <p:sldLayoutId id="2147483815" r:id="rId29"/>
    <p:sldLayoutId id="2147483816" r:id="rId30"/>
    <p:sldLayoutId id="2147483817" r:id="rId31"/>
    <p:sldLayoutId id="2147483818" r:id="rId32"/>
    <p:sldLayoutId id="2147483819" r:id="rId33"/>
    <p:sldLayoutId id="2147483820" r:id="rId34"/>
    <p:sldLayoutId id="2147483821" r:id="rId35"/>
    <p:sldLayoutId id="2147483822" r:id="rId36"/>
    <p:sldLayoutId id="2147483823" r:id="rId37"/>
    <p:sldLayoutId id="2147483824" r:id="rId38"/>
    <p:sldLayoutId id="2147484498" r:id="rId39"/>
    <p:sldLayoutId id="2147484499" r:id="rId4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1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8" r:id="rId12"/>
    <p:sldLayoutId id="2147483839" r:id="rId13"/>
    <p:sldLayoutId id="2147483840" r:id="rId14"/>
    <p:sldLayoutId id="2147483841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  <p:sldLayoutId id="2147483851" r:id="rId24"/>
    <p:sldLayoutId id="2147483852" r:id="rId25"/>
    <p:sldLayoutId id="2147483853" r:id="rId26"/>
    <p:sldLayoutId id="2147483854" r:id="rId27"/>
    <p:sldLayoutId id="2147483855" r:id="rId28"/>
    <p:sldLayoutId id="2147483856" r:id="rId29"/>
    <p:sldLayoutId id="2147483857" r:id="rId30"/>
    <p:sldLayoutId id="2147483858" r:id="rId31"/>
    <p:sldLayoutId id="2147483859" r:id="rId32"/>
    <p:sldLayoutId id="2147483860" r:id="rId33"/>
    <p:sldLayoutId id="2147483861" r:id="rId34"/>
    <p:sldLayoutId id="2147483862" r:id="rId35"/>
    <p:sldLayoutId id="2147483863" r:id="rId36"/>
    <p:sldLayoutId id="2147483864" r:id="rId37"/>
    <p:sldLayoutId id="2147483865" r:id="rId38"/>
    <p:sldLayoutId id="2147483866" r:id="rId39"/>
    <p:sldLayoutId id="2147483867" r:id="rId4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89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908" r:id="rId26"/>
    <p:sldLayoutId id="2147483909" r:id="rId27"/>
    <p:sldLayoutId id="2147483910" r:id="rId28"/>
    <p:sldLayoutId id="2147483911" r:id="rId29"/>
    <p:sldLayoutId id="2147483912" r:id="rId30"/>
    <p:sldLayoutId id="2147483913" r:id="rId31"/>
    <p:sldLayoutId id="2147483914" r:id="rId32"/>
    <p:sldLayoutId id="2147483915" r:id="rId33"/>
    <p:sldLayoutId id="2147483916" r:id="rId34"/>
    <p:sldLayoutId id="2147483917" r:id="rId35"/>
    <p:sldLayoutId id="2147483918" r:id="rId36"/>
    <p:sldLayoutId id="2147483919" r:id="rId37"/>
    <p:sldLayoutId id="2147483920" r:id="rId38"/>
    <p:sldLayoutId id="2147483921" r:id="rId39"/>
    <p:sldLayoutId id="2147483922" r:id="rId40"/>
    <p:sldLayoutId id="2147483923" r:id="rId41"/>
    <p:sldLayoutId id="2147483924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0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  <p:sldLayoutId id="2147483944" r:id="rId19"/>
    <p:sldLayoutId id="2147483945" r:id="rId20"/>
    <p:sldLayoutId id="2147483946" r:id="rId21"/>
    <p:sldLayoutId id="2147483947" r:id="rId22"/>
    <p:sldLayoutId id="2147483948" r:id="rId23"/>
    <p:sldLayoutId id="2147483949" r:id="rId24"/>
    <p:sldLayoutId id="2147483950" r:id="rId25"/>
    <p:sldLayoutId id="2147483951" r:id="rId26"/>
    <p:sldLayoutId id="2147483952" r:id="rId27"/>
    <p:sldLayoutId id="2147483953" r:id="rId28"/>
    <p:sldLayoutId id="2147483954" r:id="rId29"/>
    <p:sldLayoutId id="2147483955" r:id="rId30"/>
    <p:sldLayoutId id="2147483956" r:id="rId31"/>
    <p:sldLayoutId id="2147483957" r:id="rId32"/>
    <p:sldLayoutId id="2147483958" r:id="rId33"/>
    <p:sldLayoutId id="2147483959" r:id="rId34"/>
    <p:sldLayoutId id="2147483960" r:id="rId35"/>
    <p:sldLayoutId id="2147483961" r:id="rId36"/>
    <p:sldLayoutId id="2147483962" r:id="rId37"/>
    <p:sldLayoutId id="2147483963" r:id="rId38"/>
    <p:sldLayoutId id="2147483964" r:id="rId39"/>
    <p:sldLayoutId id="2147483966" r:id="rId40"/>
    <p:sldLayoutId id="2147483967" r:id="rId4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2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  <p:sldLayoutId id="2147483991" r:id="rId23"/>
    <p:sldLayoutId id="2147483992" r:id="rId24"/>
    <p:sldLayoutId id="2147483993" r:id="rId25"/>
    <p:sldLayoutId id="2147483994" r:id="rId26"/>
    <p:sldLayoutId id="2147483995" r:id="rId27"/>
    <p:sldLayoutId id="2147483996" r:id="rId28"/>
    <p:sldLayoutId id="2147483997" r:id="rId29"/>
    <p:sldLayoutId id="2147483998" r:id="rId30"/>
    <p:sldLayoutId id="2147483999" r:id="rId31"/>
    <p:sldLayoutId id="2147484000" r:id="rId32"/>
    <p:sldLayoutId id="2147484001" r:id="rId33"/>
    <p:sldLayoutId id="2147484002" r:id="rId34"/>
    <p:sldLayoutId id="2147484003" r:id="rId35"/>
    <p:sldLayoutId id="2147484004" r:id="rId36"/>
    <p:sldLayoutId id="2147484005" r:id="rId37"/>
    <p:sldLayoutId id="2147484006" r:id="rId38"/>
    <p:sldLayoutId id="2147484007" r:id="rId39"/>
    <p:sldLayoutId id="2147484008" r:id="rId40"/>
    <p:sldLayoutId id="2147484009" r:id="rId41"/>
    <p:sldLayoutId id="2147484010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40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32" r:id="rId21"/>
    <p:sldLayoutId id="2147484033" r:id="rId22"/>
    <p:sldLayoutId id="2147484034" r:id="rId23"/>
    <p:sldLayoutId id="2147484035" r:id="rId24"/>
    <p:sldLayoutId id="2147484036" r:id="rId25"/>
    <p:sldLayoutId id="2147484037" r:id="rId26"/>
    <p:sldLayoutId id="2147484038" r:id="rId27"/>
    <p:sldLayoutId id="2147484039" r:id="rId28"/>
    <p:sldLayoutId id="2147484040" r:id="rId29"/>
    <p:sldLayoutId id="2147484041" r:id="rId30"/>
    <p:sldLayoutId id="2147484042" r:id="rId31"/>
    <p:sldLayoutId id="2147484043" r:id="rId32"/>
    <p:sldLayoutId id="2147484044" r:id="rId33"/>
    <p:sldLayoutId id="2147484045" r:id="rId34"/>
    <p:sldLayoutId id="2147484046" r:id="rId35"/>
    <p:sldLayoutId id="2147484047" r:id="rId36"/>
    <p:sldLayoutId id="2147484048" r:id="rId37"/>
    <p:sldLayoutId id="2147484049" r:id="rId38"/>
    <p:sldLayoutId id="2147484050" r:id="rId39"/>
    <p:sldLayoutId id="2147484051" r:id="rId40"/>
    <p:sldLayoutId id="2147484052" r:id="rId41"/>
    <p:sldLayoutId id="2147484053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795870B-7DC6-4153-8C0E-1A092200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B10F481-953A-46B0-B1A8-6AF01435E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2212F6-7E19-456B-B5EB-53C7F3EA5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2B708-B7EA-41A0-B016-AB54278623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C7E2D1-1BCD-4247-A2CC-DFD81B050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A2891F-62B1-413E-B6E4-68B85CE72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4C511-50F2-4DED-BB0E-026C16345B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2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  <p:sldLayoutId id="2147484086" r:id="rId18"/>
    <p:sldLayoutId id="2147484087" r:id="rId19"/>
    <p:sldLayoutId id="2147484088" r:id="rId20"/>
    <p:sldLayoutId id="2147484089" r:id="rId21"/>
    <p:sldLayoutId id="2147484090" r:id="rId22"/>
    <p:sldLayoutId id="2147484091" r:id="rId23"/>
    <p:sldLayoutId id="2147484092" r:id="rId24"/>
    <p:sldLayoutId id="2147484093" r:id="rId25"/>
    <p:sldLayoutId id="2147484094" r:id="rId26"/>
    <p:sldLayoutId id="2147484095" r:id="rId27"/>
    <p:sldLayoutId id="2147484096" r:id="rId28"/>
    <p:sldLayoutId id="2147484097" r:id="rId29"/>
    <p:sldLayoutId id="2147484098" r:id="rId30"/>
    <p:sldLayoutId id="2147484099" r:id="rId31"/>
    <p:sldLayoutId id="2147484100" r:id="rId32"/>
    <p:sldLayoutId id="2147484101" r:id="rId33"/>
    <p:sldLayoutId id="2147484102" r:id="rId34"/>
    <p:sldLayoutId id="2147484103" r:id="rId35"/>
    <p:sldLayoutId id="2147484104" r:id="rId36"/>
    <p:sldLayoutId id="2147484105" r:id="rId37"/>
    <p:sldLayoutId id="2147484106" r:id="rId38"/>
    <p:sldLayoutId id="2147484107" r:id="rId39"/>
    <p:sldLayoutId id="2147484108" r:id="rId40"/>
    <p:sldLayoutId id="2147484109" r:id="rId41"/>
    <p:sldLayoutId id="2147484110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2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  <p:sldLayoutId id="2147484125" r:id="rId13"/>
    <p:sldLayoutId id="2147484126" r:id="rId14"/>
    <p:sldLayoutId id="2147484127" r:id="rId15"/>
    <p:sldLayoutId id="2147484128" r:id="rId16"/>
    <p:sldLayoutId id="2147484129" r:id="rId17"/>
    <p:sldLayoutId id="2147484130" r:id="rId18"/>
    <p:sldLayoutId id="2147484131" r:id="rId19"/>
    <p:sldLayoutId id="2147484132" r:id="rId20"/>
    <p:sldLayoutId id="2147484133" r:id="rId21"/>
    <p:sldLayoutId id="2147484134" r:id="rId22"/>
    <p:sldLayoutId id="2147484135" r:id="rId23"/>
    <p:sldLayoutId id="2147484136" r:id="rId24"/>
    <p:sldLayoutId id="2147484137" r:id="rId25"/>
    <p:sldLayoutId id="2147484138" r:id="rId26"/>
    <p:sldLayoutId id="2147484139" r:id="rId27"/>
    <p:sldLayoutId id="2147484140" r:id="rId28"/>
    <p:sldLayoutId id="2147484141" r:id="rId29"/>
    <p:sldLayoutId id="2147484142" r:id="rId30"/>
    <p:sldLayoutId id="2147484143" r:id="rId31"/>
    <p:sldLayoutId id="2147484144" r:id="rId32"/>
    <p:sldLayoutId id="2147484145" r:id="rId33"/>
    <p:sldLayoutId id="2147484147" r:id="rId34"/>
    <p:sldLayoutId id="2147484148" r:id="rId35"/>
    <p:sldLayoutId id="2147484149" r:id="rId36"/>
    <p:sldLayoutId id="2147484150" r:id="rId37"/>
    <p:sldLayoutId id="2147484151" r:id="rId38"/>
    <p:sldLayoutId id="2147484152" r:id="rId39"/>
    <p:sldLayoutId id="2147484153" r:id="rId40"/>
    <p:sldLayoutId id="2147484154" r:id="rId4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2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  <p:sldLayoutId id="2147484210" r:id="rId12"/>
    <p:sldLayoutId id="2147484211" r:id="rId13"/>
    <p:sldLayoutId id="2147484212" r:id="rId14"/>
    <p:sldLayoutId id="2147484213" r:id="rId15"/>
    <p:sldLayoutId id="2147484214" r:id="rId16"/>
    <p:sldLayoutId id="2147484215" r:id="rId17"/>
    <p:sldLayoutId id="2147484216" r:id="rId18"/>
    <p:sldLayoutId id="2147484217" r:id="rId19"/>
    <p:sldLayoutId id="2147484218" r:id="rId20"/>
    <p:sldLayoutId id="2147484219" r:id="rId21"/>
    <p:sldLayoutId id="2147484220" r:id="rId22"/>
    <p:sldLayoutId id="2147484221" r:id="rId23"/>
    <p:sldLayoutId id="2147484222" r:id="rId24"/>
    <p:sldLayoutId id="2147484223" r:id="rId25"/>
    <p:sldLayoutId id="2147484224" r:id="rId26"/>
    <p:sldLayoutId id="2147484225" r:id="rId27"/>
    <p:sldLayoutId id="2147484226" r:id="rId28"/>
    <p:sldLayoutId id="2147484227" r:id="rId29"/>
    <p:sldLayoutId id="2147484228" r:id="rId30"/>
    <p:sldLayoutId id="2147484229" r:id="rId31"/>
    <p:sldLayoutId id="2147484230" r:id="rId32"/>
    <p:sldLayoutId id="2147484231" r:id="rId33"/>
    <p:sldLayoutId id="2147484232" r:id="rId34"/>
    <p:sldLayoutId id="2147484233" r:id="rId35"/>
    <p:sldLayoutId id="2147484234" r:id="rId36"/>
    <p:sldLayoutId id="2147484235" r:id="rId37"/>
    <p:sldLayoutId id="2147484236" r:id="rId38"/>
    <p:sldLayoutId id="2147484237" r:id="rId39"/>
    <p:sldLayoutId id="2147484238" r:id="rId40"/>
    <p:sldLayoutId id="2147484239" r:id="rId41"/>
    <p:sldLayoutId id="2147484240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4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  <p:sldLayoutId id="2147484254" r:id="rId13"/>
    <p:sldLayoutId id="2147484255" r:id="rId14"/>
    <p:sldLayoutId id="2147484256" r:id="rId15"/>
    <p:sldLayoutId id="2147484257" r:id="rId16"/>
    <p:sldLayoutId id="2147484258" r:id="rId17"/>
    <p:sldLayoutId id="2147484259" r:id="rId18"/>
    <p:sldLayoutId id="2147484260" r:id="rId19"/>
    <p:sldLayoutId id="2147484261" r:id="rId20"/>
    <p:sldLayoutId id="2147484262" r:id="rId21"/>
    <p:sldLayoutId id="2147484263" r:id="rId22"/>
    <p:sldLayoutId id="2147484264" r:id="rId23"/>
    <p:sldLayoutId id="2147484265" r:id="rId24"/>
    <p:sldLayoutId id="2147484266" r:id="rId25"/>
    <p:sldLayoutId id="2147484267" r:id="rId26"/>
    <p:sldLayoutId id="2147484268" r:id="rId27"/>
    <p:sldLayoutId id="2147484269" r:id="rId28"/>
    <p:sldLayoutId id="2147484270" r:id="rId29"/>
    <p:sldLayoutId id="2147484271" r:id="rId30"/>
    <p:sldLayoutId id="2147484272" r:id="rId31"/>
    <p:sldLayoutId id="2147484273" r:id="rId32"/>
    <p:sldLayoutId id="2147484274" r:id="rId33"/>
    <p:sldLayoutId id="2147484275" r:id="rId34"/>
    <p:sldLayoutId id="2147484276" r:id="rId35"/>
    <p:sldLayoutId id="2147484277" r:id="rId36"/>
    <p:sldLayoutId id="2147484278" r:id="rId37"/>
    <p:sldLayoutId id="2147484279" r:id="rId38"/>
    <p:sldLayoutId id="2147484280" r:id="rId39"/>
    <p:sldLayoutId id="2147484281" r:id="rId40"/>
    <p:sldLayoutId id="2147484282" r:id="rId41"/>
    <p:sldLayoutId id="2147484283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9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  <p:sldLayoutId id="2147484304" r:id="rId18"/>
    <p:sldLayoutId id="2147484305" r:id="rId19"/>
    <p:sldLayoutId id="2147484306" r:id="rId20"/>
    <p:sldLayoutId id="2147484307" r:id="rId21"/>
    <p:sldLayoutId id="2147484308" r:id="rId22"/>
    <p:sldLayoutId id="2147484309" r:id="rId23"/>
    <p:sldLayoutId id="2147484310" r:id="rId24"/>
    <p:sldLayoutId id="2147484311" r:id="rId25"/>
    <p:sldLayoutId id="2147484312" r:id="rId26"/>
    <p:sldLayoutId id="2147484313" r:id="rId27"/>
    <p:sldLayoutId id="2147484314" r:id="rId28"/>
    <p:sldLayoutId id="2147484315" r:id="rId29"/>
    <p:sldLayoutId id="2147484316" r:id="rId30"/>
    <p:sldLayoutId id="2147484317" r:id="rId31"/>
    <p:sldLayoutId id="2147484318" r:id="rId32"/>
    <p:sldLayoutId id="2147484319" r:id="rId33"/>
    <p:sldLayoutId id="2147484320" r:id="rId34"/>
    <p:sldLayoutId id="2147484321" r:id="rId35"/>
    <p:sldLayoutId id="2147484322" r:id="rId36"/>
    <p:sldLayoutId id="2147484323" r:id="rId37"/>
    <p:sldLayoutId id="2147484324" r:id="rId38"/>
    <p:sldLayoutId id="2147484325" r:id="rId39"/>
    <p:sldLayoutId id="2147484326" r:id="rId40"/>
    <p:sldLayoutId id="2147484327" r:id="rId4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7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  <p:sldLayoutId id="2147484342" r:id="rId14"/>
    <p:sldLayoutId id="2147484343" r:id="rId15"/>
    <p:sldLayoutId id="2147484344" r:id="rId16"/>
    <p:sldLayoutId id="2147484345" r:id="rId17"/>
    <p:sldLayoutId id="2147484346" r:id="rId18"/>
    <p:sldLayoutId id="2147484347" r:id="rId19"/>
    <p:sldLayoutId id="2147484348" r:id="rId20"/>
    <p:sldLayoutId id="2147484349" r:id="rId21"/>
    <p:sldLayoutId id="2147484350" r:id="rId22"/>
    <p:sldLayoutId id="2147484351" r:id="rId23"/>
    <p:sldLayoutId id="2147484352" r:id="rId24"/>
    <p:sldLayoutId id="2147484353" r:id="rId25"/>
    <p:sldLayoutId id="2147484354" r:id="rId26"/>
    <p:sldLayoutId id="2147484355" r:id="rId27"/>
    <p:sldLayoutId id="2147484356" r:id="rId28"/>
    <p:sldLayoutId id="2147484357" r:id="rId29"/>
    <p:sldLayoutId id="2147484358" r:id="rId30"/>
    <p:sldLayoutId id="2147484359" r:id="rId31"/>
    <p:sldLayoutId id="2147484360" r:id="rId32"/>
    <p:sldLayoutId id="2147484361" r:id="rId33"/>
    <p:sldLayoutId id="2147484362" r:id="rId34"/>
    <p:sldLayoutId id="2147484363" r:id="rId35"/>
    <p:sldLayoutId id="2147484364" r:id="rId36"/>
    <p:sldLayoutId id="2147484365" r:id="rId37"/>
    <p:sldLayoutId id="2147484366" r:id="rId38"/>
    <p:sldLayoutId id="2147484367" r:id="rId39"/>
    <p:sldLayoutId id="2147484368" r:id="rId40"/>
    <p:sldLayoutId id="2147484369" r:id="rId41"/>
    <p:sldLayoutId id="2147484370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84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  <p:sldLayoutId id="2147484385" r:id="rId14"/>
    <p:sldLayoutId id="2147484386" r:id="rId15"/>
    <p:sldLayoutId id="2147484387" r:id="rId16"/>
    <p:sldLayoutId id="2147484388" r:id="rId17"/>
    <p:sldLayoutId id="2147484389" r:id="rId18"/>
    <p:sldLayoutId id="2147484390" r:id="rId19"/>
    <p:sldLayoutId id="2147484391" r:id="rId20"/>
    <p:sldLayoutId id="2147484392" r:id="rId21"/>
    <p:sldLayoutId id="2147484393" r:id="rId22"/>
    <p:sldLayoutId id="2147484394" r:id="rId23"/>
    <p:sldLayoutId id="2147484395" r:id="rId24"/>
    <p:sldLayoutId id="2147484396" r:id="rId25"/>
    <p:sldLayoutId id="2147484397" r:id="rId26"/>
    <p:sldLayoutId id="2147484398" r:id="rId27"/>
    <p:sldLayoutId id="2147484399" r:id="rId28"/>
    <p:sldLayoutId id="2147484400" r:id="rId29"/>
    <p:sldLayoutId id="2147484401" r:id="rId30"/>
    <p:sldLayoutId id="2147484402" r:id="rId31"/>
    <p:sldLayoutId id="2147484403" r:id="rId32"/>
    <p:sldLayoutId id="2147484404" r:id="rId33"/>
    <p:sldLayoutId id="2147484405" r:id="rId34"/>
    <p:sldLayoutId id="2147484406" r:id="rId35"/>
    <p:sldLayoutId id="2147484407" r:id="rId36"/>
    <p:sldLayoutId id="2147484408" r:id="rId37"/>
    <p:sldLayoutId id="2147484409" r:id="rId38"/>
    <p:sldLayoutId id="2147484410" r:id="rId39"/>
    <p:sldLayoutId id="2147484411" r:id="rId40"/>
    <p:sldLayoutId id="2147484412" r:id="rId41"/>
    <p:sldLayoutId id="2147484413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hyperlink" Target="https://www.youtube.com/watch?v=Cft7DXRklvM" TargetMode="Externa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png"/><Relationship Id="rId5" Type="http://schemas.openxmlformats.org/officeDocument/2006/relationships/image" Target="../media/image23.svg"/><Relationship Id="rId4" Type="http://schemas.openxmlformats.org/officeDocument/2006/relationships/image" Target="../media/image18.pn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33.xml"/><Relationship Id="rId1" Type="http://schemas.openxmlformats.org/officeDocument/2006/relationships/video" Target="https://www.youtube.com/embed/Ng0PUMkRjSg?feature=oembed" TargetMode="Externa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integration.ie/en/isec/pages/migrant_integration_strategy" TargetMode="Externa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0.sv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ilium.europa.eu/en/infographics/temporary-protection-displaced-persons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migration/mig/migration-strategic-foresight.pdf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5.svg"/><Relationship Id="rId7" Type="http://schemas.openxmlformats.org/officeDocument/2006/relationships/image" Target="../media/image1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4.png"/><Relationship Id="rId5" Type="http://schemas.openxmlformats.org/officeDocument/2006/relationships/image" Target="../media/image47.svg"/><Relationship Id="rId4" Type="http://schemas.openxmlformats.org/officeDocument/2006/relationships/image" Target="../media/image36.png"/><Relationship Id="rId9" Type="http://schemas.openxmlformats.org/officeDocument/2006/relationships/image" Target="../media/image4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facebook.com/IOM" TargetMode="External"/><Relationship Id="rId7" Type="http://schemas.openxmlformats.org/officeDocument/2006/relationships/hyperlink" Target="https://www.consilium.europa.eu/en/policies/eu-migration-policy/" TargetMode="External"/><Relationship Id="rId2" Type="http://schemas.openxmlformats.org/officeDocument/2006/relationships/hyperlink" Target="https://www.iom.int/" TargetMode="External"/><Relationship Id="rId1" Type="http://schemas.openxmlformats.org/officeDocument/2006/relationships/slideLayout" Target="../slideLayouts/slideLayout74.xml"/><Relationship Id="rId6" Type="http://schemas.openxmlformats.org/officeDocument/2006/relationships/hyperlink" Target="https://www.facebook.com/OutsideMulticulturalMagazine" TargetMode="External"/><Relationship Id="rId11" Type="http://schemas.openxmlformats.org/officeDocument/2006/relationships/image" Target="../media/image41.png"/><Relationship Id="rId5" Type="http://schemas.openxmlformats.org/officeDocument/2006/relationships/hyperlink" Target="https://www.absolutely-intercultural.com/" TargetMode="External"/><Relationship Id="rId10" Type="http://schemas.openxmlformats.org/officeDocument/2006/relationships/image" Target="../media/image40.jpg"/><Relationship Id="rId4" Type="http://schemas.openxmlformats.org/officeDocument/2006/relationships/hyperlink" Target="https://www.instagram.com/unmigration/" TargetMode="External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7" Type="http://schemas.openxmlformats.org/officeDocument/2006/relationships/image" Target="../media/image25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19.png"/><Relationship Id="rId5" Type="http://schemas.openxmlformats.org/officeDocument/2006/relationships/image" Target="../media/image60.sv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refugeelives.eu/" TargetMode="External"/><Relationship Id="rId13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49.jpeg"/><Relationship Id="rId12" Type="http://schemas.openxmlformats.org/officeDocument/2006/relationships/hyperlink" Target="https://www.amnestyusa.org/take-action/" TargetMode="External"/><Relationship Id="rId2" Type="http://schemas.openxmlformats.org/officeDocument/2006/relationships/hyperlink" Target="https://kuskusproject.eu/en/make-food-not-war/" TargetMode="External"/><Relationship Id="rId1" Type="http://schemas.openxmlformats.org/officeDocument/2006/relationships/slideLayout" Target="../slideLayouts/slideLayout350.xml"/><Relationship Id="rId6" Type="http://schemas.openxmlformats.org/officeDocument/2006/relationships/hyperlink" Target="https://sanctuaryrunners.ie/about-direct-provision/" TargetMode="External"/><Relationship Id="rId11" Type="http://schemas.openxmlformats.org/officeDocument/2006/relationships/image" Target="../media/image51.jpeg"/><Relationship Id="rId5" Type="http://schemas.openxmlformats.org/officeDocument/2006/relationships/image" Target="../media/image48.jpeg"/><Relationship Id="rId15" Type="http://schemas.openxmlformats.org/officeDocument/2006/relationships/image" Target="../media/image21.svg"/><Relationship Id="rId10" Type="http://schemas.openxmlformats.org/officeDocument/2006/relationships/hyperlink" Target="https://www.theguardian.com/global-development/gallery/2019/dec/25/we-never-chose-this-refugees-use-art-to-imagine-a-better-world-in-pictures" TargetMode="External"/><Relationship Id="rId4" Type="http://schemas.openxmlformats.org/officeDocument/2006/relationships/hyperlink" Target="https://www.enar-eu.org/" TargetMode="External"/><Relationship Id="rId9" Type="http://schemas.openxmlformats.org/officeDocument/2006/relationships/image" Target="../media/image50.jpeg"/><Relationship Id="rId1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www.youtube.com/watch?v=rdEytem3fQk" TargetMode="External"/><Relationship Id="rId1" Type="http://schemas.openxmlformats.org/officeDocument/2006/relationships/slideLayout" Target="../slideLayouts/slideLayout518.xml"/><Relationship Id="rId5" Type="http://schemas.openxmlformats.org/officeDocument/2006/relationships/image" Target="../media/image26.png"/><Relationship Id="rId4" Type="http://schemas.openxmlformats.org/officeDocument/2006/relationships/hyperlink" Target="https://www.sos-childrensvillages.org/where-we-help/europe/croatia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88.xml"/><Relationship Id="rId4" Type="http://schemas.openxmlformats.org/officeDocument/2006/relationships/image" Target="../media/image58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7.svg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0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x.com/" TargetMode="External"/><Relationship Id="rId2" Type="http://schemas.openxmlformats.org/officeDocument/2006/relationships/hyperlink" Target="https://wordpress.com/?aff=27964" TargetMode="Externa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jamboard.google.com/" TargetMode="External"/><Relationship Id="rId4" Type="http://schemas.openxmlformats.org/officeDocument/2006/relationships/hyperlink" Target="https://www.squarespace.com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s://news.stanford.edu/2021/02/23/four-causes-zoom-fatigue-solutions/" TargetMode="External"/><Relationship Id="rId1" Type="http://schemas.openxmlformats.org/officeDocument/2006/relationships/slideLayout" Target="../slideLayouts/slideLayout57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5.svg"/><Relationship Id="rId2" Type="http://schemas.openxmlformats.org/officeDocument/2006/relationships/hyperlink" Target="https://www.theguardian.com/tv-and-radio/2022/may/16/eurovision-winners-sing-at-polish-border-on-way-back-to-ukraine" TargetMode="Externa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7.png"/><Relationship Id="rId5" Type="http://schemas.openxmlformats.org/officeDocument/2006/relationships/image" Target="../media/image83.sv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www.unicef.org/eca/stories/refugee-and-migrant-children-create-mural-promote-unity-peace-and-friendship-greece" TargetMode="Externa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etryfoundation.org/poems/154739/the-migrant39s-reply" TargetMode="External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bin"/><Relationship Id="rId2" Type="http://schemas.openxmlformats.org/officeDocument/2006/relationships/hyperlink" Target="https://www.newwomenconnectors.com/" TargetMode="External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tsbanter.com.au/british-asian-rugby-association-bara/" TargetMode="External"/><Relationship Id="rId2" Type="http://schemas.openxmlformats.org/officeDocument/2006/relationships/hyperlink" Target="https://baucemag.com/nzingha-prescod-advocates-for-diversity-and-inclusion-in-usa-fencing/" TargetMode="External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www.bookdepository.com/I-Am-Zlatan-Ibrahimovic-Zlatan-Ibrahimovic/9780241966839?redirected=true&amp;utm_campaign=Base1&amp;utm_source=IE&amp;utm_content=I-Am-Zlatan-Ibrahimovic&amp;selectCurrency=EUR&amp;w=AFFPAU9921UXNKA8VT56&amp;msclkid=828fac0f59e316c90619ce933f7830ef&amp;utm_medium=cpc&amp;utm_term=4584138873162863" TargetMode="External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28.xml"/><Relationship Id="rId1" Type="http://schemas.openxmlformats.org/officeDocument/2006/relationships/video" Target="https://www.youtube.com/embed/zJqX1Z2E-i8?feature=oembed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fugees.com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dependent.ie/life/ellie-kisyombe-i-was-born-into-a-political-family-and-politics-is-part-of-my-makeup-i-wont-run-for-any-party-though-i-will-stand-as-an-independent-just-watch-this-space-40104538.html" TargetMode="External"/><Relationship Id="rId2" Type="http://schemas.openxmlformats.org/officeDocument/2006/relationships/slideLayout" Target="../slideLayouts/slideLayout26.xml"/><Relationship Id="rId1" Type="http://schemas.openxmlformats.org/officeDocument/2006/relationships/video" Target="https://www.youtube.com/embed/VQFKb1mISu0?start=8&amp;feature=oembed" TargetMode="External"/><Relationship Id="rId4" Type="http://schemas.openxmlformats.org/officeDocument/2006/relationships/image" Target="../media/image74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ludemeproject.eu/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C7A02EA4-4CBF-804E-84A7-7223E815E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8248" y="177335"/>
            <a:ext cx="9089769" cy="697353"/>
          </a:xfrm>
        </p:spPr>
        <p:txBody>
          <a:bodyPr/>
          <a:lstStyle/>
          <a:p>
            <a:r>
              <a:rPr lang="tr-TR" dirty="0"/>
              <a:t>AÇIK EĞİTİM KAYNAKLARI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89177E28-4F22-7E40-AB64-D1BAC04F32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30565" y="1031278"/>
            <a:ext cx="5278651" cy="69735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Include Me </a:t>
            </a:r>
            <a:r>
              <a:rPr lang="tr-TR" dirty="0"/>
              <a:t>Yenilikçi Eğitim Kursu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2F728-18CA-46BF-A233-43972A4F6F85}"/>
              </a:ext>
            </a:extLst>
          </p:cNvPr>
          <p:cNvSpPr txBox="1"/>
          <p:nvPr/>
        </p:nvSpPr>
        <p:spPr>
          <a:xfrm>
            <a:off x="203982" y="6457890"/>
            <a:ext cx="11784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Bu program, </a:t>
            </a:r>
            <a:r>
              <a:rPr lang="tr-TR" sz="1000" dirty="0" smtClean="0">
                <a:solidFill>
                  <a:schemeClr val="tx2">
                    <a:lumMod val="50000"/>
                  </a:schemeClr>
                </a:solidFill>
              </a:rPr>
              <a:t>Avrupa Komisyonu'nun desteğiyle finanse edilmiştir. Bu yayından (iletişim) yalnızca yazar sorumludur ve Komisyon burada yer alan bilgilerin herhangi bir şekilde kullanılmasından sorumlu değildir.</a:t>
            </a:r>
            <a:endParaRPr lang="tr-TR" sz="10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2020-1- FI01-KA203-066490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C96D075-2D4B-4DE7-BBD3-9DA2A1D5B572}"/>
              </a:ext>
            </a:extLst>
          </p:cNvPr>
          <p:cNvSpPr txBox="1"/>
          <p:nvPr/>
        </p:nvSpPr>
        <p:spPr>
          <a:xfrm>
            <a:off x="4855800" y="2038988"/>
            <a:ext cx="7053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BA" sz="3600" dirty="0" smtClean="0">
                <a:solidFill>
                  <a:srgbClr val="92D050"/>
                </a:solidFill>
              </a:rPr>
              <a:t>MOD</a:t>
            </a:r>
            <a:r>
              <a:rPr lang="tr-TR" sz="3600" dirty="0" smtClean="0">
                <a:solidFill>
                  <a:srgbClr val="92D050"/>
                </a:solidFill>
              </a:rPr>
              <a:t>ÜL</a:t>
            </a:r>
            <a:r>
              <a:rPr lang="hr-BA" sz="3600" dirty="0" smtClean="0">
                <a:solidFill>
                  <a:srgbClr val="92D050"/>
                </a:solidFill>
              </a:rPr>
              <a:t> </a:t>
            </a:r>
            <a:r>
              <a:rPr lang="hr-BA" sz="3600" dirty="0">
                <a:solidFill>
                  <a:srgbClr val="92D050"/>
                </a:solidFill>
              </a:rPr>
              <a:t>3:</a:t>
            </a:r>
            <a:r>
              <a:rPr lang="hr-BA" sz="3600" dirty="0">
                <a:solidFill>
                  <a:schemeClr val="bg1"/>
                </a:solidFill>
              </a:rPr>
              <a:t> </a:t>
            </a:r>
            <a:r>
              <a:rPr lang="tr-TR" sz="3600" dirty="0" smtClean="0">
                <a:solidFill>
                  <a:schemeClr val="bg1"/>
                </a:solidFill>
              </a:rPr>
              <a:t>İletişim ve Medya Uygulamaları</a:t>
            </a:r>
          </a:p>
          <a:p>
            <a:pPr algn="r"/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3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group of women posing for a photo&#10;&#10;Description automatically generated with medium confidence">
            <a:extLst>
              <a:ext uri="{FF2B5EF4-FFF2-40B4-BE49-F238E27FC236}">
                <a16:creationId xmlns="" xmlns:a16="http://schemas.microsoft.com/office/drawing/2014/main" id="{64D5D894-572A-4F4D-A1DF-29682D009AE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138361"/>
            <a:ext cx="12191999" cy="3387725"/>
          </a:xfr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39EE38-11B7-4D57-8213-3726616444F6}"/>
              </a:ext>
            </a:extLst>
          </p:cNvPr>
          <p:cNvSpPr/>
          <p:nvPr/>
        </p:nvSpPr>
        <p:spPr>
          <a:xfrm>
            <a:off x="3028336" y="3981751"/>
            <a:ext cx="6105832" cy="775681"/>
          </a:xfrm>
          <a:prstGeom prst="rect">
            <a:avLst/>
          </a:prstGeom>
          <a:solidFill>
            <a:srgbClr val="28AF95">
              <a:alpha val="86000"/>
            </a:srgbClr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CA8A15C9-08BC-BF41-B446-844E297D47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30783" y="4023631"/>
            <a:ext cx="8839202" cy="775681"/>
          </a:xfrm>
        </p:spPr>
        <p:txBody>
          <a:bodyPr/>
          <a:lstStyle/>
          <a:p>
            <a:r>
              <a:rPr lang="tr-TR" sz="4000" dirty="0" smtClean="0"/>
              <a:t>Açık Eğitim Kaynakları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3785593-4CD6-4DA3-BCCB-425D11255878}"/>
              </a:ext>
            </a:extLst>
          </p:cNvPr>
          <p:cNvSpPr/>
          <p:nvPr/>
        </p:nvSpPr>
        <p:spPr>
          <a:xfrm>
            <a:off x="2133906" y="4841193"/>
            <a:ext cx="7983488" cy="2016808"/>
          </a:xfrm>
          <a:prstGeom prst="rect">
            <a:avLst/>
          </a:prstGeom>
          <a:solidFill>
            <a:srgbClr val="1188A3"/>
          </a:solidFill>
          <a:ln>
            <a:solidFill>
              <a:srgbClr val="11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0A0BD539-FB71-A342-90B5-30F2729063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02616" y="5223560"/>
            <a:ext cx="7295535" cy="1252074"/>
          </a:xfrm>
        </p:spPr>
        <p:txBody>
          <a:bodyPr>
            <a:normAutofit fontScale="92500" lnSpcReduction="20000"/>
          </a:bodyPr>
          <a:lstStyle/>
          <a:p>
            <a:r>
              <a:rPr lang="hr-BA" sz="2800" dirty="0"/>
              <a:t>Yetişkin öğrencilere yaratıcı, dinamik yollarla arabuluculuk becerileri eğitimi vermek için benzersiz bir yaklaşım, onların arabuluculuk yoluyla </a:t>
            </a:r>
            <a:r>
              <a:rPr lang="tr-TR" sz="2800" dirty="0" smtClean="0"/>
              <a:t>toplumsal </a:t>
            </a:r>
            <a:r>
              <a:rPr lang="hr-BA" sz="2800" dirty="0" smtClean="0"/>
              <a:t>katılımı </a:t>
            </a:r>
            <a:r>
              <a:rPr lang="hr-BA" sz="2800" dirty="0"/>
              <a:t>en üst düzeye çıkarmalarını sağlar.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FC33C2-57AC-4925-A175-5DDD2D885DDD}"/>
              </a:ext>
            </a:extLst>
          </p:cNvPr>
          <p:cNvSpPr txBox="1"/>
          <p:nvPr/>
        </p:nvSpPr>
        <p:spPr>
          <a:xfrm>
            <a:off x="3304338" y="580590"/>
            <a:ext cx="3595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 err="1" smtClean="0">
                <a:solidFill>
                  <a:srgbClr val="28AF95"/>
                </a:solidFill>
              </a:rPr>
              <a:t>Hoşgeldiniz</a:t>
            </a:r>
            <a:r>
              <a:rPr lang="tr-TR" sz="4800" b="1" dirty="0" smtClean="0">
                <a:solidFill>
                  <a:srgbClr val="28AF95"/>
                </a:solidFill>
              </a:rPr>
              <a:t>…</a:t>
            </a:r>
            <a:endParaRPr lang="en-US" sz="4800" b="1" dirty="0">
              <a:solidFill>
                <a:srgbClr val="28AF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999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B4EE4B5-201B-174E-B893-01ED4F1DAA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E" dirty="0"/>
              <a:t>2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9F49D57C-D7DF-9F49-AF13-3998A73043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7099" y="1528129"/>
            <a:ext cx="4935095" cy="479638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hr-BA" sz="2100" dirty="0"/>
              <a:t>Modül 3'te, mesajlarınızı ve fikirlerinizi kamusal alana yerleştirmek için nasıl bilinçli bir ses haline geleceğinizi öğrenecek, yeni toplulukların akran üyeleri için durum ve koşullara aracılık etmeye çalışacaksınız.</a:t>
            </a:r>
          </a:p>
          <a:p>
            <a:pPr marL="0" indent="0">
              <a:lnSpc>
                <a:spcPct val="100000"/>
              </a:lnSpc>
            </a:pPr>
            <a:endParaRPr lang="hr-BA" sz="2100" dirty="0"/>
          </a:p>
          <a:p>
            <a:pPr marL="0" indent="0">
              <a:lnSpc>
                <a:spcPct val="100000"/>
              </a:lnSpc>
            </a:pPr>
            <a:r>
              <a:rPr lang="hr-BA" sz="2100" b="1" dirty="0"/>
              <a:t>Güçlü ve benzersiz bir mesajın nasıl oluşturulacağını ve pratik iletişim araçlarının nasıl yönetileceğini öğreneceksiniz.</a:t>
            </a:r>
            <a:endParaRPr lang="en-US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D1F97872-E326-814E-B621-401B933B82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bakış</a:t>
            </a:r>
            <a:r>
              <a:rPr lang="en-US" dirty="0"/>
              <a:t>,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yararlanacaksınız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A80BA90-44CA-2744-BB6F-BEACD329C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29715" y="2396646"/>
            <a:ext cx="4609859" cy="822373"/>
          </a:xfrm>
        </p:spPr>
        <p:txBody>
          <a:bodyPr/>
          <a:lstStyle/>
          <a:p>
            <a:r>
              <a:rPr lang="hr-BA" dirty="0"/>
              <a:t>Medya tartışmalarında, politika geliştirme ve kaynak planlamasında bilgili bir ses olun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A17A3573-EF13-E64A-81BB-BF0EFE81C1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IE" dirty="0"/>
              <a:t>3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C4419BF1-5CAF-8F47-86A0-836F575060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29715" y="3330165"/>
            <a:ext cx="4771784" cy="822373"/>
          </a:xfrm>
        </p:spPr>
        <p:txBody>
          <a:bodyPr/>
          <a:lstStyle/>
          <a:p>
            <a:r>
              <a:rPr lang="tr-TR" dirty="0" smtClean="0"/>
              <a:t>Arabulucu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mesajınızı</a:t>
            </a:r>
            <a:r>
              <a:rPr lang="en-US" dirty="0"/>
              <a:t> </a:t>
            </a:r>
            <a:r>
              <a:rPr lang="en-US" dirty="0" err="1"/>
              <a:t>seçin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C48A5FD9-D237-2A4E-8E70-A4EEB17BAC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IE" dirty="0"/>
              <a:t>4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2C40850D-009A-7441-B664-3A4BA8330E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29715" y="1267604"/>
            <a:ext cx="4465067" cy="822373"/>
          </a:xfrm>
        </p:spPr>
        <p:txBody>
          <a:bodyPr/>
          <a:lstStyle/>
          <a:p>
            <a:r>
              <a:rPr lang="en-US" dirty="0" err="1"/>
              <a:t>Politika</a:t>
            </a:r>
            <a:r>
              <a:rPr lang="en-US" dirty="0"/>
              <a:t>, </a:t>
            </a:r>
            <a:r>
              <a:rPr lang="en-US" dirty="0" err="1"/>
              <a:t>Ulusal</a:t>
            </a:r>
            <a:r>
              <a:rPr lang="en-US" dirty="0"/>
              <a:t> </a:t>
            </a:r>
            <a:r>
              <a:rPr lang="en-US" dirty="0" err="1"/>
              <a:t>Politikalar</a:t>
            </a:r>
            <a:r>
              <a:rPr lang="en-US" dirty="0"/>
              <a:t>, AB </a:t>
            </a:r>
            <a:r>
              <a:rPr lang="en-US" dirty="0" err="1"/>
              <a:t>politikaları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, </a:t>
            </a:r>
            <a:r>
              <a:rPr lang="en-US" dirty="0" err="1"/>
              <a:t>mesajınız</a:t>
            </a:r>
            <a:r>
              <a:rPr lang="en-US" dirty="0"/>
              <a:t> </a:t>
            </a:r>
            <a:r>
              <a:rPr lang="en-US" dirty="0" err="1"/>
              <a:t>bunlarla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bağlantılı</a:t>
            </a:r>
            <a:r>
              <a:rPr lang="en-US" dirty="0"/>
              <a:t>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9D01DFFD-F752-934A-8AD0-6D0868299CF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IE" dirty="0"/>
              <a:t>5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49B03528-2202-E941-B8AD-F9FFA76516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29715" y="4577243"/>
            <a:ext cx="4465067" cy="822373"/>
          </a:xfrm>
        </p:spPr>
        <p:txBody>
          <a:bodyPr/>
          <a:lstStyle/>
          <a:p>
            <a:r>
              <a:rPr lang="en-US" dirty="0" err="1"/>
              <a:t>Çevrimiçi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şahsen</a:t>
            </a:r>
            <a:r>
              <a:rPr lang="en-US" dirty="0"/>
              <a:t> </a:t>
            </a:r>
            <a:r>
              <a:rPr lang="en-US" dirty="0" err="1"/>
              <a:t>bilgilendirmek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3B7B5BCC-0C75-6048-B2A1-702C8D5716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IE" dirty="0"/>
              <a:t>6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2CF53864-63EB-9940-A7F3-3B7A547B59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/>
              <a:t>Sanat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spor</a:t>
            </a:r>
            <a:r>
              <a:rPr lang="en-US" dirty="0"/>
              <a:t> </a:t>
            </a:r>
            <a:r>
              <a:rPr lang="en-US" dirty="0" err="1"/>
              <a:t>yoluyla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örnekleri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="" xmlns:a16="http://schemas.microsoft.com/office/drawing/2014/main" id="{AD777806-01E6-9174-976C-5251BD951A63}"/>
              </a:ext>
            </a:extLst>
          </p:cNvPr>
          <p:cNvSpPr txBox="1">
            <a:spLocks/>
          </p:cNvSpPr>
          <p:nvPr/>
        </p:nvSpPr>
        <p:spPr>
          <a:xfrm>
            <a:off x="6496598" y="346160"/>
            <a:ext cx="511077" cy="635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BA" dirty="0"/>
              <a:t>1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1B32E85-6BE7-E537-403B-922ABEA1CE9E}"/>
              </a:ext>
            </a:extLst>
          </p:cNvPr>
          <p:cNvSpPr txBox="1"/>
          <p:nvPr/>
        </p:nvSpPr>
        <p:spPr>
          <a:xfrm>
            <a:off x="7229715" y="408135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 err="1">
                <a:solidFill>
                  <a:srgbClr val="7F7F7F"/>
                </a:solidFill>
              </a:rPr>
              <a:t>Arabuluculukta</a:t>
            </a:r>
            <a:r>
              <a:rPr lang="en-US" sz="2200" dirty="0">
                <a:solidFill>
                  <a:srgbClr val="7F7F7F"/>
                </a:solidFill>
              </a:rPr>
              <a:t> </a:t>
            </a:r>
            <a:r>
              <a:rPr lang="en-US" sz="2200" dirty="0" err="1">
                <a:solidFill>
                  <a:srgbClr val="7F7F7F"/>
                </a:solidFill>
              </a:rPr>
              <a:t>iletişim</a:t>
            </a:r>
            <a:r>
              <a:rPr lang="en-US" sz="2200" dirty="0">
                <a:solidFill>
                  <a:srgbClr val="7F7F7F"/>
                </a:solidFill>
              </a:rPr>
              <a:t> </a:t>
            </a:r>
            <a:r>
              <a:rPr lang="en-US" sz="2200" dirty="0" err="1">
                <a:solidFill>
                  <a:srgbClr val="7F7F7F"/>
                </a:solidFill>
              </a:rPr>
              <a:t>becerileri</a:t>
            </a:r>
            <a:endParaRPr lang="en-IE" sz="2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54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23500" y="823922"/>
            <a:ext cx="4958399" cy="99436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IE" sz="3200" b="1" i="0" dirty="0" err="1"/>
              <a:t>Arabuluculukta</a:t>
            </a:r>
            <a:r>
              <a:rPr lang="en-IE" sz="3200" b="1" i="0" dirty="0"/>
              <a:t> </a:t>
            </a:r>
            <a:r>
              <a:rPr lang="en-IE" sz="3200" b="1" i="0" dirty="0" err="1"/>
              <a:t>İletişim</a:t>
            </a:r>
            <a:r>
              <a:rPr lang="en-IE" sz="3200" b="1" i="0" dirty="0"/>
              <a:t> </a:t>
            </a:r>
            <a:r>
              <a:rPr lang="en-IE" sz="3200" b="1" i="0" dirty="0" err="1"/>
              <a:t>Becerileri</a:t>
            </a:r>
            <a:endParaRPr lang="en-IE" sz="3200" b="1" i="0" dirty="0"/>
          </a:p>
        </p:txBody>
      </p:sp>
      <p:sp>
        <p:nvSpPr>
          <p:cNvPr id="2" name="Rectangle 1"/>
          <p:cNvSpPr/>
          <p:nvPr/>
        </p:nvSpPr>
        <p:spPr>
          <a:xfrm>
            <a:off x="6099431" y="2278358"/>
            <a:ext cx="5606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err="1">
                <a:solidFill>
                  <a:schemeClr val="bg1"/>
                </a:solidFill>
              </a:rPr>
              <a:t>İletişim</a:t>
            </a:r>
            <a:endParaRPr lang="en-US" sz="3200" b="1" i="1" dirty="0">
              <a:solidFill>
                <a:schemeClr val="bg1"/>
              </a:solidFill>
            </a:endParaRPr>
          </a:p>
          <a:p>
            <a:pPr algn="ctr"/>
            <a:r>
              <a:rPr lang="en-US" sz="3200" i="1" dirty="0" err="1">
                <a:solidFill>
                  <a:schemeClr val="bg1"/>
                </a:solidFill>
              </a:rPr>
              <a:t>konuşarak</a:t>
            </a:r>
            <a:r>
              <a:rPr lang="en-US" sz="3200" i="1" dirty="0">
                <a:solidFill>
                  <a:schemeClr val="bg1"/>
                </a:solidFill>
              </a:rPr>
              <a:t>, </a:t>
            </a:r>
            <a:r>
              <a:rPr lang="en-US" sz="3200" i="1" dirty="0" err="1">
                <a:solidFill>
                  <a:schemeClr val="bg1"/>
                </a:solidFill>
              </a:rPr>
              <a:t>yazarak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veya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başka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bir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aracı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kullanarak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bilgi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vermek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veya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bilgi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alışverişi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yapmak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anlamına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 err="1">
                <a:solidFill>
                  <a:schemeClr val="bg1"/>
                </a:solidFill>
              </a:rPr>
              <a:t>gelir</a:t>
            </a:r>
            <a:r>
              <a:rPr lang="en-US" sz="3200" i="1" dirty="0">
                <a:solidFill>
                  <a:schemeClr val="bg1"/>
                </a:solidFill>
              </a:rPr>
              <a:t>.</a:t>
            </a:r>
            <a:endParaRPr lang="tr-TR" sz="3200" i="1" dirty="0">
              <a:solidFill>
                <a:schemeClr val="bg1"/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1" b="63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074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3" t="21447" r="33088"/>
          <a:stretch/>
        </p:blipFill>
        <p:spPr>
          <a:xfrm>
            <a:off x="0" y="782594"/>
            <a:ext cx="5915547" cy="482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33394733-2F0D-48C5-9C1C-54BF17122633}"/>
              </a:ext>
            </a:extLst>
          </p:cNvPr>
          <p:cNvSpPr txBox="1">
            <a:spLocks/>
          </p:cNvSpPr>
          <p:nvPr/>
        </p:nvSpPr>
        <p:spPr>
          <a:xfrm>
            <a:off x="1018492" y="201538"/>
            <a:ext cx="4145197" cy="5822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="" xmlns:a16="http://schemas.microsoft.com/office/drawing/2014/main" id="{128471F5-3D10-4FE9-8839-728D1AF5D8C6}"/>
              </a:ext>
            </a:extLst>
          </p:cNvPr>
          <p:cNvSpPr/>
          <p:nvPr/>
        </p:nvSpPr>
        <p:spPr>
          <a:xfrm>
            <a:off x="5298327" y="552495"/>
            <a:ext cx="1234440" cy="118872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76C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E7C8CF9F-5FE8-684F-AC24-AD5646D17B5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48239" y="694148"/>
            <a:ext cx="4716425" cy="5822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 err="1">
                <a:solidFill>
                  <a:schemeClr val="bg1"/>
                </a:solidFill>
              </a:rPr>
              <a:t>İletişim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  <a:r>
              <a:rPr lang="en-GB" sz="3600" b="1" dirty="0" err="1">
                <a:solidFill>
                  <a:schemeClr val="bg1"/>
                </a:solidFill>
              </a:rPr>
              <a:t>yetenekleri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58451" y="1850850"/>
            <a:ext cx="5579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“</a:t>
            </a:r>
            <a:r>
              <a:rPr lang="en-US" sz="2400" dirty="0" err="1">
                <a:solidFill>
                  <a:schemeClr val="bg1"/>
                </a:solidFill>
              </a:rPr>
              <a:t>Doğru</a:t>
            </a:r>
            <a:r>
              <a:rPr lang="en-US" sz="2400" dirty="0">
                <a:solidFill>
                  <a:schemeClr val="bg1"/>
                </a:solidFill>
              </a:rPr>
              <a:t>” </a:t>
            </a:r>
            <a:r>
              <a:rPr lang="en-US" sz="2400" dirty="0" err="1">
                <a:solidFill>
                  <a:schemeClr val="bg1"/>
                </a:solidFill>
              </a:rPr>
              <a:t>iletişim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kurmak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pratikte</a:t>
            </a:r>
            <a:r>
              <a:rPr lang="en-US" sz="2400" dirty="0">
                <a:solidFill>
                  <a:schemeClr val="bg1"/>
                </a:solidFill>
              </a:rPr>
              <a:t> her zaman </a:t>
            </a:r>
            <a:r>
              <a:rPr lang="en-US" sz="2400" dirty="0" err="1">
                <a:solidFill>
                  <a:schemeClr val="bg1"/>
                </a:solidFill>
              </a:rPr>
              <a:t>kolay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değildir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b="1" dirty="0" err="1">
                <a:solidFill>
                  <a:srgbClr val="92D050"/>
                </a:solidFill>
              </a:rPr>
              <a:t>İletişim</a:t>
            </a:r>
            <a:r>
              <a:rPr lang="en-US" sz="2400" b="1" dirty="0">
                <a:solidFill>
                  <a:srgbClr val="92D050"/>
                </a:solidFill>
              </a:rPr>
              <a:t> </a:t>
            </a:r>
            <a:r>
              <a:rPr lang="en-US" sz="2400" b="1" dirty="0" err="1">
                <a:solidFill>
                  <a:srgbClr val="92D050"/>
                </a:solidFill>
              </a:rPr>
              <a:t>becerileri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birbirimizle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yapıcı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şekilde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işbirliği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yapmamıza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yanlış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anlamaları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önlememize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yardımcı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olur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58451" y="3854186"/>
            <a:ext cx="55793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800" b="1" i="1" dirty="0">
                <a:solidFill>
                  <a:schemeClr val="bg1"/>
                </a:solidFill>
              </a:rPr>
              <a:t>Zorlu bir ortamda nasıl iyi iletişim kurarız?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14856" y="5219573"/>
            <a:ext cx="5422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Videoyu izlemek için resmin üzerine CTRL + tıklayın</a:t>
            </a:r>
            <a:endParaRPr lang="en-US" sz="2400" b="1" i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Graphic 11" descr="Line arrow: Counter-clockwise curve with solid fill">
            <a:extLst>
              <a:ext uri="{FF2B5EF4-FFF2-40B4-BE49-F238E27FC236}">
                <a16:creationId xmlns="" xmlns:a16="http://schemas.microsoft.com/office/drawing/2014/main" id="{9134DFD0-3744-45B7-AF76-04327492F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016246" flipV="1">
            <a:off x="5528007" y="4250052"/>
            <a:ext cx="1274387" cy="2690001"/>
          </a:xfrm>
          <a:prstGeom prst="rect">
            <a:avLst/>
          </a:prstGeom>
        </p:spPr>
      </p:pic>
      <p:pic>
        <p:nvPicPr>
          <p:cNvPr id="14" name="Graphic 6" descr="Customer review with solid fill">
            <a:extLst>
              <a:ext uri="{FF2B5EF4-FFF2-40B4-BE49-F238E27FC236}">
                <a16:creationId xmlns="" xmlns:a16="http://schemas.microsoft.com/office/drawing/2014/main" id="{DC7A8AD0-8380-4260-B30D-7ADEC1F63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58347" y="7271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6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0" r="23430"/>
          <a:stretch>
            <a:fillRect/>
          </a:stretch>
        </p:blipFill>
        <p:spPr>
          <a:xfrm>
            <a:off x="6835585" y="293034"/>
            <a:ext cx="5105121" cy="63627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987486" y="405005"/>
            <a:ext cx="5848099" cy="582221"/>
          </a:xfrm>
        </p:spPr>
        <p:txBody>
          <a:bodyPr>
            <a:normAutofit lnSpcReduction="10000"/>
          </a:bodyPr>
          <a:lstStyle/>
          <a:p>
            <a:r>
              <a:rPr lang="bs-Latn-BA" b="1" dirty="0"/>
              <a:t>İki tür iletişim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36821" y="1490700"/>
            <a:ext cx="51816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err="1" smtClean="0">
                <a:solidFill>
                  <a:srgbClr val="92D050"/>
                </a:solidFill>
              </a:rPr>
              <a:t>Sözlü</a:t>
            </a:r>
            <a:r>
              <a:rPr lang="en-US" sz="2400" b="1" dirty="0" smtClean="0">
                <a:solidFill>
                  <a:srgbClr val="92D050"/>
                </a:solidFill>
              </a:rPr>
              <a:t> </a:t>
            </a:r>
            <a:r>
              <a:rPr lang="en-US" sz="2400" b="1" dirty="0" err="1">
                <a:solidFill>
                  <a:srgbClr val="92D050"/>
                </a:solidFill>
              </a:rPr>
              <a:t>iletişim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bilginin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mesajın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konuşulan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kelimeler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aracılığıyla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iletilmesidir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err="1">
                <a:solidFill>
                  <a:srgbClr val="92D050"/>
                </a:solidFill>
              </a:rPr>
              <a:t>Sözsüz</a:t>
            </a:r>
            <a:r>
              <a:rPr lang="en-US" sz="2400" b="1" dirty="0">
                <a:solidFill>
                  <a:srgbClr val="92D050"/>
                </a:solidFill>
              </a:rPr>
              <a:t> </a:t>
            </a:r>
            <a:r>
              <a:rPr lang="en-US" sz="2400" b="1" dirty="0" err="1">
                <a:solidFill>
                  <a:srgbClr val="92D050"/>
                </a:solidFill>
              </a:rPr>
              <a:t>iletişim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mesajın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jestler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yazılı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kelimeler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tavırlar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yoluyla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iletilmesidir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bs-Latn-BA" sz="24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9685" y="5174380"/>
            <a:ext cx="5769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92D050"/>
                </a:solidFill>
              </a:rPr>
              <a:t>Sözsüz</a:t>
            </a:r>
            <a:r>
              <a:rPr lang="en-US" sz="2400" b="1" dirty="0" smtClean="0">
                <a:solidFill>
                  <a:srgbClr val="92D050"/>
                </a:solidFill>
              </a:rPr>
              <a:t> </a:t>
            </a:r>
            <a:r>
              <a:rPr lang="en-US" sz="2400" b="1" dirty="0" err="1">
                <a:solidFill>
                  <a:srgbClr val="92D050"/>
                </a:solidFill>
              </a:rPr>
              <a:t>iletişim</a:t>
            </a:r>
            <a:r>
              <a:rPr lang="en-US" sz="2400" b="1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genellikle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sözlü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iletişimden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spontanedir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az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bilinçli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kontrol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altında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gerçekleştiği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için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doğru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bilgi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sağlayabilir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" name="Graphic 15" descr="Lightbulb and gear outline">
            <a:extLst>
              <a:ext uri="{FF2B5EF4-FFF2-40B4-BE49-F238E27FC236}">
                <a16:creationId xmlns="" xmlns:a16="http://schemas.microsoft.com/office/drawing/2014/main" id="{E758156F-E769-4775-96B1-14D58180EE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0369" y="4168356"/>
            <a:ext cx="995642" cy="995642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 rot="20151039">
            <a:off x="7009347" y="2538418"/>
            <a:ext cx="1829853" cy="582221"/>
          </a:xfrm>
        </p:spPr>
        <p:txBody>
          <a:bodyPr>
            <a:normAutofit lnSpcReduction="10000"/>
          </a:bodyPr>
          <a:lstStyle/>
          <a:p>
            <a:r>
              <a:rPr lang="bs-Latn-BA" b="1" dirty="0">
                <a:solidFill>
                  <a:srgbClr val="1188A3"/>
                </a:solidFill>
              </a:rPr>
              <a:t>SÖZLÜ</a:t>
            </a:r>
            <a:endParaRPr lang="en-US" b="1" dirty="0">
              <a:solidFill>
                <a:srgbClr val="1188A3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 rot="436142">
            <a:off x="9130083" y="4510159"/>
            <a:ext cx="1829853" cy="1095070"/>
          </a:xfrm>
        </p:spPr>
        <p:txBody>
          <a:bodyPr>
            <a:noAutofit/>
          </a:bodyPr>
          <a:lstStyle/>
          <a:p>
            <a:pPr algn="ctr"/>
            <a:r>
              <a:rPr lang="tr-TR" b="1" dirty="0" smtClean="0">
                <a:solidFill>
                  <a:srgbClr val="28AF95"/>
                </a:solidFill>
              </a:rPr>
              <a:t>SÖZSÜZ</a:t>
            </a:r>
            <a:endParaRPr lang="en-US" b="1" dirty="0">
              <a:solidFill>
                <a:srgbClr val="28AF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4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508958" y="4385889"/>
            <a:ext cx="2958861" cy="335052"/>
          </a:xfrm>
        </p:spPr>
        <p:txBody>
          <a:bodyPr>
            <a:noAutofit/>
          </a:bodyPr>
          <a:lstStyle/>
          <a:p>
            <a:r>
              <a:rPr lang="bs-Latn-BA" sz="3200" dirty="0" smtClean="0"/>
              <a:t>Değerlendirmek</a:t>
            </a:r>
            <a:endParaRPr lang="tr-TR" sz="3200" dirty="0" smtClean="0"/>
          </a:p>
          <a:p>
            <a:r>
              <a:rPr lang="bs-Latn-BA" sz="2400" b="0" dirty="0"/>
              <a:t>İzleyiciyi ve kendi tarzını değerlendirme becerisi</a:t>
            </a:r>
            <a:endParaRPr lang="en-US" sz="2400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1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Mesaj</a:t>
            </a:r>
            <a:endParaRPr lang="bs-Latn-BA" sz="3200" dirty="0"/>
          </a:p>
          <a:p>
            <a:pPr marL="0" indent="0"/>
            <a:r>
              <a:rPr lang="bs-Latn-BA" sz="2400" b="0" dirty="0"/>
              <a:t>Etkili bir mesaj oluşturma becerisi</a:t>
            </a:r>
            <a:endParaRPr lang="en-US" sz="24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3"/>
          </p:nvPr>
        </p:nvSpPr>
        <p:spPr/>
        <p:txBody>
          <a:bodyPr>
            <a:noAutofit/>
          </a:bodyPr>
          <a:lstStyle/>
          <a:p>
            <a:r>
              <a:rPr lang="bs-Latn-BA" sz="3200" dirty="0" smtClean="0"/>
              <a:t>Belge</a:t>
            </a:r>
            <a:endParaRPr lang="tr-TR" sz="3200" dirty="0" smtClean="0"/>
          </a:p>
          <a:p>
            <a:r>
              <a:rPr lang="bs-Latn-BA" b="0" dirty="0"/>
              <a:t>Mesaj tesliminin biçimlerini değiştirme becerisi</a:t>
            </a:r>
            <a:endParaRPr lang="en-US" b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5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İletmek</a:t>
            </a:r>
            <a:endParaRPr lang="bs-Latn-BA" sz="3200" dirty="0"/>
          </a:p>
          <a:p>
            <a:pPr marL="57150" indent="-57150"/>
            <a:r>
              <a:rPr lang="bs-Latn-BA" sz="2400" b="0" dirty="0"/>
              <a:t>Etkili bir şekilde </a:t>
            </a:r>
            <a:r>
              <a:rPr lang="tr-TR" sz="2400" b="0" dirty="0" smtClean="0"/>
              <a:t>iletme </a:t>
            </a:r>
            <a:r>
              <a:rPr lang="bs-Latn-BA" sz="2400" b="0" dirty="0" smtClean="0"/>
              <a:t>becerisi</a:t>
            </a:r>
            <a:endParaRPr lang="en-US" sz="2400" b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10764" y="156519"/>
            <a:ext cx="12181236" cy="1151991"/>
          </a:xfrm>
        </p:spPr>
        <p:txBody>
          <a:bodyPr>
            <a:normAutofit lnSpcReduction="10000"/>
          </a:bodyPr>
          <a:lstStyle/>
          <a:p>
            <a:r>
              <a:rPr lang="bs-Latn-BA" b="1" dirty="0">
                <a:solidFill>
                  <a:srgbClr val="92D050"/>
                </a:solidFill>
              </a:rPr>
              <a:t>ÖZETLEYELİM!</a:t>
            </a:r>
          </a:p>
          <a:p>
            <a:r>
              <a:rPr lang="en-US" b="1" dirty="0" err="1"/>
              <a:t>Büyük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/>
              <a:t>İletişimcinin</a:t>
            </a:r>
            <a:r>
              <a:rPr lang="en-US" b="1" dirty="0"/>
              <a:t> 4 </a:t>
            </a:r>
            <a:r>
              <a:rPr lang="en-US" b="1" dirty="0" err="1"/>
              <a:t>Becerisi</a:t>
            </a:r>
            <a:r>
              <a:rPr lang="en-US" b="1" dirty="0"/>
              <a:t>: </a:t>
            </a:r>
          </a:p>
          <a:p>
            <a:endParaRPr lang="en-US" b="1" dirty="0"/>
          </a:p>
        </p:txBody>
      </p:sp>
      <p:pic>
        <p:nvPicPr>
          <p:cNvPr id="11" name="Graphic 11" descr="Gears with solid fill">
            <a:extLst>
              <a:ext uri="{FF2B5EF4-FFF2-40B4-BE49-F238E27FC236}">
                <a16:creationId xmlns="" xmlns:a16="http://schemas.microsoft.com/office/drawing/2014/main" id="{F49ACED9-1178-4F88-8D82-CE75A6B5C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1935" y="1919417"/>
            <a:ext cx="1240116" cy="1240116"/>
          </a:xfrm>
          <a:prstGeom prst="rect">
            <a:avLst/>
          </a:prstGeom>
        </p:spPr>
      </p:pic>
      <p:pic>
        <p:nvPicPr>
          <p:cNvPr id="12" name="Graphic 10" descr="Chat bubble with solid fill">
            <a:extLst>
              <a:ext uri="{FF2B5EF4-FFF2-40B4-BE49-F238E27FC236}">
                <a16:creationId xmlns="" xmlns:a16="http://schemas.microsoft.com/office/drawing/2014/main" id="{297A5E53-E999-4DAB-848C-65779C460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68268" y="1968845"/>
            <a:ext cx="1240116" cy="1240116"/>
          </a:xfrm>
          <a:prstGeom prst="rect">
            <a:avLst/>
          </a:prstGeom>
        </p:spPr>
      </p:pic>
      <p:pic>
        <p:nvPicPr>
          <p:cNvPr id="13" name="Graphic 9" descr="Checklist with solid fill">
            <a:extLst>
              <a:ext uri="{FF2B5EF4-FFF2-40B4-BE49-F238E27FC236}">
                <a16:creationId xmlns="" xmlns:a16="http://schemas.microsoft.com/office/drawing/2014/main" id="{7AE64FBE-74FB-4AA1-83EE-CAE741D5A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6978" y="1968845"/>
            <a:ext cx="1057821" cy="1057821"/>
          </a:xfrm>
          <a:prstGeom prst="rect">
            <a:avLst/>
          </a:prstGeom>
        </p:spPr>
      </p:pic>
      <p:pic>
        <p:nvPicPr>
          <p:cNvPr id="14" name="Graphic 8" descr="Bullseye with solid fill">
            <a:extLst>
              <a:ext uri="{FF2B5EF4-FFF2-40B4-BE49-F238E27FC236}">
                <a16:creationId xmlns="" xmlns:a16="http://schemas.microsoft.com/office/drawing/2014/main" id="{84991551-0511-42C8-B9FB-1CE1E7166E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04576" y="1922054"/>
            <a:ext cx="1162278" cy="116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4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641605" y="184861"/>
            <a:ext cx="8656022" cy="582221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b="1" dirty="0" smtClean="0">
                <a:solidFill>
                  <a:srgbClr val="28AF95"/>
                </a:solidFill>
              </a:rPr>
              <a:t>Arabuluculukta </a:t>
            </a:r>
            <a:r>
              <a:rPr lang="tr-TR" sz="3700" b="1" dirty="0"/>
              <a:t>iletişim becerileri</a:t>
            </a:r>
            <a:endParaRPr lang="en-GB" sz="3700" b="1" dirty="0"/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hr-BA" dirty="0"/>
              <a:t>1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hr-BA" dirty="0"/>
              <a:t>2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hr-BA" dirty="0"/>
              <a:t>3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hr-BA" dirty="0"/>
              <a:t>4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978523" y="725971"/>
            <a:ext cx="7982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s-Latn-BA" sz="2800" dirty="0">
                <a:solidFill>
                  <a:srgbClr val="28AF95"/>
                </a:solidFill>
              </a:rPr>
              <a:t>Arabuluculukta en önemli iletişim becerileri şunlardır:</a:t>
            </a:r>
            <a:endParaRPr lang="en-US" sz="2800" dirty="0">
              <a:solidFill>
                <a:srgbClr val="28AF95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69311" y="3612658"/>
            <a:ext cx="188166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Empati ile</a:t>
            </a: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dinleme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93022" y="2746868"/>
            <a:ext cx="161133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s-Latn-BA" sz="3200" b="1" dirty="0">
                <a:solidFill>
                  <a:schemeClr val="bg1"/>
                </a:solidFill>
              </a:rPr>
              <a:t>Aktif</a:t>
            </a:r>
          </a:p>
          <a:p>
            <a:pPr algn="ctr"/>
            <a:r>
              <a:rPr lang="bs-Latn-BA" sz="3200" b="1" dirty="0">
                <a:solidFill>
                  <a:schemeClr val="bg1"/>
                </a:solidFill>
              </a:rPr>
              <a:t>Dinleme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520785" y="2805539"/>
            <a:ext cx="16081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s-Latn-BA" sz="3200" b="1" dirty="0">
                <a:solidFill>
                  <a:schemeClr val="bg1"/>
                </a:solidFill>
              </a:rPr>
              <a:t>Doğru </a:t>
            </a:r>
            <a:endParaRPr lang="tr-TR" sz="3200" b="1" dirty="0" smtClean="0">
              <a:solidFill>
                <a:schemeClr val="bg1"/>
              </a:solidFill>
            </a:endParaRPr>
          </a:p>
          <a:p>
            <a:pPr algn="ctr"/>
            <a:r>
              <a:rPr lang="bs-Latn-BA" sz="3200" b="1" dirty="0" smtClean="0">
                <a:solidFill>
                  <a:schemeClr val="bg1"/>
                </a:solidFill>
              </a:rPr>
              <a:t>Soruları </a:t>
            </a:r>
            <a:endParaRPr lang="tr-TR" sz="3200" b="1" dirty="0" smtClean="0">
              <a:solidFill>
                <a:schemeClr val="bg1"/>
              </a:solidFill>
            </a:endParaRPr>
          </a:p>
          <a:p>
            <a:pPr algn="ctr"/>
            <a:r>
              <a:rPr lang="bs-Latn-BA" sz="3200" b="1" dirty="0" smtClean="0">
                <a:solidFill>
                  <a:schemeClr val="bg1"/>
                </a:solidFill>
              </a:rPr>
              <a:t>Sorma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67859" y="1807031"/>
            <a:ext cx="126149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Vücut </a:t>
            </a: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dili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9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9066" y="1508248"/>
            <a:ext cx="4819970" cy="4851362"/>
          </a:xfrm>
        </p:spPr>
        <p:txBody>
          <a:bodyPr>
            <a:normAutofit/>
          </a:bodyPr>
          <a:lstStyle/>
          <a:p>
            <a:r>
              <a:rPr lang="en-US" dirty="0" err="1" smtClean="0"/>
              <a:t>Taraflar</a:t>
            </a:r>
            <a:r>
              <a:rPr lang="en-US" dirty="0" smtClean="0"/>
              <a:t> </a:t>
            </a:r>
            <a:r>
              <a:rPr lang="en-US" dirty="0" err="1"/>
              <a:t>arabuluculuğa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duygularla</a:t>
            </a:r>
            <a:r>
              <a:rPr lang="en-US" dirty="0"/>
              <a:t> </a:t>
            </a:r>
            <a:r>
              <a:rPr lang="en-US" dirty="0" err="1"/>
              <a:t>katıldıkları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arabulucunun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dinleyici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.</a:t>
            </a:r>
          </a:p>
          <a:p>
            <a:r>
              <a:rPr lang="en-US" b="1" dirty="0" err="1">
                <a:solidFill>
                  <a:srgbClr val="92D050"/>
                </a:solidFill>
              </a:rPr>
              <a:t>Aktif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bir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dinleyici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/>
              <a:t>hem </a:t>
            </a:r>
            <a:r>
              <a:rPr lang="en-US" b="1" dirty="0" err="1"/>
              <a:t>söylenenleri</a:t>
            </a:r>
            <a:r>
              <a:rPr lang="en-US" b="1" dirty="0"/>
              <a:t> hem de </a:t>
            </a:r>
            <a:r>
              <a:rPr lang="en-US" b="1" dirty="0" err="1"/>
              <a:t>söylenmeyenleri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92D050"/>
                </a:solidFill>
              </a:rPr>
              <a:t>dinler</a:t>
            </a:r>
            <a:r>
              <a:rPr lang="en-US" b="1" dirty="0">
                <a:solidFill>
                  <a:srgbClr val="92D050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6" r="22346"/>
          <a:stretch>
            <a:fillRect/>
          </a:stretch>
        </p:blipFill>
        <p:spPr/>
      </p:pic>
      <p:sp>
        <p:nvSpPr>
          <p:cNvPr id="7" name="Text Placeholder 1">
            <a:extLst>
              <a:ext uri="{FF2B5EF4-FFF2-40B4-BE49-F238E27FC236}">
                <a16:creationId xmlns="" xmlns:a16="http://schemas.microsoft.com/office/drawing/2014/main" id="{F60C52F1-004E-654E-A239-1AAC60A7C0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9066" y="580038"/>
            <a:ext cx="5085159" cy="5822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s-Latn-BA" sz="3600" b="1" dirty="0">
                <a:solidFill>
                  <a:schemeClr val="bg1"/>
                </a:solidFill>
              </a:rPr>
              <a:t>1. Aktif dinleme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84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7619" y="1552687"/>
            <a:ext cx="11211115" cy="324524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hr-BA" sz="2300" b="1" dirty="0" smtClean="0">
                <a:solidFill>
                  <a:srgbClr val="92D050"/>
                </a:solidFill>
              </a:rPr>
              <a:t>Özetleme</a:t>
            </a:r>
            <a:r>
              <a:rPr lang="hr-BA" sz="2300" b="1" dirty="0">
                <a:solidFill>
                  <a:srgbClr val="92D050"/>
                </a:solidFill>
              </a:rPr>
              <a:t>:</a:t>
            </a:r>
            <a:r>
              <a:rPr lang="hr-BA" sz="2300" dirty="0"/>
              <a:t> Arabulucu, konuşmacı tarafından yapılan ana noktaları ana hatlarıyla belirtir</a:t>
            </a:r>
            <a:r>
              <a:rPr lang="hr-BA" sz="2300" dirty="0" smtClean="0"/>
              <a:t>.</a:t>
            </a:r>
            <a:endParaRPr lang="tr-TR" sz="23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r-BA" sz="2300" b="1" dirty="0" smtClean="0">
                <a:solidFill>
                  <a:srgbClr val="28AF95"/>
                </a:solidFill>
              </a:rPr>
              <a:t>Yansıtma</a:t>
            </a:r>
            <a:r>
              <a:rPr lang="hr-BA" sz="2300" b="1" dirty="0">
                <a:solidFill>
                  <a:srgbClr val="28AF95"/>
                </a:solidFill>
              </a:rPr>
              <a:t>:</a:t>
            </a:r>
            <a:r>
              <a:rPr lang="hr-BA" sz="2300" dirty="0"/>
              <a:t> Arabulucu, konuşmacı tarafından ifade edilen duyguları duyduklarını ve anladıklarını teyit eder</a:t>
            </a:r>
            <a:r>
              <a:rPr lang="hr-BA" sz="2300" dirty="0" smtClean="0"/>
              <a:t>.</a:t>
            </a:r>
            <a:endParaRPr lang="en-US" sz="23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s-Latn-BA" sz="2300" b="1" dirty="0" smtClean="0">
                <a:solidFill>
                  <a:srgbClr val="1BA19A"/>
                </a:solidFill>
              </a:rPr>
              <a:t>Yeniden </a:t>
            </a:r>
            <a:r>
              <a:rPr lang="bs-Latn-BA" sz="2300" b="1" dirty="0">
                <a:solidFill>
                  <a:srgbClr val="1BA19A"/>
                </a:solidFill>
              </a:rPr>
              <a:t>çerçeveleme:</a:t>
            </a:r>
            <a:r>
              <a:rPr lang="bs-Latn-BA" sz="2300" dirty="0"/>
              <a:t> Arabulucu, tarafların konumlarından çıkarlarına geçmelerine yardımcı olur</a:t>
            </a:r>
            <a:r>
              <a:rPr lang="bs-Latn-BA" sz="2300" dirty="0" smtClean="0"/>
              <a:t>.</a:t>
            </a:r>
            <a:endParaRPr lang="en-US" sz="23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s-Latn-BA" sz="2300" b="1" dirty="0" smtClean="0">
                <a:solidFill>
                  <a:srgbClr val="1188A3"/>
                </a:solidFill>
              </a:rPr>
              <a:t>Kabul </a:t>
            </a:r>
            <a:r>
              <a:rPr lang="bs-Latn-BA" sz="2300" b="1" dirty="0">
                <a:solidFill>
                  <a:srgbClr val="1188A3"/>
                </a:solidFill>
              </a:rPr>
              <a:t>Etme: </a:t>
            </a:r>
            <a:r>
              <a:rPr lang="bs-Latn-BA" sz="2300" dirty="0"/>
              <a:t>Arabulucu, konuşmacının söylediklerini hemfikir olmadan veya karşı çıkmadan sözlü olarak tanır</a:t>
            </a:r>
            <a:r>
              <a:rPr lang="bs-Latn-BA" sz="2300" dirty="0" smtClean="0"/>
              <a:t>.</a:t>
            </a:r>
            <a:endParaRPr lang="en-US" sz="23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s-Latn-BA" sz="2300" b="1" dirty="0" smtClean="0"/>
              <a:t>Erteleme</a:t>
            </a:r>
            <a:r>
              <a:rPr lang="bs-Latn-BA" sz="2300" b="1" dirty="0"/>
              <a:t>: </a:t>
            </a:r>
            <a:r>
              <a:rPr lang="bs-Latn-BA" sz="2300" dirty="0"/>
              <a:t>Arabulucu tartışmayı daha sonraya erteler.</a:t>
            </a:r>
            <a:r>
              <a:rPr lang="en-US" sz="2300" dirty="0" smtClean="0"/>
              <a:t>.</a:t>
            </a:r>
            <a:endParaRPr lang="en-US" sz="23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r-BA" sz="2300" b="1" dirty="0" smtClean="0">
                <a:solidFill>
                  <a:srgbClr val="92D050"/>
                </a:solidFill>
              </a:rPr>
              <a:t>Cesaretlendirme</a:t>
            </a:r>
            <a:r>
              <a:rPr lang="hr-BA" sz="2300" b="1" dirty="0">
                <a:solidFill>
                  <a:srgbClr val="92D050"/>
                </a:solidFill>
              </a:rPr>
              <a:t>:</a:t>
            </a:r>
            <a:r>
              <a:rPr lang="hr-BA" sz="2300" dirty="0"/>
              <a:t> Arabulucu, tarafları üzgün hissettiklerinde cesaretlendirir.</a:t>
            </a:r>
            <a:r>
              <a:rPr lang="en-US" sz="2300" dirty="0">
                <a:solidFill>
                  <a:srgbClr val="28AF95"/>
                </a:solidFill>
              </a:rPr>
              <a:t> </a:t>
            </a:r>
            <a:endParaRPr lang="tr-TR" sz="2300" dirty="0" smtClean="0">
              <a:solidFill>
                <a:srgbClr val="28AF95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300" b="1" dirty="0" err="1" smtClean="0">
                <a:solidFill>
                  <a:srgbClr val="28AF95"/>
                </a:solidFill>
              </a:rPr>
              <a:t>Yeniden</a:t>
            </a:r>
            <a:r>
              <a:rPr lang="en-US" sz="2300" b="1" dirty="0" smtClean="0">
                <a:solidFill>
                  <a:srgbClr val="28AF95"/>
                </a:solidFill>
              </a:rPr>
              <a:t> </a:t>
            </a:r>
            <a:r>
              <a:rPr lang="en-US" sz="2300" b="1" dirty="0" err="1">
                <a:solidFill>
                  <a:srgbClr val="28AF95"/>
                </a:solidFill>
              </a:rPr>
              <a:t>ifade</a:t>
            </a:r>
            <a:r>
              <a:rPr lang="en-US" sz="2300" b="1" dirty="0">
                <a:solidFill>
                  <a:srgbClr val="28AF95"/>
                </a:solidFill>
              </a:rPr>
              <a:t> </a:t>
            </a:r>
            <a:r>
              <a:rPr lang="en-US" sz="2300" b="1" dirty="0" err="1">
                <a:solidFill>
                  <a:srgbClr val="28AF95"/>
                </a:solidFill>
              </a:rPr>
              <a:t>etme</a:t>
            </a:r>
            <a:r>
              <a:rPr lang="en-US" sz="2300" b="1" dirty="0">
                <a:solidFill>
                  <a:srgbClr val="28AF95"/>
                </a:solidFill>
              </a:rPr>
              <a:t>: </a:t>
            </a:r>
            <a:r>
              <a:rPr lang="en-US" sz="2300" dirty="0" err="1"/>
              <a:t>Arabulucu</a:t>
            </a:r>
            <a:r>
              <a:rPr lang="en-US" sz="2300" dirty="0"/>
              <a:t>, </a:t>
            </a:r>
            <a:r>
              <a:rPr lang="en-US" sz="2300" dirty="0" err="1"/>
              <a:t>konuşmacıdan</a:t>
            </a:r>
            <a:r>
              <a:rPr lang="en-US" sz="2300" dirty="0"/>
              <a:t> </a:t>
            </a:r>
            <a:r>
              <a:rPr lang="en-US" sz="2300" dirty="0" err="1"/>
              <a:t>duyduğu</a:t>
            </a:r>
            <a:r>
              <a:rPr lang="en-US" sz="2300" dirty="0"/>
              <a:t> </a:t>
            </a:r>
            <a:r>
              <a:rPr lang="en-US" sz="2300" dirty="0" err="1"/>
              <a:t>ifadeleri</a:t>
            </a:r>
            <a:r>
              <a:rPr lang="en-US" sz="2300" dirty="0"/>
              <a:t> </a:t>
            </a:r>
            <a:r>
              <a:rPr lang="en-US" sz="2300" dirty="0" err="1"/>
              <a:t>güvence</a:t>
            </a:r>
            <a:r>
              <a:rPr lang="en-US" sz="2300" dirty="0"/>
              <a:t> </a:t>
            </a:r>
            <a:r>
              <a:rPr lang="en-US" sz="2300" dirty="0" err="1"/>
              <a:t>altına</a:t>
            </a:r>
            <a:r>
              <a:rPr lang="en-US" sz="2300" dirty="0"/>
              <a:t> </a:t>
            </a:r>
            <a:r>
              <a:rPr lang="en-US" sz="2300" dirty="0" err="1"/>
              <a:t>alır</a:t>
            </a:r>
            <a:r>
              <a:rPr lang="en-US" sz="2300" dirty="0"/>
              <a:t>..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r-BA" sz="2300" b="1" dirty="0" smtClean="0">
                <a:solidFill>
                  <a:srgbClr val="1BA19A"/>
                </a:solidFill>
              </a:rPr>
              <a:t>Sessizlik</a:t>
            </a:r>
            <a:r>
              <a:rPr lang="hr-BA" sz="2300" b="1" dirty="0">
                <a:solidFill>
                  <a:srgbClr val="1BA19A"/>
                </a:solidFill>
              </a:rPr>
              <a:t>: </a:t>
            </a:r>
            <a:r>
              <a:rPr lang="hr-BA" sz="2300" dirty="0"/>
              <a:t>Arabulucu, tarafların sessizliğini anlamalıdır</a:t>
            </a:r>
            <a:r>
              <a:rPr lang="hr-BA" sz="2300" dirty="0" smtClean="0"/>
              <a:t>.</a:t>
            </a:r>
            <a:endParaRPr lang="en-US" sz="23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300" b="1" dirty="0" smtClean="0">
                <a:solidFill>
                  <a:srgbClr val="1188A3"/>
                </a:solidFill>
              </a:rPr>
              <a:t>Düzen</a:t>
            </a:r>
            <a:r>
              <a:rPr lang="en-US" sz="2300" b="1" dirty="0">
                <a:solidFill>
                  <a:srgbClr val="1188A3"/>
                </a:solidFill>
              </a:rPr>
              <a:t>:</a:t>
            </a:r>
            <a:r>
              <a:rPr lang="en-US" sz="2300" dirty="0" smtClean="0"/>
              <a:t> </a:t>
            </a:r>
            <a:r>
              <a:rPr lang="en-US" sz="2300" dirty="0" err="1"/>
              <a:t>Arabulucu</a:t>
            </a:r>
            <a:r>
              <a:rPr lang="en-US" sz="2300" dirty="0"/>
              <a:t>, </a:t>
            </a:r>
            <a:r>
              <a:rPr lang="en-US" sz="2300" dirty="0" err="1"/>
              <a:t>konuların</a:t>
            </a:r>
            <a:r>
              <a:rPr lang="en-US" sz="2300" dirty="0"/>
              <a:t>, </a:t>
            </a:r>
            <a:r>
              <a:rPr lang="en-US" sz="2300" dirty="0" err="1"/>
              <a:t>iddiaların</a:t>
            </a:r>
            <a:r>
              <a:rPr lang="en-US" sz="2300" dirty="0"/>
              <a:t> </a:t>
            </a:r>
            <a:r>
              <a:rPr lang="en-US" sz="2300" dirty="0" err="1"/>
              <a:t>sırasını</a:t>
            </a:r>
            <a:r>
              <a:rPr lang="en-US" sz="2300" dirty="0"/>
              <a:t> </a:t>
            </a:r>
            <a:r>
              <a:rPr lang="en-US" sz="2300" dirty="0" err="1"/>
              <a:t>belirler</a:t>
            </a:r>
            <a:r>
              <a:rPr lang="en-US" sz="23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442" y="300955"/>
            <a:ext cx="112111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Arabulucu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tarafından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yaygın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olarak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kullanılan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aktif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dinleme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teknikleri</a:t>
            </a:r>
            <a:r>
              <a:rPr lang="en-US" sz="32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584095B-B763-3DC2-6A1C-5E0C81C3C4E6}"/>
              </a:ext>
            </a:extLst>
          </p:cNvPr>
          <p:cNvSpPr txBox="1"/>
          <p:nvPr/>
        </p:nvSpPr>
        <p:spPr>
          <a:xfrm>
            <a:off x="750226" y="6541854"/>
            <a:ext cx="6088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100" dirty="0">
                <a:solidFill>
                  <a:srgbClr val="7F7F7F"/>
                </a:solidFill>
              </a:rPr>
              <a:t>SOURCE: https://viamediationcentre.org/readnews/MzY5/Significance-of-communication-in-mediation</a:t>
            </a:r>
            <a:endParaRPr lang="en-US" sz="11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0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646210" y="2158312"/>
            <a:ext cx="4819970" cy="3016383"/>
          </a:xfrm>
        </p:spPr>
        <p:txBody>
          <a:bodyPr>
            <a:normAutofit/>
          </a:bodyPr>
          <a:lstStyle/>
          <a:p>
            <a:r>
              <a:rPr lang="tr-TR" dirty="0" smtClean="0"/>
              <a:t>Empatiyle </a:t>
            </a:r>
            <a:r>
              <a:rPr lang="tr-TR" dirty="0"/>
              <a:t>dinlemek, </a:t>
            </a:r>
            <a:r>
              <a:rPr lang="tr-TR" sz="3100" b="1" dirty="0">
                <a:solidFill>
                  <a:srgbClr val="92D050"/>
                </a:solidFill>
              </a:rPr>
              <a:t>arabulucunun tarafların duygularını ve ihtiyaçlarını anlama ve takdir etme</a:t>
            </a:r>
            <a:r>
              <a:rPr lang="tr-TR" dirty="0"/>
              <a:t> ve ardından onlara iletme yeteneğini temsil eder.</a:t>
            </a:r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="" xmlns:a16="http://schemas.microsoft.com/office/drawing/2014/main" id="{F60C52F1-004E-654E-A239-1AAC60A7C0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13616" y="522372"/>
            <a:ext cx="5085159" cy="5822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s-Latn-BA" sz="3600" b="1" dirty="0">
                <a:solidFill>
                  <a:schemeClr val="bg1"/>
                </a:solidFill>
              </a:rPr>
              <a:t>2. Empatiyle Dinlemek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6" r="22346"/>
          <a:stretch>
            <a:fillRect/>
          </a:stretch>
        </p:blipFill>
        <p:spPr>
          <a:xfrm>
            <a:off x="619125" y="0"/>
            <a:ext cx="5689600" cy="6858000"/>
          </a:xfrm>
        </p:spPr>
      </p:pic>
    </p:spTree>
    <p:extLst>
      <p:ext uri="{BB962C8B-B14F-4D97-AF65-F5344CB8AC3E}">
        <p14:creationId xmlns:p14="http://schemas.microsoft.com/office/powerpoint/2010/main" val="3729187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49066" y="1508248"/>
            <a:ext cx="4819970" cy="4851362"/>
          </a:xfrm>
        </p:spPr>
        <p:txBody>
          <a:bodyPr>
            <a:normAutofit/>
          </a:bodyPr>
          <a:lstStyle/>
          <a:p>
            <a:r>
              <a:rPr lang="en-US" dirty="0" err="1" smtClean="0"/>
              <a:t>Dinleyicinin</a:t>
            </a:r>
            <a:r>
              <a:rPr lang="en-US" dirty="0" smtClean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beden</a:t>
            </a:r>
            <a:r>
              <a:rPr lang="en-US" dirty="0"/>
              <a:t> </a:t>
            </a:r>
            <a:r>
              <a:rPr lang="en-US" dirty="0" err="1"/>
              <a:t>dili</a:t>
            </a:r>
            <a:r>
              <a:rPr lang="en-US" b="1" dirty="0">
                <a:solidFill>
                  <a:srgbClr val="92D050"/>
                </a:solidFill>
              </a:rPr>
              <a:t>, </a:t>
            </a:r>
            <a:r>
              <a:rPr lang="en-US" b="1" dirty="0" err="1">
                <a:solidFill>
                  <a:srgbClr val="92D050"/>
                </a:solidFill>
              </a:rPr>
              <a:t>konuşmacıya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dikkatli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olduğunu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gösterir</a:t>
            </a:r>
            <a:r>
              <a:rPr lang="en-US" b="1" dirty="0">
                <a:solidFill>
                  <a:srgbClr val="92D050"/>
                </a:solidFill>
              </a:rPr>
              <a:t>.</a:t>
            </a:r>
          </a:p>
          <a:p>
            <a:r>
              <a:rPr lang="en-US" dirty="0" err="1"/>
              <a:t>Örnek</a:t>
            </a:r>
            <a:r>
              <a:rPr lang="en-US" dirty="0"/>
              <a:t>: </a:t>
            </a:r>
            <a:r>
              <a:rPr lang="en-US" b="1" dirty="0" err="1">
                <a:solidFill>
                  <a:srgbClr val="92D050"/>
                </a:solidFill>
              </a:rPr>
              <a:t>duruş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simetrisi</a:t>
            </a:r>
            <a:r>
              <a:rPr lang="en-US" b="1" dirty="0">
                <a:solidFill>
                  <a:srgbClr val="92D050"/>
                </a:solidFill>
              </a:rPr>
              <a:t>, </a:t>
            </a:r>
            <a:r>
              <a:rPr lang="en-US" b="1" dirty="0" err="1">
                <a:solidFill>
                  <a:srgbClr val="92D050"/>
                </a:solidFill>
              </a:rPr>
              <a:t>güler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yüz</a:t>
            </a:r>
            <a:r>
              <a:rPr lang="en-US" b="1" dirty="0">
                <a:solidFill>
                  <a:srgbClr val="92D050"/>
                </a:solidFill>
              </a:rPr>
              <a:t>, </a:t>
            </a:r>
            <a:r>
              <a:rPr lang="en-US" b="1" dirty="0" err="1">
                <a:solidFill>
                  <a:srgbClr val="92D050"/>
                </a:solidFill>
              </a:rPr>
              <a:t>dinlemek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için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taraflara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hafifçe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eğilme</a:t>
            </a:r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="" xmlns:a16="http://schemas.microsoft.com/office/drawing/2014/main" id="{F60C52F1-004E-654E-A239-1AAC60A7C0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9066" y="580038"/>
            <a:ext cx="5085159" cy="5822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s-Latn-BA" sz="3600" b="1" dirty="0">
                <a:solidFill>
                  <a:schemeClr val="bg1"/>
                </a:solidFill>
              </a:rPr>
              <a:t>3. Beden Dili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6" r="22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929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68995" y="2158312"/>
            <a:ext cx="5197185" cy="3016383"/>
          </a:xfrm>
        </p:spPr>
        <p:txBody>
          <a:bodyPr>
            <a:normAutofit lnSpcReduction="10000"/>
          </a:bodyPr>
          <a:lstStyle/>
          <a:p>
            <a:r>
              <a:rPr lang="bs-Latn-BA" dirty="0"/>
              <a:t>Doğru sorular, hem tarafların hem de arabulucuların sorunların ne olduğunu anlamalarına yardımcı olur</a:t>
            </a:r>
            <a:r>
              <a:rPr lang="bs-Latn-BA" dirty="0" smtClean="0"/>
              <a:t>.</a:t>
            </a:r>
            <a:endParaRPr lang="tr-TR" dirty="0" smtClean="0"/>
          </a:p>
          <a:p>
            <a:r>
              <a:rPr lang="en-US" b="1" dirty="0" err="1">
                <a:solidFill>
                  <a:srgbClr val="92D050"/>
                </a:solidFill>
              </a:rPr>
              <a:t>Arabulucu</a:t>
            </a:r>
            <a:r>
              <a:rPr lang="en-US" b="1" dirty="0">
                <a:solidFill>
                  <a:srgbClr val="92D050"/>
                </a:solidFill>
              </a:rPr>
              <a:t>, </a:t>
            </a:r>
            <a:r>
              <a:rPr lang="en-US" b="1" dirty="0" err="1">
                <a:solidFill>
                  <a:srgbClr val="92D050"/>
                </a:solidFill>
              </a:rPr>
              <a:t>ilgili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sorular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sorarak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yüksek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kalitede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bilgi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toplamalıdır</a:t>
            </a:r>
            <a:r>
              <a:rPr lang="en-US" b="1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="" xmlns:a16="http://schemas.microsoft.com/office/drawing/2014/main" id="{F60C52F1-004E-654E-A239-1AAC60A7C0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45154" y="514133"/>
            <a:ext cx="5991422" cy="5822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s-Latn-BA" sz="3600" b="1" dirty="0">
                <a:solidFill>
                  <a:schemeClr val="bg1"/>
                </a:solidFill>
              </a:rPr>
              <a:t>4. Doğru Soruları Sormak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" t="3059" r="20326" b="489"/>
          <a:stretch/>
        </p:blipFill>
        <p:spPr>
          <a:xfrm>
            <a:off x="0" y="0"/>
            <a:ext cx="5898855" cy="6857999"/>
          </a:xfrm>
        </p:spPr>
      </p:pic>
    </p:spTree>
    <p:extLst>
      <p:ext uri="{BB962C8B-B14F-4D97-AF65-F5344CB8AC3E}">
        <p14:creationId xmlns:p14="http://schemas.microsoft.com/office/powerpoint/2010/main" val="137358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B68F12D-9524-4CBB-AFB4-13958368E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064" y="4137797"/>
            <a:ext cx="5029134" cy="1233272"/>
          </a:xfrm>
        </p:spPr>
        <p:txBody>
          <a:bodyPr>
            <a:normAutofit/>
          </a:bodyPr>
          <a:lstStyle/>
          <a:p>
            <a:pPr marL="0" indent="0" algn="ctr"/>
            <a:r>
              <a:rPr lang="en-GB" dirty="0" err="1"/>
              <a:t>Prof.</a:t>
            </a:r>
            <a:r>
              <a:rPr lang="en-GB" dirty="0"/>
              <a:t> </a:t>
            </a:r>
            <a:r>
              <a:rPr lang="en-GB" dirty="0" err="1"/>
              <a:t>Elayne</a:t>
            </a:r>
            <a:r>
              <a:rPr lang="en-GB" dirty="0"/>
              <a:t> Greenberg,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arabulucunun</a:t>
            </a:r>
            <a:r>
              <a:rPr lang="en-GB" dirty="0"/>
              <a:t> </a:t>
            </a:r>
            <a:r>
              <a:rPr lang="en-GB" dirty="0" err="1"/>
              <a:t>sahip</a:t>
            </a:r>
            <a:r>
              <a:rPr lang="en-GB" dirty="0"/>
              <a:t> </a:t>
            </a:r>
            <a:r>
              <a:rPr lang="en-GB" dirty="0" err="1"/>
              <a:t>olması</a:t>
            </a:r>
            <a:r>
              <a:rPr lang="en-GB" dirty="0"/>
              <a:t> </a:t>
            </a:r>
            <a:r>
              <a:rPr lang="en-GB" dirty="0" err="1"/>
              <a:t>gereken</a:t>
            </a:r>
            <a:r>
              <a:rPr lang="en-GB" dirty="0"/>
              <a:t> </a:t>
            </a:r>
            <a:r>
              <a:rPr lang="en-GB" dirty="0" err="1"/>
              <a:t>iletişim</a:t>
            </a:r>
            <a:r>
              <a:rPr lang="en-GB" dirty="0"/>
              <a:t> </a:t>
            </a:r>
            <a:r>
              <a:rPr lang="en-GB" dirty="0" err="1"/>
              <a:t>becerilerini</a:t>
            </a:r>
            <a:r>
              <a:rPr lang="en-GB" dirty="0"/>
              <a:t> </a:t>
            </a:r>
            <a:r>
              <a:rPr lang="en-GB" dirty="0" err="1"/>
              <a:t>açıklıyor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91E5D9B-5AD0-49F1-8E92-1AEE243C66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9535" y="968204"/>
            <a:ext cx="6057254" cy="1604757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Arabuluculuk</a:t>
            </a:r>
            <a:r>
              <a:rPr lang="en-US" b="1" dirty="0"/>
              <a:t> </a:t>
            </a:r>
            <a:r>
              <a:rPr lang="en-US" b="1" dirty="0" err="1"/>
              <a:t>Becerileri</a:t>
            </a:r>
            <a:r>
              <a:rPr lang="en-US" b="1" dirty="0"/>
              <a:t>:</a:t>
            </a:r>
            <a:endParaRPr lang="bs-Latn-BA" b="1" dirty="0"/>
          </a:p>
          <a:p>
            <a:r>
              <a:rPr lang="en-US" sz="3200" dirty="0" err="1"/>
              <a:t>Arabuluculukta</a:t>
            </a:r>
            <a:r>
              <a:rPr lang="en-US" sz="3200" dirty="0"/>
              <a:t> </a:t>
            </a:r>
            <a:r>
              <a:rPr lang="en-US" sz="3200" dirty="0" err="1"/>
              <a:t>İletişim</a:t>
            </a:r>
            <a:r>
              <a:rPr lang="en-US" sz="3200" dirty="0"/>
              <a:t>,</a:t>
            </a:r>
            <a:endParaRPr lang="bs-Latn-BA" sz="3200" dirty="0"/>
          </a:p>
          <a:p>
            <a:r>
              <a:rPr lang="en-US" sz="3200" dirty="0">
                <a:solidFill>
                  <a:srgbClr val="92D050"/>
                </a:solidFill>
              </a:rPr>
              <a:t>Prof. Greenberg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2FFA2A8-6495-4378-B948-98F4B1F833FC}"/>
              </a:ext>
            </a:extLst>
          </p:cNvPr>
          <p:cNvSpPr txBox="1"/>
          <p:nvPr/>
        </p:nvSpPr>
        <p:spPr>
          <a:xfrm>
            <a:off x="3039054" y="3553903"/>
            <a:ext cx="3866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2400" i="1" dirty="0">
                <a:solidFill>
                  <a:srgbClr val="92D050"/>
                </a:solidFill>
              </a:rPr>
              <a:t>Videoyu izlemek için tıklayınız</a:t>
            </a:r>
            <a:endParaRPr lang="en-US" sz="2400" i="1" dirty="0">
              <a:solidFill>
                <a:srgbClr val="92D050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EDC9A61B-8598-3E9E-77E3-101D9045C8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7" name="Online Media 6" title="4. Mediation Skills: Communication in Mediation, Prof. Greenberg">
            <a:hlinkClick r:id="" action="ppaction://media"/>
            <a:extLst>
              <a:ext uri="{FF2B5EF4-FFF2-40B4-BE49-F238E27FC236}">
                <a16:creationId xmlns="" xmlns:a16="http://schemas.microsoft.com/office/drawing/2014/main" id="{03D7725C-65CA-7F3B-46BE-07BD973E44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05625" y="1203325"/>
            <a:ext cx="5286375" cy="3913188"/>
          </a:xfrm>
          <a:prstGeom prst="rect">
            <a:avLst/>
          </a:prstGeom>
        </p:spPr>
      </p:pic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="" xmlns:a16="http://schemas.microsoft.com/office/drawing/2014/main" id="{5831D5A2-D094-4067-A358-3DA6F42FD8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18846">
            <a:off x="6113749" y="1838713"/>
            <a:ext cx="1021904" cy="2043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231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8F0CEDC-AF6B-FE4C-96E1-65402113D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2.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35CED3B-86D4-AC40-8107-98B495F9C1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633" y="2035536"/>
            <a:ext cx="6102350" cy="851567"/>
          </a:xfrm>
        </p:spPr>
        <p:txBody>
          <a:bodyPr>
            <a:noAutofit/>
          </a:bodyPr>
          <a:lstStyle/>
          <a:p>
            <a:pPr marL="0" indent="0"/>
            <a:r>
              <a:rPr lang="en-US" sz="2800" dirty="0" err="1"/>
              <a:t>Politika</a:t>
            </a:r>
            <a:r>
              <a:rPr lang="en-US" sz="2800" dirty="0"/>
              <a:t>, </a:t>
            </a:r>
            <a:r>
              <a:rPr lang="en-US" sz="2800" dirty="0" err="1"/>
              <a:t>Ulusal</a:t>
            </a:r>
            <a:r>
              <a:rPr lang="en-US" sz="2800" dirty="0"/>
              <a:t> </a:t>
            </a:r>
            <a:r>
              <a:rPr lang="en-US" sz="2800" dirty="0" err="1"/>
              <a:t>Politikalar</a:t>
            </a:r>
            <a:r>
              <a:rPr lang="en-US" sz="2800" dirty="0"/>
              <a:t>, AB </a:t>
            </a:r>
            <a:r>
              <a:rPr lang="en-US" sz="2800" dirty="0" err="1"/>
              <a:t>politikaları</a:t>
            </a:r>
            <a:r>
              <a:rPr lang="en-US" sz="2800" dirty="0"/>
              <a:t> </a:t>
            </a:r>
            <a:r>
              <a:rPr lang="en-US" sz="2800" dirty="0" err="1"/>
              <a:t>nedir</a:t>
            </a:r>
            <a:r>
              <a:rPr lang="en-US" sz="2800" dirty="0"/>
              <a:t>, </a:t>
            </a:r>
            <a:r>
              <a:rPr lang="en-US" sz="2800" dirty="0" err="1"/>
              <a:t>mesajınız</a:t>
            </a:r>
            <a:r>
              <a:rPr lang="en-US" sz="2800" dirty="0"/>
              <a:t> </a:t>
            </a:r>
            <a:r>
              <a:rPr lang="en-US" sz="2800" dirty="0" err="1"/>
              <a:t>bunlarla</a:t>
            </a:r>
            <a:r>
              <a:rPr lang="en-US" sz="2800" dirty="0"/>
              <a:t> </a:t>
            </a:r>
            <a:r>
              <a:rPr lang="en-US" sz="2800" dirty="0" err="1"/>
              <a:t>nasıl</a:t>
            </a:r>
            <a:r>
              <a:rPr lang="en-US" sz="2800" dirty="0"/>
              <a:t> </a:t>
            </a:r>
            <a:r>
              <a:rPr lang="en-US" sz="2800" dirty="0" err="1"/>
              <a:t>bağlantılı</a:t>
            </a:r>
            <a:r>
              <a:rPr lang="en-US" sz="2800" dirty="0"/>
              <a:t>?</a:t>
            </a:r>
          </a:p>
          <a:p>
            <a:endParaRPr lang="en-US" sz="28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r="3061"/>
          <a:stretch/>
        </p:blipFill>
        <p:spPr>
          <a:xfrm>
            <a:off x="241300" y="228600"/>
            <a:ext cx="11696700" cy="5946816"/>
          </a:xfrm>
        </p:spPr>
      </p:pic>
    </p:spTree>
    <p:extLst>
      <p:ext uri="{BB962C8B-B14F-4D97-AF65-F5344CB8AC3E}">
        <p14:creationId xmlns:p14="http://schemas.microsoft.com/office/powerpoint/2010/main" val="3780942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13507" y="774495"/>
            <a:ext cx="4958399" cy="653021"/>
          </a:xfrm>
        </p:spPr>
        <p:txBody>
          <a:bodyPr>
            <a:normAutofit/>
          </a:bodyPr>
          <a:lstStyle/>
          <a:p>
            <a:pPr algn="l"/>
            <a:r>
              <a:rPr lang="hr-BA" sz="3200" b="1" i="0" dirty="0"/>
              <a:t>Politika nedir?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3684" y="1427516"/>
            <a:ext cx="55123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 err="1" smtClean="0">
                <a:solidFill>
                  <a:srgbClr val="92D050"/>
                </a:solidFill>
              </a:rPr>
              <a:t>Politika</a:t>
            </a:r>
            <a:r>
              <a:rPr lang="en-US" sz="2400" b="1" dirty="0">
                <a:solidFill>
                  <a:srgbClr val="92D050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kuruluşların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organların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çalışmalarına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rehberlik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eden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dizi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değer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hedeftir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bs-Latn-BA" sz="2400" dirty="0">
              <a:solidFill>
                <a:srgbClr val="6D6E6C"/>
              </a:solidFill>
            </a:endParaRPr>
          </a:p>
          <a:p>
            <a:pPr algn="just"/>
            <a:r>
              <a:rPr lang="bs-Latn-BA" sz="2400" dirty="0">
                <a:solidFill>
                  <a:srgbClr val="6D6E6C"/>
                </a:solidFill>
              </a:rPr>
              <a:t> </a:t>
            </a:r>
            <a:r>
              <a:rPr lang="bs-Latn-BA" sz="2400" dirty="0" smtClean="0">
                <a:solidFill>
                  <a:srgbClr val="6D6E6C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Örneğin</a:t>
            </a:r>
            <a:r>
              <a:rPr lang="bs-Latn-BA" sz="2400" dirty="0" smtClean="0">
                <a:solidFill>
                  <a:schemeClr val="bg1"/>
                </a:solidFill>
              </a:rPr>
              <a:t>:</a:t>
            </a:r>
            <a:endParaRPr lang="bs-Latn-BA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bs-Latn-BA" sz="2400" dirty="0">
                <a:solidFill>
                  <a:srgbClr val="92D050"/>
                </a:solidFill>
              </a:rPr>
              <a:t>       -  </a:t>
            </a:r>
            <a:r>
              <a:rPr lang="en-US" sz="2400" i="1" dirty="0" err="1">
                <a:solidFill>
                  <a:srgbClr val="92D050"/>
                </a:solidFill>
              </a:rPr>
              <a:t>Ulusal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Hükümet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politikaları</a:t>
            </a:r>
            <a:endParaRPr lang="en-US" sz="2400" i="1" dirty="0">
              <a:solidFill>
                <a:srgbClr val="92D050"/>
              </a:solidFill>
            </a:endParaRPr>
          </a:p>
          <a:p>
            <a:r>
              <a:rPr lang="en-US" sz="2400" i="1" dirty="0">
                <a:solidFill>
                  <a:srgbClr val="92D050"/>
                </a:solidFill>
              </a:rPr>
              <a:t>         - </a:t>
            </a:r>
            <a:r>
              <a:rPr lang="en-US" sz="2400" i="1" dirty="0" err="1">
                <a:solidFill>
                  <a:srgbClr val="92D050"/>
                </a:solidFill>
              </a:rPr>
              <a:t>Avrupa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Birliği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politikaları</a:t>
            </a:r>
            <a:r>
              <a:rPr lang="en-US" sz="2400" i="1" dirty="0" smtClean="0">
                <a:solidFill>
                  <a:srgbClr val="92D050"/>
                </a:solidFill>
              </a:rPr>
              <a:t>.</a:t>
            </a:r>
            <a:endParaRPr lang="tr-TR" sz="2400" i="1" dirty="0" smtClean="0">
              <a:solidFill>
                <a:srgbClr val="92D050"/>
              </a:solidFill>
            </a:endParaRPr>
          </a:p>
          <a:p>
            <a:endParaRPr lang="hr-BA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err="1">
                <a:solidFill>
                  <a:schemeClr val="bg1"/>
                </a:solidFill>
              </a:rPr>
              <a:t>Politika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önemlidir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çünkü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bize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kuruluşların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organların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hangi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hedeflere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ulaşmayı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planladığını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çalışmalarında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nasıl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yönlendirileceklerini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söyler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3" b="6443"/>
          <a:stretch>
            <a:fillRect/>
          </a:stretch>
        </p:blipFill>
        <p:spPr>
          <a:xfrm>
            <a:off x="6529931" y="-1"/>
            <a:ext cx="5248975" cy="6858001"/>
          </a:xfrm>
        </p:spPr>
      </p:pic>
    </p:spTree>
    <p:extLst>
      <p:ext uri="{BB962C8B-B14F-4D97-AF65-F5344CB8AC3E}">
        <p14:creationId xmlns:p14="http://schemas.microsoft.com/office/powerpoint/2010/main" val="4188869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888B0B3-EBF3-6D6F-B566-B5C58CAEB2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6335" y="855912"/>
            <a:ext cx="9388183" cy="4493975"/>
          </a:xfrm>
        </p:spPr>
        <p:txBody>
          <a:bodyPr/>
          <a:lstStyle/>
          <a:p>
            <a:r>
              <a:rPr lang="hr-BA" dirty="0"/>
              <a:t>Otoriteyle iletişim kurmak için politika bağlamını/büyük resmi anlamamız gerekir. Politika ile 'mesajda' olmanın gücü, mesajınıza güvenilirlik kazandırır.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74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803019" y="2341896"/>
            <a:ext cx="8803298" cy="3867704"/>
          </a:xfrm>
        </p:spPr>
        <p:txBody>
          <a:bodyPr/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1"/>
                </a:solidFill>
              </a:rPr>
              <a:t>Hükümet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politikası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bize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Hükümetin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önceliklerinin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neler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olduğunu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neyi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başarmayı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planladığını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söyler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endParaRPr lang="en-US" dirty="0">
              <a:solidFill>
                <a:schemeClr val="bg1"/>
              </a:solidFill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1"/>
                </a:solidFill>
              </a:rPr>
              <a:t>Bir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dizi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farklı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konuda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verdiği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taahhütleri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ortaya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koymaktadır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Örneğin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eğitim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öğretim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istihdam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ruh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sağlığı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engelli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hakları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göç</a:t>
            </a:r>
            <a:r>
              <a:rPr lang="en-US" dirty="0">
                <a:solidFill>
                  <a:schemeClr val="bg1"/>
                </a:solidFill>
              </a:rPr>
              <a:t> vb.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 anchor="ctr" anchorCtr="1">
            <a:normAutofit lnSpcReduction="10000"/>
          </a:bodyPr>
          <a:lstStyle/>
          <a:p>
            <a:r>
              <a:rPr lang="bs-Latn-BA" dirty="0"/>
              <a:t>Top tip!</a:t>
            </a:r>
            <a:endParaRPr lang="en-US" dirty="0"/>
          </a:p>
        </p:txBody>
      </p:sp>
      <p:sp>
        <p:nvSpPr>
          <p:cNvPr id="5" name="Text Placeholder 1">
            <a:extLst>
              <a:ext uri="{FF2B5EF4-FFF2-40B4-BE49-F238E27FC236}">
                <a16:creationId xmlns="" xmlns:a16="http://schemas.microsoft.com/office/drawing/2014/main" id="{7CE1818F-2530-4C08-B3DB-9E8B61E1F42C}"/>
              </a:ext>
            </a:extLst>
          </p:cNvPr>
          <p:cNvSpPr txBox="1">
            <a:spLocks/>
          </p:cNvSpPr>
          <p:nvPr/>
        </p:nvSpPr>
        <p:spPr>
          <a:xfrm>
            <a:off x="4123059" y="934082"/>
            <a:ext cx="4031412" cy="5822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err="1">
                <a:solidFill>
                  <a:srgbClr val="28AF95"/>
                </a:solidFill>
              </a:rPr>
              <a:t>Hükümet</a:t>
            </a:r>
            <a:r>
              <a:rPr lang="en-US" sz="3600" b="1" dirty="0">
                <a:solidFill>
                  <a:srgbClr val="28AF95"/>
                </a:solidFill>
              </a:rPr>
              <a:t> </a:t>
            </a:r>
            <a:r>
              <a:rPr lang="en-US" sz="3600" b="1" dirty="0" err="1">
                <a:solidFill>
                  <a:srgbClr val="28AF95"/>
                </a:solidFill>
              </a:rPr>
              <a:t>politikası</a:t>
            </a:r>
            <a:endParaRPr lang="hr-BA" sz="3600" b="1" dirty="0">
              <a:solidFill>
                <a:srgbClr val="28AF9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565" y="220909"/>
            <a:ext cx="2174789" cy="650368"/>
          </a:xfrm>
          <a:prstGeom prst="rect">
            <a:avLst/>
          </a:prstGeom>
          <a:solidFill>
            <a:srgbClr val="28AF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/>
              <a:t>ÖRNEK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020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41405" y="287122"/>
            <a:ext cx="9481751" cy="641689"/>
          </a:xfrm>
        </p:spPr>
        <p:txBody>
          <a:bodyPr>
            <a:normAutofit/>
          </a:bodyPr>
          <a:lstStyle/>
          <a:p>
            <a:r>
              <a:rPr lang="en-US" b="1" dirty="0" err="1"/>
              <a:t>Mesajınız</a:t>
            </a:r>
            <a:r>
              <a:rPr lang="en-US" b="1" dirty="0"/>
              <a:t> </a:t>
            </a:r>
            <a:r>
              <a:rPr lang="en-US" b="1" dirty="0" err="1"/>
              <a:t>politikalara</a:t>
            </a:r>
            <a:r>
              <a:rPr lang="en-US" b="1" dirty="0"/>
              <a:t> </a:t>
            </a:r>
            <a:r>
              <a:rPr lang="en-US" b="1" dirty="0" err="1"/>
              <a:t>nasıl</a:t>
            </a:r>
            <a:r>
              <a:rPr lang="en-US" b="1" dirty="0"/>
              <a:t> </a:t>
            </a:r>
            <a:r>
              <a:rPr lang="en-US" b="1" dirty="0" err="1"/>
              <a:t>bağlanıyor</a:t>
            </a:r>
            <a:r>
              <a:rPr lang="en-US" b="1" dirty="0"/>
              <a:t>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1116285" y="2342769"/>
            <a:ext cx="3686375" cy="401376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 err="1">
                <a:solidFill>
                  <a:srgbClr val="28AF95"/>
                </a:solidFill>
              </a:rPr>
              <a:t>Göçmenlerin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arabuluculuk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savunuculuğunun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bir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parçası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olarak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yer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alan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mesajlar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ve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faaliyetler</a:t>
            </a:r>
            <a:r>
              <a:rPr lang="en-US" sz="2400" dirty="0">
                <a:solidFill>
                  <a:srgbClr val="28AF95"/>
                </a:solidFill>
              </a:rPr>
              <a:t>, </a:t>
            </a:r>
            <a:r>
              <a:rPr lang="en-US" sz="2400" dirty="0" err="1">
                <a:solidFill>
                  <a:srgbClr val="28AF95"/>
                </a:solidFill>
              </a:rPr>
              <a:t>ulusal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içerme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ve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entegrasyon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politikası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hedeflerine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ulaşılmasına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yardımcı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olabilir</a:t>
            </a:r>
            <a:r>
              <a:rPr lang="en-US" sz="2400" dirty="0">
                <a:solidFill>
                  <a:srgbClr val="28AF95"/>
                </a:solidFill>
              </a:rPr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F757A7DB-196D-418F-BD67-FAB12B633F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95842" y="2337754"/>
            <a:ext cx="5883698" cy="3722513"/>
          </a:xfrm>
        </p:spPr>
        <p:txBody>
          <a:bodyPr/>
          <a:lstStyle/>
          <a:p>
            <a:pPr marL="342900" indent="-342900" algn="just">
              <a:buClr>
                <a:srgbClr val="28AF95"/>
              </a:buClr>
              <a:buFont typeface="Wingdings" panose="05000000000000000000" pitchFamily="2" charset="2"/>
              <a:buChar char="ü"/>
            </a:pPr>
            <a:r>
              <a:rPr lang="hr-BA" dirty="0"/>
              <a:t>Politikalar, göçmenlerin aktif vatandaşlığını teşvik eden girişimleri desteklemelidir.</a:t>
            </a:r>
          </a:p>
          <a:p>
            <a:pPr marL="342900" indent="-342900" algn="just">
              <a:buClr>
                <a:srgbClr val="28AF95"/>
              </a:buClr>
              <a:buFont typeface="Wingdings" panose="05000000000000000000" pitchFamily="2" charset="2"/>
              <a:buChar char="ü"/>
            </a:pPr>
            <a:r>
              <a:rPr lang="hr-BA" dirty="0"/>
              <a:t>Mesajınız, göçmenlerin hayatlarını etkileyen karar alma süreçlerinde söz sahibi olmalarını sağlamak için göçmenler ve karar vericiler arasında bağlantı kurabilir.</a:t>
            </a:r>
          </a:p>
          <a:p>
            <a:pPr marL="342900" indent="-342900" algn="just">
              <a:buClr>
                <a:srgbClr val="28AF95"/>
              </a:buClr>
              <a:buFont typeface="Wingdings" panose="05000000000000000000" pitchFamily="2" charset="2"/>
              <a:buChar char="ü"/>
            </a:pPr>
            <a:r>
              <a:rPr lang="hr-BA" dirty="0"/>
              <a:t>Mesajlarınız, herhangi bir göçmen içerme ve entegrasyon stratejilerinin yanı sıra yerel, ulusal ve uluslararası düzeylerdeki genel kalkınma stratejileri için ihtiyaç analizini besleyebilir.</a:t>
            </a:r>
          </a:p>
        </p:txBody>
      </p:sp>
      <p:sp>
        <p:nvSpPr>
          <p:cNvPr id="2" name="Rectangle 1"/>
          <p:cNvSpPr/>
          <p:nvPr/>
        </p:nvSpPr>
        <p:spPr>
          <a:xfrm>
            <a:off x="6213053" y="1340895"/>
            <a:ext cx="1524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rgbClr val="28AF95"/>
                </a:solidFill>
              </a:rPr>
              <a:t>Örneğin</a:t>
            </a:r>
            <a:endParaRPr lang="hr-BA" sz="3200" dirty="0">
              <a:solidFill>
                <a:srgbClr val="28AF95"/>
              </a:solidFill>
            </a:endParaRPr>
          </a:p>
        </p:txBody>
      </p:sp>
      <p:pic>
        <p:nvPicPr>
          <p:cNvPr id="7" name="Graphic 17" descr="Viral outline">
            <a:extLst>
              <a:ext uri="{FF2B5EF4-FFF2-40B4-BE49-F238E27FC236}">
                <a16:creationId xmlns="" xmlns:a16="http://schemas.microsoft.com/office/drawing/2014/main" id="{6958BD86-77AD-47E0-82EF-329DE3F35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1514" y="12052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81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346567" y="782733"/>
            <a:ext cx="4958399" cy="653021"/>
          </a:xfrm>
        </p:spPr>
        <p:txBody>
          <a:bodyPr>
            <a:normAutofit/>
          </a:bodyPr>
          <a:lstStyle/>
          <a:p>
            <a:r>
              <a:rPr lang="hr-BA" sz="3600" b="1" i="0" dirty="0"/>
              <a:t>Politika Örneği</a:t>
            </a:r>
          </a:p>
        </p:txBody>
      </p:sp>
      <p:pic>
        <p:nvPicPr>
          <p:cNvPr id="12" name="Picture Placeholder 11">
            <a:hlinkClick r:id="rId2"/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" b="47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6267792" y="2580466"/>
            <a:ext cx="55123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</a:rPr>
              <a:t>Göçmen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Entegrasyon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Stratejisi</a:t>
            </a:r>
            <a:endParaRPr lang="bs-Latn-BA" sz="2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r-BA" sz="2400" dirty="0">
                <a:solidFill>
                  <a:schemeClr val="bg1"/>
                </a:solidFill>
              </a:rPr>
              <a:t>(İrlanda, ulusal düzey + yerel düzeyler - her </a:t>
            </a:r>
            <a:r>
              <a:rPr lang="tr-TR" sz="2400" dirty="0" smtClean="0">
                <a:solidFill>
                  <a:schemeClr val="bg1"/>
                </a:solidFill>
              </a:rPr>
              <a:t>bölgede</a:t>
            </a:r>
            <a:r>
              <a:rPr lang="hr-BA" sz="2400" dirty="0" smtClean="0">
                <a:solidFill>
                  <a:schemeClr val="bg1"/>
                </a:solidFill>
              </a:rPr>
              <a:t> </a:t>
            </a:r>
            <a:r>
              <a:rPr lang="hr-BA" sz="2400" dirty="0">
                <a:solidFill>
                  <a:schemeClr val="bg1"/>
                </a:solidFill>
              </a:rPr>
              <a:t>bir </a:t>
            </a:r>
            <a:r>
              <a:rPr lang="hr-BA" sz="2400" dirty="0" smtClean="0">
                <a:solidFill>
                  <a:schemeClr val="bg1"/>
                </a:solidFill>
              </a:rPr>
              <a:t>tane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vardır.</a:t>
            </a:r>
            <a:r>
              <a:rPr lang="hr-BA" sz="2400" dirty="0" smtClean="0">
                <a:solidFill>
                  <a:schemeClr val="bg1"/>
                </a:solidFill>
              </a:rPr>
              <a:t>)</a:t>
            </a:r>
            <a:endParaRPr lang="en-IE" sz="24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23165" y="5225300"/>
            <a:ext cx="5389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400" b="1" i="1" dirty="0">
                <a:solidFill>
                  <a:srgbClr val="92D050"/>
                </a:solidFill>
              </a:rPr>
              <a:t>Makalenin tamamını buradan </a:t>
            </a:r>
            <a:r>
              <a:rPr lang="bs-Latn-BA" sz="2400" b="1" i="1" dirty="0" smtClean="0">
                <a:solidFill>
                  <a:srgbClr val="92D050"/>
                </a:solidFill>
              </a:rPr>
              <a:t>okuyun</a:t>
            </a:r>
            <a:endParaRPr lang="tr-TR" sz="2400" b="1" i="1" dirty="0" smtClean="0">
              <a:solidFill>
                <a:srgbClr val="92D050"/>
              </a:solidFill>
            </a:endParaRPr>
          </a:p>
          <a:p>
            <a:r>
              <a:rPr lang="bs-Latn-BA" sz="2400" b="1" i="1" dirty="0" smtClean="0">
                <a:solidFill>
                  <a:srgbClr val="92D050"/>
                </a:solidFill>
              </a:rPr>
              <a:t>-</a:t>
            </a:r>
            <a:r>
              <a:rPr lang="bs-Latn-BA" sz="2400" b="1" i="1" dirty="0">
                <a:solidFill>
                  <a:srgbClr val="92D050"/>
                </a:solidFill>
              </a:rPr>
              <a:t>resme tıklayın!</a:t>
            </a:r>
            <a:endParaRPr lang="en-IE" sz="2400" i="1" dirty="0">
              <a:solidFill>
                <a:srgbClr val="92D050"/>
              </a:solidFill>
              <a:highlight>
                <a:srgbClr val="FFFF00"/>
              </a:highlight>
            </a:endParaRPr>
          </a:p>
        </p:txBody>
      </p:sp>
      <p:pic>
        <p:nvPicPr>
          <p:cNvPr id="7" name="Graphic 6" descr="Arrow: Counter-clockwise curve with solid fill">
            <a:extLst>
              <a:ext uri="{FF2B5EF4-FFF2-40B4-BE49-F238E27FC236}">
                <a16:creationId xmlns="" xmlns:a16="http://schemas.microsoft.com/office/drawing/2014/main" id="{BB748957-54CB-4140-9F02-7769619A3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629436">
            <a:off x="5105201" y="3853597"/>
            <a:ext cx="2072037" cy="207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67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22BE72-A24C-FF34-216D-A0657A0D3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15" y="721279"/>
            <a:ext cx="4369392" cy="1602822"/>
          </a:xfrm>
        </p:spPr>
        <p:txBody>
          <a:bodyPr/>
          <a:lstStyle/>
          <a:p>
            <a:r>
              <a:rPr lang="en-US" b="1" dirty="0" err="1"/>
              <a:t>Yerinden</a:t>
            </a:r>
            <a:r>
              <a:rPr lang="en-US" b="1" dirty="0"/>
              <a:t> </a:t>
            </a:r>
            <a:r>
              <a:rPr lang="en-US" b="1" dirty="0" err="1"/>
              <a:t>edilmiş</a:t>
            </a:r>
            <a:r>
              <a:rPr lang="en-US" b="1" dirty="0"/>
              <a:t> </a:t>
            </a:r>
            <a:r>
              <a:rPr lang="en-US" b="1" dirty="0" err="1"/>
              <a:t>kişiler</a:t>
            </a:r>
            <a:r>
              <a:rPr lang="en-US" b="1" dirty="0"/>
              <a:t> </a:t>
            </a:r>
            <a:r>
              <a:rPr lang="en-US" b="1" dirty="0" err="1"/>
              <a:t>için</a:t>
            </a:r>
            <a:r>
              <a:rPr lang="en-US" b="1" dirty="0"/>
              <a:t> AB </a:t>
            </a:r>
            <a:r>
              <a:rPr lang="en-US" b="1" dirty="0" err="1"/>
              <a:t>geçici</a:t>
            </a:r>
            <a:r>
              <a:rPr lang="en-US" b="1" dirty="0"/>
              <a:t> </a:t>
            </a:r>
            <a:r>
              <a:rPr lang="en-US" b="1" dirty="0" err="1"/>
              <a:t>koruması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DF9EDDA-6019-87BA-53B7-BBACD624C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20" y="1610117"/>
            <a:ext cx="6026566" cy="363776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B0D31D4-7B83-969D-4B20-DA29846B6F7F}"/>
              </a:ext>
            </a:extLst>
          </p:cNvPr>
          <p:cNvSpPr txBox="1"/>
          <p:nvPr/>
        </p:nvSpPr>
        <p:spPr>
          <a:xfrm>
            <a:off x="898594" y="2324101"/>
            <a:ext cx="453604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 </a:t>
            </a:r>
            <a:r>
              <a:rPr lang="en-US" sz="2400" dirty="0" err="1">
                <a:solidFill>
                  <a:schemeClr val="bg1"/>
                </a:solidFill>
              </a:rPr>
              <a:t>infografik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geçici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korumadan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kimlerin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yararlanabileceği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hakları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mekanizmanın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süresi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dahil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üzere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geçici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korumaya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ilişkin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soruları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yanıtları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araya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getirmektedir</a:t>
            </a:r>
            <a:r>
              <a:rPr lang="en-US" sz="2400" dirty="0" smtClean="0">
                <a:solidFill>
                  <a:schemeClr val="bg1"/>
                </a:solidFill>
              </a:rPr>
              <a:t>:</a:t>
            </a:r>
            <a:endParaRPr lang="hr-BA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https://www.consilium.europa.eu/en/infographics/temporary-protection-displaced-persons/</a:t>
            </a:r>
            <a:r>
              <a:rPr lang="hr-BA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99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8F0CEDC-AF6B-FE4C-96E1-65402113D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2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35CED3B-86D4-AC40-8107-98B495F9C1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633" y="2035536"/>
            <a:ext cx="6102350" cy="851567"/>
          </a:xfrm>
        </p:spPr>
        <p:txBody>
          <a:bodyPr>
            <a:noAutofit/>
          </a:bodyPr>
          <a:lstStyle/>
          <a:p>
            <a:pPr marL="0" indent="0"/>
            <a:r>
              <a:rPr lang="hr-BA" sz="2800" dirty="0"/>
              <a:t>Medya tartışmalarında, politika geliştirme ve kaynak planlamasında bilgili bir ses olun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2" b="11402"/>
          <a:stretch/>
        </p:blipFill>
        <p:spPr>
          <a:xfrm>
            <a:off x="241300" y="239110"/>
            <a:ext cx="11696700" cy="5946816"/>
          </a:xfrm>
        </p:spPr>
      </p:pic>
    </p:spTree>
    <p:extLst>
      <p:ext uri="{BB962C8B-B14F-4D97-AF65-F5344CB8AC3E}">
        <p14:creationId xmlns:p14="http://schemas.microsoft.com/office/powerpoint/2010/main" val="4233177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1" r="24491"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6104236" y="510746"/>
            <a:ext cx="5890054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s-Latn-BA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Nasıl daha bilgili olunur?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04236" y="1957187"/>
            <a:ext cx="5692348" cy="2943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s-Latn-BA" sz="2400" b="1" i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Yerel yetkililer </a:t>
            </a:r>
            <a:endParaRPr lang="bs-Latn-BA" sz="2400" b="1" i="1" dirty="0" smtClean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s-Latn-BA" sz="2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vatandaşları entegrasyon ve içerme eğilimleri hakkında bilgilendirmede çok önemli bir rol oynamaktadır. Daha hızlı entegrasyon, göçmenlere verilen desteğin artmasına ve </a:t>
            </a:r>
            <a:r>
              <a:rPr lang="bs-Latn-BA" sz="2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yerli ve göçmenler arasında daha kolay </a:t>
            </a:r>
            <a:r>
              <a:rPr lang="bs-Latn-BA" sz="2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yakınlaşmaya yol açabilir.</a:t>
            </a:r>
            <a:endParaRPr lang="en-US" sz="24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68010" y="6117508"/>
            <a:ext cx="58171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smtClean="0">
                <a:solidFill>
                  <a:srgbClr val="1BA19A"/>
                </a:solidFill>
              </a:rPr>
              <a:t>Kaynak</a:t>
            </a:r>
            <a:r>
              <a:rPr lang="hr-BA" sz="1200" b="1" dirty="0" smtClean="0">
                <a:solidFill>
                  <a:srgbClr val="1BA19A"/>
                </a:solidFill>
              </a:rPr>
              <a:t>:</a:t>
            </a:r>
            <a:r>
              <a:rPr lang="hr-BA" sz="1200" dirty="0" smtClean="0">
                <a:solidFill>
                  <a:srgbClr val="1BA19A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  <a:hlinkClick r:id="rId3"/>
              </a:rPr>
              <a:t>https://www.oecd.org/migration/mig/migration-strategic-foresight.pdf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258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10764" y="0"/>
            <a:ext cx="12181236" cy="1375719"/>
          </a:xfrm>
        </p:spPr>
        <p:txBody>
          <a:bodyPr>
            <a:normAutofit/>
          </a:bodyPr>
          <a:lstStyle/>
          <a:p>
            <a:r>
              <a:rPr lang="bs-Latn-BA" b="1" dirty="0">
                <a:solidFill>
                  <a:srgbClr val="28AF95"/>
                </a:solidFill>
              </a:rPr>
              <a:t>DAHA FAZLA BİLGİ VE BAĞLANTI OLUN</a:t>
            </a:r>
            <a:endParaRPr lang="en-US" b="1" dirty="0">
              <a:solidFill>
                <a:srgbClr val="28AF95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0474" y="4236921"/>
            <a:ext cx="2011624" cy="227949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bs-Latn-BA" sz="2400" dirty="0">
                <a:solidFill>
                  <a:srgbClr val="1188A3"/>
                </a:solidFill>
              </a:rPr>
              <a:t>Sosyal medyada politika yapıcıların, yerel makamların vb. ilgili hesaplarını takip edin ve olumlu bir şekilde etkileşim kurun</a:t>
            </a:r>
            <a:endParaRPr lang="hr-BA" sz="2400" dirty="0">
              <a:solidFill>
                <a:srgbClr val="1188A3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93079" y="4236920"/>
            <a:ext cx="2011624" cy="163665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bs-Latn-BA" sz="2400" dirty="0">
                <a:solidFill>
                  <a:srgbClr val="1BA19A"/>
                </a:solidFill>
              </a:rPr>
              <a:t>Yeni göçmen perspektiflerini dinleyin ve güçlendirin</a:t>
            </a:r>
            <a:endParaRPr lang="hr-BA" sz="2400" dirty="0">
              <a:solidFill>
                <a:srgbClr val="1BA19A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01382" y="4236919"/>
            <a:ext cx="2695365" cy="163665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lvl="0" indent="0" algn="ctr">
              <a:buNone/>
            </a:pPr>
            <a:r>
              <a:rPr lang="bs-Latn-BA" sz="2400" dirty="0">
                <a:solidFill>
                  <a:srgbClr val="28AF95"/>
                </a:solidFill>
              </a:rPr>
              <a:t>Uluslararası göçle ilgili gündemi yönlendiren aktörler veya medya ile etkileşim kurun</a:t>
            </a:r>
            <a:endParaRPr lang="en-US" sz="2400" dirty="0">
              <a:solidFill>
                <a:srgbClr val="28AF95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826444" y="4236919"/>
            <a:ext cx="2695365" cy="203619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bs-Latn-BA" sz="2400" dirty="0">
                <a:solidFill>
                  <a:srgbClr val="92D050"/>
                </a:solidFill>
              </a:rPr>
              <a:t>Verileri, en iyi uygulamaları ve bilgileri paylaşan uluslararası kuruluşları yakından takip edin</a:t>
            </a:r>
            <a:endParaRPr lang="en-US" sz="2400" dirty="0">
              <a:solidFill>
                <a:srgbClr val="92D050"/>
              </a:solidFill>
            </a:endParaRPr>
          </a:p>
        </p:txBody>
      </p:sp>
      <p:pic>
        <p:nvPicPr>
          <p:cNvPr id="16" name="Graphic 4" descr="Social network with solid fill">
            <a:extLst>
              <a:ext uri="{FF2B5EF4-FFF2-40B4-BE49-F238E27FC236}">
                <a16:creationId xmlns="" xmlns:a16="http://schemas.microsoft.com/office/drawing/2014/main" id="{3B52542D-A104-4912-8205-730A4D71E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329" y="1922420"/>
            <a:ext cx="1224114" cy="1224114"/>
          </a:xfrm>
          <a:prstGeom prst="rect">
            <a:avLst/>
          </a:prstGeom>
        </p:spPr>
      </p:pic>
      <p:pic>
        <p:nvPicPr>
          <p:cNvPr id="17" name="Graphic 5" descr="Group of people with solid fill">
            <a:extLst>
              <a:ext uri="{FF2B5EF4-FFF2-40B4-BE49-F238E27FC236}">
                <a16:creationId xmlns="" xmlns:a16="http://schemas.microsoft.com/office/drawing/2014/main" id="{82C6DC0F-81CA-4064-8063-A72572B84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2526" y="1989874"/>
            <a:ext cx="1072730" cy="1072730"/>
          </a:xfrm>
          <a:prstGeom prst="rect">
            <a:avLst/>
          </a:prstGeom>
        </p:spPr>
      </p:pic>
      <p:pic>
        <p:nvPicPr>
          <p:cNvPr id="18" name="Graphic 6" descr="Customer review with solid fill">
            <a:extLst>
              <a:ext uri="{FF2B5EF4-FFF2-40B4-BE49-F238E27FC236}">
                <a16:creationId xmlns="" xmlns:a16="http://schemas.microsoft.com/office/drawing/2014/main" id="{DC7A8AD0-8380-4260-B30D-7ADEC1F63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7081" y="2006140"/>
            <a:ext cx="1154093" cy="1154093"/>
          </a:xfrm>
          <a:prstGeom prst="rect">
            <a:avLst/>
          </a:prstGeom>
        </p:spPr>
      </p:pic>
      <p:pic>
        <p:nvPicPr>
          <p:cNvPr id="19" name="Graphic 7" descr="Monitor with solid fill">
            <a:extLst>
              <a:ext uri="{FF2B5EF4-FFF2-40B4-BE49-F238E27FC236}">
                <a16:creationId xmlns="" xmlns:a16="http://schemas.microsoft.com/office/drawing/2014/main" id="{0253C7AF-2699-4239-9166-A7C6FE923E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4625" y="1977363"/>
            <a:ext cx="1232298" cy="123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37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10764" y="128554"/>
            <a:ext cx="12181236" cy="900677"/>
          </a:xfrm>
        </p:spPr>
        <p:txBody>
          <a:bodyPr>
            <a:normAutofit/>
          </a:bodyPr>
          <a:lstStyle/>
          <a:p>
            <a:r>
              <a:rPr lang="bs-Latn-BA" b="1" dirty="0">
                <a:solidFill>
                  <a:srgbClr val="28AF95"/>
                </a:solidFill>
              </a:rPr>
              <a:t>Bilgi kaynaklarına örnekler:</a:t>
            </a:r>
            <a:endParaRPr lang="en-US" b="1" dirty="0">
              <a:solidFill>
                <a:srgbClr val="28AF95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70191" y="4744747"/>
            <a:ext cx="2787384" cy="163665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bs-Latn-BA" sz="1400" dirty="0" smtClean="0">
                <a:solidFill>
                  <a:srgbClr val="1188A3"/>
                </a:solidFill>
              </a:rPr>
              <a:t>Web</a:t>
            </a:r>
            <a:r>
              <a:rPr lang="tr-TR" sz="1400" dirty="0" smtClean="0">
                <a:solidFill>
                  <a:srgbClr val="1188A3"/>
                </a:solidFill>
              </a:rPr>
              <a:t> </a:t>
            </a:r>
            <a:r>
              <a:rPr lang="bs-Latn-BA" sz="1400" dirty="0" smtClean="0">
                <a:solidFill>
                  <a:srgbClr val="1188A3"/>
                </a:solidFill>
              </a:rPr>
              <a:t>site</a:t>
            </a:r>
            <a:r>
              <a:rPr lang="tr-TR" sz="1400" dirty="0" smtClean="0">
                <a:solidFill>
                  <a:srgbClr val="1188A3"/>
                </a:solidFill>
              </a:rPr>
              <a:t>si</a:t>
            </a:r>
            <a:r>
              <a:rPr lang="bs-Latn-BA" sz="1400" dirty="0" smtClean="0">
                <a:solidFill>
                  <a:srgbClr val="1188A3"/>
                </a:solidFill>
              </a:rPr>
              <a:t>: </a:t>
            </a:r>
            <a:r>
              <a:rPr lang="hr-BA" sz="1400" dirty="0">
                <a:solidFill>
                  <a:srgbClr val="1188A3"/>
                </a:solidFill>
                <a:hlinkClick r:id="rId2"/>
              </a:rPr>
              <a:t>https://www.iom.int/</a:t>
            </a:r>
            <a:endParaRPr lang="hr-BA" sz="1400" dirty="0">
              <a:solidFill>
                <a:srgbClr val="1188A3"/>
              </a:solidFill>
            </a:endParaRPr>
          </a:p>
          <a:p>
            <a:r>
              <a:rPr lang="hr-BA" sz="1400" dirty="0">
                <a:solidFill>
                  <a:srgbClr val="1188A3"/>
                </a:solidFill>
              </a:rPr>
              <a:t>Facebook: </a:t>
            </a:r>
            <a:r>
              <a:rPr lang="hr-BA" sz="1400" dirty="0">
                <a:solidFill>
                  <a:srgbClr val="1188A3"/>
                </a:solidFill>
                <a:hlinkClick r:id="rId3"/>
              </a:rPr>
              <a:t>https://www.facebook.com/IOM</a:t>
            </a:r>
            <a:endParaRPr lang="hr-BA" sz="1400" dirty="0">
              <a:solidFill>
                <a:srgbClr val="1188A3"/>
              </a:solidFill>
            </a:endParaRPr>
          </a:p>
          <a:p>
            <a:r>
              <a:rPr lang="hr-BA" sz="1400" dirty="0">
                <a:solidFill>
                  <a:srgbClr val="1188A3"/>
                </a:solidFill>
              </a:rPr>
              <a:t>Instagram: </a:t>
            </a:r>
            <a:r>
              <a:rPr lang="hr-BA" sz="1400" dirty="0">
                <a:solidFill>
                  <a:srgbClr val="1188A3"/>
                </a:solidFill>
                <a:hlinkClick r:id="rId4"/>
              </a:rPr>
              <a:t>https://www.instagram.com/unmigration/</a:t>
            </a:r>
            <a:r>
              <a:rPr lang="hr-BA" sz="1400" dirty="0">
                <a:solidFill>
                  <a:srgbClr val="1188A3"/>
                </a:solidFill>
              </a:rPr>
              <a:t> </a:t>
            </a:r>
          </a:p>
          <a:p>
            <a:pPr marL="0" indent="0">
              <a:buNone/>
            </a:pPr>
            <a:endParaRPr lang="bs-Latn-BA" sz="1400" dirty="0">
              <a:solidFill>
                <a:srgbClr val="1188A3"/>
              </a:solidFill>
            </a:endParaRPr>
          </a:p>
          <a:p>
            <a:pPr marL="0" indent="0">
              <a:buNone/>
            </a:pPr>
            <a:endParaRPr lang="hr-BA" sz="1400" dirty="0">
              <a:solidFill>
                <a:srgbClr val="1188A3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89098" y="4733516"/>
            <a:ext cx="2011624" cy="16366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s-Latn-BA" sz="1600" dirty="0">
                <a:solidFill>
                  <a:srgbClr val="1BA19A"/>
                </a:solidFill>
              </a:rPr>
              <a:t>Podcast'i dinleyin</a:t>
            </a:r>
            <a:r>
              <a:rPr lang="bs-Latn-BA" sz="1600" dirty="0" smtClean="0">
                <a:solidFill>
                  <a:srgbClr val="1BA19A"/>
                </a:solidFill>
              </a:rPr>
              <a:t>:</a:t>
            </a:r>
            <a:endParaRPr lang="tr-TR" sz="1600" dirty="0" smtClean="0">
              <a:solidFill>
                <a:srgbClr val="1BA19A"/>
              </a:solidFill>
            </a:endParaRPr>
          </a:p>
          <a:p>
            <a:pPr marL="0" indent="0" algn="ctr">
              <a:buNone/>
            </a:pPr>
            <a:r>
              <a:rPr lang="hr-BA" sz="1600" dirty="0" smtClean="0">
                <a:solidFill>
                  <a:srgbClr val="1BA19A"/>
                </a:solidFill>
                <a:hlinkClick r:id="rId5"/>
              </a:rPr>
              <a:t>https</a:t>
            </a:r>
            <a:r>
              <a:rPr lang="hr-BA" sz="1600" dirty="0">
                <a:solidFill>
                  <a:srgbClr val="1BA19A"/>
                </a:solidFill>
                <a:hlinkClick r:id="rId5"/>
              </a:rPr>
              <a:t>://www.absolutely-intercultural.com/</a:t>
            </a:r>
            <a:r>
              <a:rPr lang="hr-BA" sz="1600" dirty="0">
                <a:solidFill>
                  <a:srgbClr val="1BA19A"/>
                </a:solidFill>
              </a:rPr>
              <a:t>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31079" y="4121169"/>
            <a:ext cx="2695365" cy="16366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bs-Latn-BA" sz="1800" dirty="0">
                <a:solidFill>
                  <a:srgbClr val="28AF95"/>
                </a:solidFill>
              </a:rPr>
              <a:t>Outside Çok Kültürlü Dergi ile etkileşim kurun</a:t>
            </a:r>
            <a:r>
              <a:rPr lang="bs-Latn-BA" sz="1800" dirty="0" smtClean="0">
                <a:solidFill>
                  <a:srgbClr val="28AF95"/>
                </a:solidFill>
              </a:rPr>
              <a:t>:</a:t>
            </a:r>
            <a:endParaRPr lang="tr-TR" sz="1800" dirty="0" smtClean="0">
              <a:solidFill>
                <a:srgbClr val="28AF95"/>
              </a:solidFill>
            </a:endParaRPr>
          </a:p>
          <a:p>
            <a:pPr marL="0" lvl="0" indent="0" algn="ctr">
              <a:buNone/>
            </a:pPr>
            <a:r>
              <a:rPr lang="bs-Latn-BA" sz="1600" dirty="0" smtClean="0">
                <a:solidFill>
                  <a:srgbClr val="28AF95"/>
                </a:solidFill>
              </a:rPr>
              <a:t>Facebook</a:t>
            </a:r>
            <a:r>
              <a:rPr lang="bs-Latn-BA" sz="1600" dirty="0">
                <a:solidFill>
                  <a:srgbClr val="28AF95"/>
                </a:solidFill>
              </a:rPr>
              <a:t>: </a:t>
            </a:r>
            <a:r>
              <a:rPr lang="bs-Latn-BA" sz="1600" dirty="0">
                <a:solidFill>
                  <a:srgbClr val="28AF95"/>
                </a:solidFill>
                <a:hlinkClick r:id="rId6"/>
              </a:rPr>
              <a:t>https://www.facebook.com/OutsideMulticulturalMagazine</a:t>
            </a:r>
            <a:endParaRPr lang="bs-Latn-BA" sz="1600" dirty="0">
              <a:solidFill>
                <a:srgbClr val="28AF95"/>
              </a:solidFill>
            </a:endParaRPr>
          </a:p>
          <a:p>
            <a:pPr marL="0" lvl="0" indent="0" algn="ctr">
              <a:buNone/>
            </a:pPr>
            <a:endParaRPr lang="en-US" sz="1600" dirty="0">
              <a:solidFill>
                <a:srgbClr val="28AF95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826444" y="4121169"/>
            <a:ext cx="2695365" cy="20361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tr-TR" sz="1800" b="1" dirty="0" smtClean="0">
                <a:solidFill>
                  <a:srgbClr val="92D050"/>
                </a:solidFill>
              </a:rPr>
              <a:t>Y</a:t>
            </a:r>
            <a:r>
              <a:rPr lang="bs-Latn-BA" sz="1800" b="1" dirty="0" smtClean="0">
                <a:solidFill>
                  <a:srgbClr val="92D050"/>
                </a:solidFill>
              </a:rPr>
              <a:t>akından </a:t>
            </a:r>
            <a:r>
              <a:rPr lang="bs-Latn-BA" sz="1800" b="1" dirty="0">
                <a:solidFill>
                  <a:srgbClr val="92D050"/>
                </a:solidFill>
              </a:rPr>
              <a:t>takip et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bs-Latn-BA" sz="1800" b="1" dirty="0">
                <a:solidFill>
                  <a:srgbClr val="92D050"/>
                </a:solidFill>
              </a:rPr>
              <a:t>AB Göç Politikası </a:t>
            </a:r>
            <a:r>
              <a:rPr lang="bs-Latn-BA" sz="1800" dirty="0">
                <a:solidFill>
                  <a:srgbClr val="92D050"/>
                </a:solidFill>
                <a:hlinkClick r:id="rId7"/>
              </a:rPr>
              <a:t>https://www.consilium.europa.eu/en/policies/eu-migration-policy/</a:t>
            </a:r>
            <a:r>
              <a:rPr lang="bs-Latn-BA" sz="1800" dirty="0">
                <a:solidFill>
                  <a:srgbClr val="92D050"/>
                </a:solidFill>
              </a:rPr>
              <a:t> </a:t>
            </a:r>
            <a:endParaRPr lang="en-US" sz="1800" dirty="0">
              <a:solidFill>
                <a:srgbClr val="92D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D95BCA0-D6C2-9CDB-A9CA-F0C3C8EB5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469" y="2126525"/>
            <a:ext cx="1760874" cy="900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61B2A21-23ED-EE89-3CA5-ACEC3D8A16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2530" y="1907499"/>
            <a:ext cx="1281587" cy="1182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9CE432C-E924-1C8F-9411-969857B6B143}"/>
              </a:ext>
            </a:extLst>
          </p:cNvPr>
          <p:cNvSpPr txBox="1"/>
          <p:nvPr/>
        </p:nvSpPr>
        <p:spPr>
          <a:xfrm>
            <a:off x="3509669" y="4016168"/>
            <a:ext cx="2395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b="1" dirty="0">
                <a:solidFill>
                  <a:srgbClr val="1BA19A"/>
                </a:solidFill>
              </a:rPr>
              <a:t>Kesinlikle kültürlerarası! </a:t>
            </a:r>
            <a:r>
              <a:rPr lang="tr-TR" b="1" dirty="0" err="1" smtClean="0">
                <a:solidFill>
                  <a:srgbClr val="1BA19A"/>
                </a:solidFill>
              </a:rPr>
              <a:t>Podcast</a:t>
            </a:r>
            <a:endParaRPr lang="en-US" dirty="0">
              <a:solidFill>
                <a:srgbClr val="1BA19A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58BE72B6-4004-A72F-38C4-7A44FE7CBC6D}"/>
              </a:ext>
            </a:extLst>
          </p:cNvPr>
          <p:cNvSpPr txBox="1"/>
          <p:nvPr/>
        </p:nvSpPr>
        <p:spPr>
          <a:xfrm>
            <a:off x="468364" y="4016169"/>
            <a:ext cx="285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1188A3"/>
                </a:solidFill>
              </a:rPr>
              <a:t>Uluslararası</a:t>
            </a:r>
            <a:r>
              <a:rPr lang="en-US" b="1" dirty="0">
                <a:solidFill>
                  <a:srgbClr val="1188A3"/>
                </a:solidFill>
              </a:rPr>
              <a:t> </a:t>
            </a:r>
            <a:r>
              <a:rPr lang="en-US" b="1" dirty="0" err="1">
                <a:solidFill>
                  <a:srgbClr val="1188A3"/>
                </a:solidFill>
              </a:rPr>
              <a:t>Göç</a:t>
            </a:r>
            <a:r>
              <a:rPr lang="en-US" b="1" dirty="0">
                <a:solidFill>
                  <a:srgbClr val="1188A3"/>
                </a:solidFill>
              </a:rPr>
              <a:t> </a:t>
            </a:r>
            <a:r>
              <a:rPr lang="en-US" b="1" dirty="0" err="1">
                <a:solidFill>
                  <a:srgbClr val="1188A3"/>
                </a:solidFill>
              </a:rPr>
              <a:t>Örgütü</a:t>
            </a:r>
            <a:endParaRPr lang="en-US" b="1" dirty="0">
              <a:solidFill>
                <a:srgbClr val="1188A3"/>
              </a:solidFill>
            </a:endParaRPr>
          </a:p>
        </p:txBody>
      </p:sp>
      <p:pic>
        <p:nvPicPr>
          <p:cNvPr id="25" name="Picture 24" descr="Logo&#10;&#10;Description automatically generated">
            <a:extLst>
              <a:ext uri="{FF2B5EF4-FFF2-40B4-BE49-F238E27FC236}">
                <a16:creationId xmlns="" xmlns:a16="http://schemas.microsoft.com/office/drawing/2014/main" id="{C5BCB346-A943-86F3-79D5-CF58E5B059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624" y="1907499"/>
            <a:ext cx="1281587" cy="1281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C37A635C-B04D-4BF2-B047-C6551409B7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04118" y="2126525"/>
            <a:ext cx="2340016" cy="79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984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509236" y="2507149"/>
            <a:ext cx="9179707" cy="38677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chemeClr val="bg1"/>
                </a:solidFill>
              </a:rPr>
              <a:t> Otorite tarafından gözünüzü korkutmamaya çalışın. İlişki kurmak.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chemeClr val="bg1"/>
                </a:solidFill>
              </a:rPr>
              <a:t>  Katılmadığınız cevapları sorgulamayı öğrenin. Bunu çok olumlu bir şekilde yapın.</a:t>
            </a:r>
            <a:endParaRPr lang="hr-BA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hr-BA" dirty="0">
                <a:solidFill>
                  <a:schemeClr val="bg1"/>
                </a:solidFill>
              </a:rPr>
              <a:t>Bunun mesajınızı oluşturma şekliniz üzerinde bir etkisi olacaktır.</a:t>
            </a:r>
          </a:p>
          <a:p>
            <a:pPr marL="0" indent="0" algn="ctr">
              <a:buNone/>
            </a:pPr>
            <a:r>
              <a:rPr lang="hr-BA" b="1" i="1" dirty="0">
                <a:solidFill>
                  <a:srgbClr val="92D050"/>
                </a:solidFill>
              </a:rPr>
              <a:t>hangisi daha özgün olacak ve daha fazla değer taşıyacak! 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 anchor="ctr" anchorCtr="1">
            <a:normAutofit lnSpcReduction="10000"/>
          </a:bodyPr>
          <a:lstStyle/>
          <a:p>
            <a:r>
              <a:rPr lang="bs-Latn-BA" dirty="0"/>
              <a:t>Top tip!</a:t>
            </a:r>
            <a:endParaRPr lang="en-US" dirty="0"/>
          </a:p>
        </p:txBody>
      </p:sp>
      <p:pic>
        <p:nvPicPr>
          <p:cNvPr id="4" name="Graphic 15" descr="Lightbulb and gear outline">
            <a:extLst>
              <a:ext uri="{FF2B5EF4-FFF2-40B4-BE49-F238E27FC236}">
                <a16:creationId xmlns="" xmlns:a16="http://schemas.microsoft.com/office/drawing/2014/main" id="{E758156F-E769-4775-96B1-14D58180EE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095" y="140043"/>
            <a:ext cx="914400" cy="914400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="" xmlns:a16="http://schemas.microsoft.com/office/drawing/2014/main" id="{7CE1818F-2530-4C08-B3DB-9E8B61E1F42C}"/>
              </a:ext>
            </a:extLst>
          </p:cNvPr>
          <p:cNvSpPr txBox="1">
            <a:spLocks/>
          </p:cNvSpPr>
          <p:nvPr/>
        </p:nvSpPr>
        <p:spPr>
          <a:xfrm>
            <a:off x="3795836" y="1145901"/>
            <a:ext cx="4606506" cy="5822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b="1" dirty="0" smtClean="0">
                <a:solidFill>
                  <a:srgbClr val="1188A3"/>
                </a:solidFill>
              </a:rPr>
              <a:t>Önemli bir </a:t>
            </a:r>
            <a:r>
              <a:rPr lang="tr-TR" sz="3600" b="1" dirty="0" err="1" smtClean="0">
                <a:solidFill>
                  <a:srgbClr val="1188A3"/>
                </a:solidFill>
              </a:rPr>
              <a:t>ipuçu</a:t>
            </a:r>
            <a:r>
              <a:rPr lang="bs-Latn-BA" sz="3600" b="1" dirty="0" smtClean="0">
                <a:solidFill>
                  <a:srgbClr val="1188A3"/>
                </a:solidFill>
              </a:rPr>
              <a:t>!</a:t>
            </a:r>
            <a:endParaRPr lang="en-US" sz="3600" b="1" dirty="0">
              <a:solidFill>
                <a:srgbClr val="1188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47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8EAFDEDB-183D-4EF4-88E4-341A5CF439DF}"/>
              </a:ext>
            </a:extLst>
          </p:cNvPr>
          <p:cNvCxnSpPr/>
          <p:nvPr/>
        </p:nvCxnSpPr>
        <p:spPr>
          <a:xfrm>
            <a:off x="6095999" y="3429000"/>
            <a:ext cx="0" cy="3119284"/>
          </a:xfrm>
          <a:prstGeom prst="line">
            <a:avLst/>
          </a:prstGeom>
          <a:ln w="19050">
            <a:solidFill>
              <a:srgbClr val="1BA1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47BC06A-F69C-41FF-9832-702FDE412082}"/>
              </a:ext>
            </a:extLst>
          </p:cNvPr>
          <p:cNvSpPr/>
          <p:nvPr/>
        </p:nvSpPr>
        <p:spPr>
          <a:xfrm>
            <a:off x="167147" y="3937347"/>
            <a:ext cx="5928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2400" dirty="0">
                <a:solidFill>
                  <a:srgbClr val="6D6E6C"/>
                </a:solidFill>
              </a:rPr>
              <a:t>E</a:t>
            </a:r>
            <a:r>
              <a:rPr lang="en-GB" sz="2400" dirty="0" err="1">
                <a:solidFill>
                  <a:srgbClr val="6D6E6C"/>
                </a:solidFill>
              </a:rPr>
              <a:t>ffective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Etkili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Göçmen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Topluluğu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Arabulucuları</a:t>
            </a:r>
            <a:r>
              <a:rPr lang="en-GB" sz="2400" dirty="0">
                <a:solidFill>
                  <a:srgbClr val="6D6E6C"/>
                </a:solidFill>
              </a:rPr>
              <a:t>, </a:t>
            </a:r>
            <a:r>
              <a:rPr lang="en-GB" sz="2400" b="1" dirty="0" err="1">
                <a:solidFill>
                  <a:srgbClr val="1188A3"/>
                </a:solidFill>
              </a:rPr>
              <a:t>göçmen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topluluklarındaki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insanların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haklarını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ve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çıkarlarını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temsil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eder</a:t>
            </a:r>
            <a:r>
              <a:rPr lang="en-GB" sz="2400" b="1" dirty="0">
                <a:solidFill>
                  <a:srgbClr val="1188A3"/>
                </a:solidFill>
              </a:rPr>
              <a:t>. </a:t>
            </a:r>
            <a:endParaRPr lang="en-GB" sz="2400" dirty="0">
              <a:solidFill>
                <a:srgbClr val="1188A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FA101CD-BD44-43E9-98EF-A213686BA2A7}"/>
              </a:ext>
            </a:extLst>
          </p:cNvPr>
          <p:cNvSpPr/>
          <p:nvPr/>
        </p:nvSpPr>
        <p:spPr>
          <a:xfrm>
            <a:off x="6418107" y="3937347"/>
            <a:ext cx="54517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err="1" smtClean="0">
                <a:solidFill>
                  <a:srgbClr val="6D6E6C"/>
                </a:solidFill>
              </a:rPr>
              <a:t>Etkili</a:t>
            </a:r>
            <a:r>
              <a:rPr lang="en-GB" sz="2400" dirty="0" smtClean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arabuluculuk</a:t>
            </a:r>
            <a:r>
              <a:rPr lang="en-GB" sz="2400" dirty="0">
                <a:solidFill>
                  <a:srgbClr val="6D6E6C"/>
                </a:solidFill>
              </a:rPr>
              <a:t>, </a:t>
            </a:r>
            <a:r>
              <a:rPr lang="en-GB" sz="2400" dirty="0" err="1">
                <a:solidFill>
                  <a:srgbClr val="6D6E6C"/>
                </a:solidFill>
              </a:rPr>
              <a:t>herhangi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bir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türden</a:t>
            </a:r>
            <a:r>
              <a:rPr lang="en-GB" sz="2400" dirty="0">
                <a:solidFill>
                  <a:srgbClr val="6D6E6C"/>
                </a:solidFill>
              </a:rPr>
              <a:t>, </a:t>
            </a:r>
            <a:r>
              <a:rPr lang="en-GB" sz="2400" b="1" dirty="0" err="1">
                <a:solidFill>
                  <a:srgbClr val="1188A3"/>
                </a:solidFill>
              </a:rPr>
              <a:t>sağlam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bir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strateji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b="1" dirty="0" err="1">
                <a:solidFill>
                  <a:srgbClr val="1188A3"/>
                </a:solidFill>
              </a:rPr>
              <a:t>oluşturmayı</a:t>
            </a:r>
            <a:r>
              <a:rPr lang="en-GB" sz="2400" b="1" dirty="0">
                <a:solidFill>
                  <a:srgbClr val="1188A3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veya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arabuluculuk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hedeflerinize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ulaşma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konusunda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kendinizi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rahat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ve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güvende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hissetmenize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yardımcı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olacak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beceriler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planlamayı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ve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uygulama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becerilerini</a:t>
            </a:r>
            <a:r>
              <a:rPr lang="en-GB" sz="2400" dirty="0">
                <a:solidFill>
                  <a:srgbClr val="6D6E6C"/>
                </a:solidFill>
              </a:rPr>
              <a:t> </a:t>
            </a:r>
            <a:r>
              <a:rPr lang="en-GB" sz="2400" dirty="0" err="1">
                <a:solidFill>
                  <a:srgbClr val="6D6E6C"/>
                </a:solidFill>
              </a:rPr>
              <a:t>gerektirir</a:t>
            </a:r>
            <a:r>
              <a:rPr lang="en-GB" sz="2400" dirty="0">
                <a:solidFill>
                  <a:srgbClr val="6D6E6C"/>
                </a:solidFill>
              </a:rPr>
              <a:t>.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5D040818-5116-4DCF-9A1F-6C7C373F65E0}"/>
              </a:ext>
            </a:extLst>
          </p:cNvPr>
          <p:cNvSpPr txBox="1">
            <a:spLocks/>
          </p:cNvSpPr>
          <p:nvPr/>
        </p:nvSpPr>
        <p:spPr>
          <a:xfrm>
            <a:off x="0" y="143037"/>
            <a:ext cx="12192000" cy="544627"/>
          </a:xfrm>
          <a:prstGeom prst="rect">
            <a:avLst/>
          </a:prstGeom>
          <a:solidFill>
            <a:srgbClr val="1188A3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BA" sz="3600" b="1" dirty="0">
                <a:solidFill>
                  <a:schemeClr val="bg1"/>
                </a:solidFill>
                <a:latin typeface="+mn-lt"/>
              </a:rPr>
              <a:t>Toplumun ihtiyaçları hakkında bilgi sahibi olmak</a:t>
            </a:r>
            <a:endParaRPr lang="en-GB" sz="3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9" b="11902"/>
          <a:stretch/>
        </p:blipFill>
        <p:spPr>
          <a:xfrm>
            <a:off x="0" y="766119"/>
            <a:ext cx="6013622" cy="24795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5" b="12597"/>
          <a:stretch/>
        </p:blipFill>
        <p:spPr>
          <a:xfrm>
            <a:off x="6162456" y="741405"/>
            <a:ext cx="6029544" cy="25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7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411246" y="429619"/>
            <a:ext cx="11195868" cy="582221"/>
          </a:xfrm>
        </p:spPr>
        <p:txBody>
          <a:bodyPr>
            <a:normAutofit fontScale="92500"/>
          </a:bodyPr>
          <a:lstStyle/>
          <a:p>
            <a:r>
              <a:rPr lang="en-GB" dirty="0" err="1"/>
              <a:t>Arabuluculuk</a:t>
            </a:r>
            <a:r>
              <a:rPr lang="en-GB" dirty="0"/>
              <a:t> </a:t>
            </a:r>
            <a:r>
              <a:rPr lang="en-GB" dirty="0" err="1"/>
              <a:t>çabalarınızı</a:t>
            </a:r>
            <a:r>
              <a:rPr lang="en-GB" dirty="0"/>
              <a:t> </a:t>
            </a:r>
            <a:r>
              <a:rPr lang="en-GB" b="1" dirty="0" err="1">
                <a:solidFill>
                  <a:srgbClr val="28AF95"/>
                </a:solidFill>
              </a:rPr>
              <a:t>etkili</a:t>
            </a:r>
            <a:r>
              <a:rPr lang="en-GB" dirty="0"/>
              <a:t> </a:t>
            </a:r>
            <a:r>
              <a:rPr lang="en-GB" dirty="0" err="1"/>
              <a:t>kılmak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şunları</a:t>
            </a:r>
            <a:r>
              <a:rPr lang="en-GB" dirty="0"/>
              <a:t> </a:t>
            </a:r>
            <a:r>
              <a:rPr lang="en-GB" dirty="0" err="1" smtClean="0"/>
              <a:t>yapmalısınız</a:t>
            </a:r>
            <a:r>
              <a:rPr lang="en-GB" dirty="0" smtClean="0"/>
              <a:t>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hr-BA" dirty="0"/>
              <a:t>1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hr-BA" dirty="0"/>
              <a:t>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hr-BA" dirty="0"/>
              <a:t>3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hr-BA" dirty="0"/>
              <a:t>4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="" xmlns:a16="http://schemas.microsoft.com/office/drawing/2014/main" id="{609F5FD8-9A45-AB46-874D-E670402059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-62309" y="3153323"/>
            <a:ext cx="3024340" cy="8829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r-BA" sz="3200" b="1" dirty="0">
                <a:solidFill>
                  <a:schemeClr val="bg1"/>
                </a:solidFill>
              </a:rPr>
              <a:t>Sorunu </a:t>
            </a:r>
            <a:r>
              <a:rPr lang="hr-BA" sz="3200" b="1" dirty="0" smtClean="0">
                <a:solidFill>
                  <a:schemeClr val="bg1"/>
                </a:solidFill>
              </a:rPr>
              <a:t>parçala</a:t>
            </a:r>
            <a:r>
              <a:rPr lang="tr-TR" sz="3200" b="1" dirty="0" err="1" smtClean="0">
                <a:solidFill>
                  <a:schemeClr val="bg1"/>
                </a:solidFill>
              </a:rPr>
              <a:t>lara</a:t>
            </a:r>
            <a:r>
              <a:rPr lang="tr-TR" sz="3200" b="1" dirty="0" smtClean="0">
                <a:solidFill>
                  <a:schemeClr val="bg1"/>
                </a:solidFill>
              </a:rPr>
              <a:t> bölün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41140" y="3153323"/>
            <a:ext cx="15622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BA" sz="3200" b="1" dirty="0">
                <a:solidFill>
                  <a:schemeClr val="bg1"/>
                </a:solidFill>
              </a:rPr>
              <a:t>Kendini </a:t>
            </a:r>
            <a:endParaRPr lang="tr-TR" sz="3200" b="1" dirty="0" smtClean="0">
              <a:solidFill>
                <a:schemeClr val="bg1"/>
              </a:solidFill>
            </a:endParaRPr>
          </a:p>
          <a:p>
            <a:r>
              <a:rPr lang="hr-BA" sz="3200" b="1" dirty="0" smtClean="0">
                <a:solidFill>
                  <a:schemeClr val="bg1"/>
                </a:solidFill>
              </a:rPr>
              <a:t>geliştir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58733" y="315332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s-Latn-BA" sz="3200" b="1" dirty="0">
                <a:solidFill>
                  <a:schemeClr val="bg1"/>
                </a:solidFill>
              </a:rPr>
              <a:t>İlgili </a:t>
            </a:r>
            <a:endParaRPr lang="tr-TR" sz="3200" b="1" dirty="0" smtClean="0">
              <a:solidFill>
                <a:schemeClr val="bg1"/>
              </a:solidFill>
            </a:endParaRPr>
          </a:p>
          <a:p>
            <a:pPr algn="ctr"/>
            <a:r>
              <a:rPr lang="bs-Latn-BA" sz="3200" b="1" dirty="0" smtClean="0">
                <a:solidFill>
                  <a:schemeClr val="bg1"/>
                </a:solidFill>
              </a:rPr>
              <a:t>hakları </a:t>
            </a:r>
            <a:endParaRPr lang="tr-TR" sz="3200" b="1" dirty="0" smtClean="0">
              <a:solidFill>
                <a:schemeClr val="bg1"/>
              </a:solidFill>
            </a:endParaRPr>
          </a:p>
          <a:p>
            <a:pPr algn="ctr"/>
            <a:r>
              <a:rPr lang="bs-Latn-BA" sz="3200" b="1" dirty="0" smtClean="0">
                <a:solidFill>
                  <a:schemeClr val="bg1"/>
                </a:solidFill>
              </a:rPr>
              <a:t>tanımlayın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63542" y="3004223"/>
            <a:ext cx="3997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3200" b="1" dirty="0">
                <a:solidFill>
                  <a:schemeClr val="bg1"/>
                </a:solidFill>
              </a:rPr>
              <a:t>Sorunu çözmek için bir çözüm (hedef) ve strateji geliştirin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15" name="Graphic 4" descr="Thought bubble outline">
            <a:extLst>
              <a:ext uri="{FF2B5EF4-FFF2-40B4-BE49-F238E27FC236}">
                <a16:creationId xmlns="" xmlns:a16="http://schemas.microsoft.com/office/drawing/2014/main" id="{C2F3E560-CE9D-4847-9ECC-334B60940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4831" y="5080054"/>
            <a:ext cx="914400" cy="914400"/>
          </a:xfrm>
          <a:prstGeom prst="rect">
            <a:avLst/>
          </a:prstGeom>
        </p:spPr>
      </p:pic>
      <p:grpSp>
        <p:nvGrpSpPr>
          <p:cNvPr id="23" name="Google Shape;518;p39">
            <a:extLst>
              <a:ext uri="{FF2B5EF4-FFF2-40B4-BE49-F238E27FC236}">
                <a16:creationId xmlns="" xmlns:a16="http://schemas.microsoft.com/office/drawing/2014/main" id="{AEF123A5-D4AB-42A1-B57B-7D7C3C7AF5CC}"/>
              </a:ext>
            </a:extLst>
          </p:cNvPr>
          <p:cNvGrpSpPr/>
          <p:nvPr/>
        </p:nvGrpSpPr>
        <p:grpSpPr>
          <a:xfrm>
            <a:off x="7765020" y="5205861"/>
            <a:ext cx="719953" cy="739084"/>
            <a:chOff x="1923675" y="1633650"/>
            <a:chExt cx="436000" cy="435975"/>
          </a:xfrm>
          <a:solidFill>
            <a:srgbClr val="1188A3"/>
          </a:solidFill>
        </p:grpSpPr>
        <p:sp>
          <p:nvSpPr>
            <p:cNvPr id="24" name="Google Shape;519;p39">
              <a:extLst>
                <a:ext uri="{FF2B5EF4-FFF2-40B4-BE49-F238E27FC236}">
                  <a16:creationId xmlns="" xmlns:a16="http://schemas.microsoft.com/office/drawing/2014/main" id="{C79D15EB-2D2A-4EFF-8FB3-CFB75A9A6C5C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520;p39">
              <a:extLst>
                <a:ext uri="{FF2B5EF4-FFF2-40B4-BE49-F238E27FC236}">
                  <a16:creationId xmlns="" xmlns:a16="http://schemas.microsoft.com/office/drawing/2014/main" id="{76833FFF-E53B-4B5B-BD88-969016A50D71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521;p39">
              <a:extLst>
                <a:ext uri="{FF2B5EF4-FFF2-40B4-BE49-F238E27FC236}">
                  <a16:creationId xmlns="" xmlns:a16="http://schemas.microsoft.com/office/drawing/2014/main" id="{8FB89368-62AD-4399-9D4C-099E5E3EDE07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522;p39">
              <a:extLst>
                <a:ext uri="{FF2B5EF4-FFF2-40B4-BE49-F238E27FC236}">
                  <a16:creationId xmlns="" xmlns:a16="http://schemas.microsoft.com/office/drawing/2014/main" id="{18EC6942-F7D6-4DA5-8FA0-1B65CEB739FE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523;p39">
              <a:extLst>
                <a:ext uri="{FF2B5EF4-FFF2-40B4-BE49-F238E27FC236}">
                  <a16:creationId xmlns="" xmlns:a16="http://schemas.microsoft.com/office/drawing/2014/main" id="{F2D2250B-3577-4A7A-995C-0CF5C10640E3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524;p39">
              <a:extLst>
                <a:ext uri="{FF2B5EF4-FFF2-40B4-BE49-F238E27FC236}">
                  <a16:creationId xmlns="" xmlns:a16="http://schemas.microsoft.com/office/drawing/2014/main" id="{2FAA7ADB-28D8-4580-80FD-7771E74C2C4E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31" name="Graphic 7" descr="Books with solid fill">
            <a:extLst>
              <a:ext uri="{FF2B5EF4-FFF2-40B4-BE49-F238E27FC236}">
                <a16:creationId xmlns="" xmlns:a16="http://schemas.microsoft.com/office/drawing/2014/main" id="{2AC048FC-56E9-463F-B755-DB8A990EF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49541" y="5132594"/>
            <a:ext cx="914400" cy="914400"/>
          </a:xfrm>
          <a:prstGeom prst="rect">
            <a:avLst/>
          </a:prstGeom>
        </p:spPr>
      </p:pic>
      <p:pic>
        <p:nvPicPr>
          <p:cNvPr id="21" name="Graphic 9" descr="Checklist with solid fill">
            <a:extLst>
              <a:ext uri="{FF2B5EF4-FFF2-40B4-BE49-F238E27FC236}">
                <a16:creationId xmlns="" xmlns:a16="http://schemas.microsoft.com/office/drawing/2014/main" id="{7AE64FBE-74FB-4AA1-83EE-CAE741D5A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00413" y="51027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30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r-BA" dirty="0"/>
              <a:t>Overcome and BECOME!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1641288"/>
            <a:ext cx="10632498" cy="3245241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92D050"/>
                </a:solidFill>
              </a:rPr>
              <a:t>Yardım etmeye çalıştığınız insanları hatırlayın ve sadece sürece odaklanmayın.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/>
              <a:t>Ulaştığın kişiler kimler?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1188A3"/>
                </a:solidFill>
              </a:rPr>
              <a:t>Müdahaleniz onları nasıl etkileyecek?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/>
              <a:t>Hikayeleri neler?</a:t>
            </a:r>
            <a:endParaRPr lang="hr-BA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28AF95"/>
                </a:solidFill>
              </a:rPr>
              <a:t>Durumlarında kafanızı karıştıran, anlamadığınız bir şey mi var?</a:t>
            </a:r>
            <a:endParaRPr lang="hr-BA" dirty="0" smtClean="0">
              <a:solidFill>
                <a:srgbClr val="28AF95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/>
              <a:t>Siz olsaydınız farklı ihtiyaçlarınız, tepkileriniz, hisleriniz olacağını düşünüyor musunuz?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92D050"/>
                </a:solidFill>
              </a:rPr>
              <a:t>Onların ifade ettiklerini, hissettiklerini kabul edebilir misin? Farklılıkları kabul ediyor musunuz?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/>
              <a:t>Bu yansıma yapıldıktan sonra, sonraki adımlar için hazırsınız</a:t>
            </a:r>
            <a:r>
              <a:rPr lang="hr-BA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8993" y="185341"/>
            <a:ext cx="8904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BA" sz="3600" b="1" dirty="0">
                <a:solidFill>
                  <a:schemeClr val="bg1"/>
                </a:solidFill>
              </a:rPr>
              <a:t>Ama başlamadan önce...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57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77344A67-734E-B141-ACA0-9A783894C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9154" y="934084"/>
            <a:ext cx="4842196" cy="1771016"/>
          </a:xfrm>
        </p:spPr>
        <p:txBody>
          <a:bodyPr>
            <a:normAutofit/>
          </a:bodyPr>
          <a:lstStyle/>
          <a:p>
            <a:r>
              <a:rPr lang="en-US" dirty="0" smtClean="0"/>
              <a:t>Ara</a:t>
            </a:r>
            <a:r>
              <a:rPr lang="tr-TR" dirty="0" smtClean="0"/>
              <a:t>bulucu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mesajınızı</a:t>
            </a:r>
            <a:r>
              <a:rPr lang="en-US" dirty="0"/>
              <a:t> </a:t>
            </a:r>
            <a:r>
              <a:rPr lang="en-US" dirty="0" err="1"/>
              <a:t>seçin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4B123F00-55CC-A04B-B3B9-63DE577B48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0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7CE1818F-2530-4C08-B3DB-9E8B61E1F42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ETKİLİ BİR ARACININ MESAJI OLUŞTURMA</a:t>
            </a:r>
            <a:endParaRPr lang="hr-BA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44B8201-91E5-4D79-A736-9108FC55612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31342" y="2940908"/>
            <a:ext cx="4740079" cy="2677298"/>
          </a:xfrm>
        </p:spPr>
        <p:txBody>
          <a:bodyPr>
            <a:normAutofit fontScale="85000" lnSpcReduction="20000"/>
          </a:bodyPr>
          <a:lstStyle/>
          <a:p>
            <a:pPr marL="0" indent="0"/>
            <a:r>
              <a:rPr lang="hr-BA" sz="5200" dirty="0"/>
              <a:t>Sonraki 6 adımda size nasıl </a:t>
            </a:r>
            <a:r>
              <a:rPr lang="hr-BA" sz="5200" dirty="0">
                <a:solidFill>
                  <a:srgbClr val="92D050"/>
                </a:solidFill>
              </a:rPr>
              <a:t>ETKİLİ MESAJ </a:t>
            </a:r>
            <a:r>
              <a:rPr lang="hr-BA" sz="5200" dirty="0"/>
              <a:t>oluşturacağınızı göstereceğiz</a:t>
            </a:r>
            <a:r>
              <a:rPr lang="hr-BA" sz="5200" dirty="0" smtClean="0"/>
              <a:t>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6060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128738D-DCB3-0F4C-BFD7-195A040397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195" y="444299"/>
            <a:ext cx="7470130" cy="582221"/>
          </a:xfrm>
        </p:spPr>
        <p:txBody>
          <a:bodyPr>
            <a:normAutofit fontScale="92500"/>
          </a:bodyPr>
          <a:lstStyle/>
          <a:p>
            <a:r>
              <a:rPr lang="bs-Latn-BA" dirty="0"/>
              <a:t>Akran arabuluculuğu için gerekli beceriler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A9E582-971F-4D4F-926F-0FE2CB5C93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69835" y="3299779"/>
            <a:ext cx="1324794" cy="734186"/>
          </a:xfrm>
        </p:spPr>
        <p:txBody>
          <a:bodyPr>
            <a:noAutofit/>
          </a:bodyPr>
          <a:lstStyle/>
          <a:p>
            <a:pPr marL="0" indent="0"/>
            <a:r>
              <a:rPr lang="en-US" sz="2400" dirty="0"/>
              <a:t>Be friendly</a:t>
            </a:r>
          </a:p>
          <a:p>
            <a:endParaRPr lang="en-US" sz="2800" dirty="0"/>
          </a:p>
        </p:txBody>
      </p:sp>
      <p:sp>
        <p:nvSpPr>
          <p:cNvPr id="9" name="Arc 8">
            <a:extLst>
              <a:ext uri="{FF2B5EF4-FFF2-40B4-BE49-F238E27FC236}">
                <a16:creationId xmlns="" xmlns:a16="http://schemas.microsoft.com/office/drawing/2014/main" id="{DB097A54-870A-4B97-A162-436421A39AF3}"/>
              </a:ext>
            </a:extLst>
          </p:cNvPr>
          <p:cNvSpPr/>
          <p:nvPr/>
        </p:nvSpPr>
        <p:spPr>
          <a:xfrm rot="10202808">
            <a:off x="7657511" y="-441105"/>
            <a:ext cx="3735266" cy="3613217"/>
          </a:xfrm>
          <a:prstGeom prst="arc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="" xmlns:a16="http://schemas.microsoft.com/office/drawing/2014/main" id="{AEC8B719-F987-4CCB-A657-66DC5D37E4F1}"/>
              </a:ext>
            </a:extLst>
          </p:cNvPr>
          <p:cNvSpPr/>
          <p:nvPr/>
        </p:nvSpPr>
        <p:spPr>
          <a:xfrm rot="20441885">
            <a:off x="6352184" y="3635419"/>
            <a:ext cx="1623527" cy="2456125"/>
          </a:xfrm>
          <a:prstGeom prst="arc">
            <a:avLst/>
          </a:prstGeom>
          <a:ln w="12700">
            <a:solidFill>
              <a:srgbClr val="1188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6781" y="3963465"/>
            <a:ext cx="31033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6D6E6C"/>
                </a:solidFill>
              </a:rPr>
              <a:t>Make a statement that gets your audience’s attention right away. </a:t>
            </a:r>
            <a:r>
              <a:rPr lang="bs-Latn-BA" sz="2400" dirty="0">
                <a:solidFill>
                  <a:srgbClr val="6D6E6C"/>
                </a:solidFill>
              </a:rPr>
              <a:t>Keep it short, use </a:t>
            </a:r>
            <a:r>
              <a:rPr lang="en-US" sz="2400" dirty="0">
                <a:solidFill>
                  <a:srgbClr val="6D6E6C"/>
                </a:solidFill>
              </a:rPr>
              <a:t>only a sentence or two</a:t>
            </a:r>
            <a:r>
              <a:rPr lang="bs-Latn-BA" sz="2400" dirty="0">
                <a:solidFill>
                  <a:srgbClr val="6D6E6C"/>
                </a:solidFill>
              </a:rPr>
              <a:t>!</a:t>
            </a:r>
            <a:endParaRPr lang="en-US" sz="2400" dirty="0">
              <a:solidFill>
                <a:srgbClr val="6D6E6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22611" y="2581645"/>
            <a:ext cx="36117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800" b="1" dirty="0">
                <a:solidFill>
                  <a:srgbClr val="1188A3"/>
                </a:solidFill>
              </a:rPr>
              <a:t>1. </a:t>
            </a:r>
            <a:r>
              <a:rPr lang="bs-Latn-BA" sz="2800" b="1" dirty="0">
                <a:solidFill>
                  <a:srgbClr val="1188A3"/>
                </a:solidFill>
              </a:rPr>
              <a:t>Kitlenizle etkileşim kurun</a:t>
            </a:r>
            <a:endParaRPr lang="en-US" sz="2800" b="1" dirty="0">
              <a:solidFill>
                <a:srgbClr val="1188A3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03802" y="3798988"/>
            <a:ext cx="2606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srgbClr val="28AF95"/>
                </a:solidFill>
              </a:rPr>
              <a:t>2. </a:t>
            </a:r>
            <a:r>
              <a:rPr lang="en-US" sz="2800" b="1" dirty="0" err="1">
                <a:solidFill>
                  <a:srgbClr val="28AF95"/>
                </a:solidFill>
              </a:rPr>
              <a:t>Sorunu</a:t>
            </a:r>
            <a:r>
              <a:rPr lang="en-US" sz="2800" b="1" dirty="0">
                <a:solidFill>
                  <a:srgbClr val="28AF95"/>
                </a:solidFill>
              </a:rPr>
              <a:t> </a:t>
            </a:r>
            <a:r>
              <a:rPr lang="en-US" sz="2800" b="1" dirty="0" err="1">
                <a:solidFill>
                  <a:srgbClr val="28AF95"/>
                </a:solidFill>
              </a:rPr>
              <a:t>sunun</a:t>
            </a:r>
            <a:endParaRPr lang="en-US" sz="2800" b="1" dirty="0">
              <a:solidFill>
                <a:srgbClr val="28AF95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56257" y="1677433"/>
            <a:ext cx="2937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rgbClr val="6D6E6C"/>
                </a:solidFill>
              </a:rPr>
              <a:t>Sorunu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kimin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etkilediğini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etkilediğini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açıklayın</a:t>
            </a:r>
            <a:endParaRPr lang="en-US" sz="2400" dirty="0">
              <a:solidFill>
                <a:srgbClr val="6D6E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53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c 7">
            <a:extLst>
              <a:ext uri="{FF2B5EF4-FFF2-40B4-BE49-F238E27FC236}">
                <a16:creationId xmlns="" xmlns:a16="http://schemas.microsoft.com/office/drawing/2014/main" id="{242A81B1-2A23-425D-8B66-2D7497011396}"/>
              </a:ext>
            </a:extLst>
          </p:cNvPr>
          <p:cNvSpPr/>
          <p:nvPr/>
        </p:nvSpPr>
        <p:spPr>
          <a:xfrm rot="18945249">
            <a:off x="818417" y="3664119"/>
            <a:ext cx="3735266" cy="3613217"/>
          </a:xfrm>
          <a:prstGeom prst="arc">
            <a:avLst/>
          </a:prstGeom>
          <a:ln w="12700">
            <a:solidFill>
              <a:srgbClr val="1188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="" xmlns:a16="http://schemas.microsoft.com/office/drawing/2014/main" id="{5DAC26DA-8A8E-4A24-8AC5-25A52C71BB22}"/>
              </a:ext>
            </a:extLst>
          </p:cNvPr>
          <p:cNvSpPr/>
          <p:nvPr/>
        </p:nvSpPr>
        <p:spPr>
          <a:xfrm rot="15871273">
            <a:off x="7353547" y="3664118"/>
            <a:ext cx="3735266" cy="3613217"/>
          </a:xfrm>
          <a:prstGeom prst="arc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="" xmlns:a16="http://schemas.microsoft.com/office/drawing/2014/main" id="{C0DA50C6-46FE-43D4-8F89-08CF481888DC}"/>
              </a:ext>
            </a:extLst>
          </p:cNvPr>
          <p:cNvSpPr/>
          <p:nvPr/>
        </p:nvSpPr>
        <p:spPr>
          <a:xfrm rot="5400000">
            <a:off x="5487965" y="56558"/>
            <a:ext cx="2644913" cy="2610945"/>
          </a:xfrm>
          <a:prstGeom prst="arc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91461" y="2449815"/>
            <a:ext cx="304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1188A3"/>
                </a:solidFill>
              </a:rPr>
              <a:t>3. </a:t>
            </a:r>
            <a:r>
              <a:rPr lang="en-US" sz="2800" b="1" dirty="0" err="1">
                <a:solidFill>
                  <a:srgbClr val="1188A3"/>
                </a:solidFill>
              </a:rPr>
              <a:t>Gerçekleri</a:t>
            </a:r>
            <a:r>
              <a:rPr lang="en-US" sz="2800" b="1" dirty="0">
                <a:solidFill>
                  <a:srgbClr val="1188A3"/>
                </a:solidFill>
              </a:rPr>
              <a:t> </a:t>
            </a:r>
            <a:r>
              <a:rPr lang="en-US" sz="2800" b="1" dirty="0" err="1">
                <a:solidFill>
                  <a:srgbClr val="1188A3"/>
                </a:solidFill>
              </a:rPr>
              <a:t>sağlayın</a:t>
            </a:r>
            <a:endParaRPr lang="en-US" sz="2800" b="1" dirty="0">
              <a:solidFill>
                <a:srgbClr val="1188A3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1671" y="4037018"/>
            <a:ext cx="34511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rgbClr val="6D6E6C"/>
                </a:solidFill>
              </a:rPr>
              <a:t>Veriler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sorunun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var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olduğunu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göstermek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konumunuzu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desteklemek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için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önemlidir</a:t>
            </a:r>
            <a:r>
              <a:rPr lang="en-US" sz="2400" dirty="0">
                <a:solidFill>
                  <a:srgbClr val="6D6E6C"/>
                </a:solidFill>
              </a:rPr>
              <a:t>. </a:t>
            </a:r>
            <a:r>
              <a:rPr lang="en-US" sz="2400" dirty="0" err="1">
                <a:solidFill>
                  <a:srgbClr val="6D6E6C"/>
                </a:solidFill>
              </a:rPr>
              <a:t>Kitlenizle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alakalı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gerçekleri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arayın</a:t>
            </a:r>
            <a:endParaRPr lang="en-US" sz="2400" dirty="0">
              <a:solidFill>
                <a:srgbClr val="6D6E6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80034" y="3760019"/>
            <a:ext cx="2726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800" b="1" dirty="0">
                <a:solidFill>
                  <a:srgbClr val="92D050"/>
                </a:solidFill>
              </a:rPr>
              <a:t>4. </a:t>
            </a:r>
            <a:r>
              <a:rPr lang="en-IE" sz="2800" b="1" dirty="0" err="1">
                <a:solidFill>
                  <a:srgbClr val="92D050"/>
                </a:solidFill>
              </a:rPr>
              <a:t>Bir</a:t>
            </a:r>
            <a:r>
              <a:rPr lang="en-IE" sz="2800" b="1" dirty="0">
                <a:solidFill>
                  <a:srgbClr val="92D050"/>
                </a:solidFill>
              </a:rPr>
              <a:t> </a:t>
            </a:r>
            <a:r>
              <a:rPr lang="en-IE" sz="2800" b="1" dirty="0" err="1">
                <a:solidFill>
                  <a:srgbClr val="92D050"/>
                </a:solidFill>
              </a:rPr>
              <a:t>hikaye</a:t>
            </a:r>
            <a:r>
              <a:rPr lang="en-IE" sz="2800" b="1" dirty="0">
                <a:solidFill>
                  <a:srgbClr val="92D050"/>
                </a:solidFill>
              </a:rPr>
              <a:t> </a:t>
            </a:r>
            <a:r>
              <a:rPr lang="en-IE" sz="2800" b="1" dirty="0" err="1">
                <a:solidFill>
                  <a:srgbClr val="92D050"/>
                </a:solidFill>
              </a:rPr>
              <a:t>anlatın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39461" y="427634"/>
            <a:ext cx="38764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örnek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veya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hikaye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konuya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insani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yüz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verir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onu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gerçek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daha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çekici</a:t>
            </a:r>
            <a:r>
              <a:rPr lang="en-US" sz="2400" dirty="0">
                <a:solidFill>
                  <a:srgbClr val="6D6E6C"/>
                </a:solidFill>
              </a:rPr>
              <a:t> hale </a:t>
            </a:r>
            <a:r>
              <a:rPr lang="en-US" sz="2400" dirty="0" err="1">
                <a:solidFill>
                  <a:srgbClr val="6D6E6C"/>
                </a:solidFill>
              </a:rPr>
              <a:t>getirir</a:t>
            </a:r>
            <a:r>
              <a:rPr lang="en-US" sz="2400" dirty="0">
                <a:solidFill>
                  <a:srgbClr val="6D6E6C"/>
                </a:solidFill>
              </a:rPr>
              <a:t>. </a:t>
            </a:r>
            <a:r>
              <a:rPr lang="en-US" sz="2400" dirty="0" err="1">
                <a:solidFill>
                  <a:srgbClr val="6D6E6C"/>
                </a:solidFill>
              </a:rPr>
              <a:t>Yine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örneğin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hedef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kitlenizle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alakalı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olduğundan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emin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olun</a:t>
            </a:r>
            <a:r>
              <a:rPr lang="en-US" sz="2400" dirty="0">
                <a:solidFill>
                  <a:srgbClr val="6D6E6C"/>
                </a:solidFill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06442" y="2396385"/>
            <a:ext cx="4100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1188A3"/>
                </a:solidFill>
              </a:rPr>
              <a:t>5. </a:t>
            </a:r>
            <a:r>
              <a:rPr lang="en-US" sz="2800" b="1" dirty="0" err="1">
                <a:solidFill>
                  <a:srgbClr val="1188A3"/>
                </a:solidFill>
              </a:rPr>
              <a:t>Konuyu</a:t>
            </a:r>
            <a:r>
              <a:rPr lang="en-US" sz="2800" b="1" dirty="0">
                <a:solidFill>
                  <a:srgbClr val="1188A3"/>
                </a:solidFill>
              </a:rPr>
              <a:t> </a:t>
            </a:r>
            <a:r>
              <a:rPr lang="en-US" sz="2800" b="1" dirty="0" err="1">
                <a:solidFill>
                  <a:srgbClr val="1188A3"/>
                </a:solidFill>
              </a:rPr>
              <a:t>izleyiciyle</a:t>
            </a:r>
            <a:r>
              <a:rPr lang="en-US" sz="2800" b="1" dirty="0">
                <a:solidFill>
                  <a:srgbClr val="1188A3"/>
                </a:solidFill>
              </a:rPr>
              <a:t> </a:t>
            </a:r>
            <a:r>
              <a:rPr lang="en-US" sz="2800" b="1" dirty="0" err="1">
                <a:solidFill>
                  <a:srgbClr val="1188A3"/>
                </a:solidFill>
              </a:rPr>
              <a:t>ilişkilendirin</a:t>
            </a:r>
            <a:endParaRPr lang="en-US" sz="2800" b="1" dirty="0">
              <a:solidFill>
                <a:srgbClr val="1188A3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21171" y="4005631"/>
            <a:ext cx="31163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rgbClr val="6D6E6C"/>
                </a:solidFill>
              </a:rPr>
              <a:t>Kitlenize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bu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ilginin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önemsedikleri</a:t>
            </a:r>
            <a:r>
              <a:rPr lang="en-US" sz="2400" dirty="0">
                <a:solidFill>
                  <a:srgbClr val="6D6E6C"/>
                </a:solidFill>
              </a:rPr>
              <a:t>, </a:t>
            </a:r>
            <a:r>
              <a:rPr lang="en-US" sz="2400" dirty="0" err="1">
                <a:solidFill>
                  <a:srgbClr val="6D6E6C"/>
                </a:solidFill>
              </a:rPr>
              <a:t>istedikleri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veya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ihtiyaç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duydukları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şeylere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nasıl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uyduğunu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gösterin</a:t>
            </a:r>
            <a:endParaRPr lang="en-US" sz="2400" dirty="0">
              <a:solidFill>
                <a:srgbClr val="6D6E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86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1548FF5-A7AF-7542-8BB9-D4330E1CD6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44039" y="2471737"/>
            <a:ext cx="1461986" cy="1914525"/>
          </a:xfrm>
        </p:spPr>
        <p:txBody>
          <a:bodyPr>
            <a:normAutofit/>
          </a:bodyPr>
          <a:lstStyle/>
          <a:p>
            <a:pPr marL="0" indent="0"/>
            <a:r>
              <a:rPr lang="hr-BA" dirty="0"/>
              <a:t>Understand the parties</a:t>
            </a:r>
            <a:endParaRPr lang="en-US" dirty="0"/>
          </a:p>
        </p:txBody>
      </p:sp>
      <p:sp>
        <p:nvSpPr>
          <p:cNvPr id="7" name="Arc 6">
            <a:extLst>
              <a:ext uri="{FF2B5EF4-FFF2-40B4-BE49-F238E27FC236}">
                <a16:creationId xmlns="" xmlns:a16="http://schemas.microsoft.com/office/drawing/2014/main" id="{091B2689-EDA1-4C1A-BD7D-6A311E8B8251}"/>
              </a:ext>
            </a:extLst>
          </p:cNvPr>
          <p:cNvSpPr/>
          <p:nvPr/>
        </p:nvSpPr>
        <p:spPr>
          <a:xfrm rot="8095117">
            <a:off x="1633262" y="151673"/>
            <a:ext cx="2952517" cy="2927271"/>
          </a:xfrm>
          <a:prstGeom prst="arc">
            <a:avLst/>
          </a:prstGeom>
          <a:ln w="12700">
            <a:solidFill>
              <a:srgbClr val="1188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63506" y="3621892"/>
            <a:ext cx="3532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1188A3"/>
                </a:solidFill>
              </a:rPr>
              <a:t>6. </a:t>
            </a:r>
            <a:r>
              <a:rPr lang="en-US" sz="2800" b="1" dirty="0" err="1">
                <a:solidFill>
                  <a:srgbClr val="1188A3"/>
                </a:solidFill>
              </a:rPr>
              <a:t>İsteğinizi</a:t>
            </a:r>
            <a:r>
              <a:rPr lang="en-US" sz="2800" b="1" dirty="0">
                <a:solidFill>
                  <a:srgbClr val="1188A3"/>
                </a:solidFill>
              </a:rPr>
              <a:t> </a:t>
            </a:r>
            <a:r>
              <a:rPr lang="en-US" sz="2800" b="1" dirty="0" err="1">
                <a:solidFill>
                  <a:srgbClr val="1188A3"/>
                </a:solidFill>
              </a:rPr>
              <a:t>yapın</a:t>
            </a:r>
            <a:r>
              <a:rPr lang="en-US" sz="2800" b="1" dirty="0">
                <a:solidFill>
                  <a:srgbClr val="1188A3"/>
                </a:solidFill>
              </a:rPr>
              <a:t> (“</a:t>
            </a:r>
            <a:r>
              <a:rPr lang="en-US" sz="2800" b="1" dirty="0" err="1">
                <a:solidFill>
                  <a:srgbClr val="1188A3"/>
                </a:solidFill>
              </a:rPr>
              <a:t>sorun</a:t>
            </a:r>
            <a:r>
              <a:rPr lang="en-US" sz="2800" b="1" dirty="0">
                <a:solidFill>
                  <a:srgbClr val="1188A3"/>
                </a:solidFill>
              </a:rPr>
              <a:t>”).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62737" y="1640740"/>
            <a:ext cx="3093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rgbClr val="6D6E6C"/>
                </a:solidFill>
              </a:rPr>
              <a:t>Kişinin</a:t>
            </a:r>
            <a:r>
              <a:rPr lang="en-US" sz="2400" dirty="0">
                <a:solidFill>
                  <a:srgbClr val="6D6E6C"/>
                </a:solidFill>
              </a:rPr>
              <a:t> ne </a:t>
            </a:r>
            <a:r>
              <a:rPr lang="en-US" sz="2400" dirty="0" err="1">
                <a:solidFill>
                  <a:srgbClr val="6D6E6C"/>
                </a:solidFill>
              </a:rPr>
              <a:t>yapmasını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istediğinizi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açıkça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belirtin</a:t>
            </a:r>
            <a:r>
              <a:rPr lang="en-US" sz="2400" dirty="0">
                <a:solidFill>
                  <a:srgbClr val="6D6E6C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32129" y="2872316"/>
            <a:ext cx="1514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s-Latn-BA" sz="2400" dirty="0">
                <a:solidFill>
                  <a:schemeClr val="bg1"/>
                </a:solidFill>
              </a:rPr>
              <a:t>Bir mesaj oluşturun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67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048593" y="433904"/>
            <a:ext cx="9966248" cy="84625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bs-Latn-BA" sz="4400" b="1" dirty="0">
                <a:solidFill>
                  <a:srgbClr val="1BA19A"/>
                </a:solidFill>
              </a:rPr>
              <a:t>GÖRSELLEŞTİRELİM – 6 harika mesajlaşma örneği!</a:t>
            </a:r>
            <a:endParaRPr lang="en-US" sz="4400" dirty="0">
              <a:solidFill>
                <a:srgbClr val="1BA19A"/>
              </a:solidFill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3" y="1741900"/>
            <a:ext cx="1867083" cy="186708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28AF9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5" t="216" r="8910" b="-216"/>
          <a:stretch/>
        </p:blipFill>
        <p:spPr>
          <a:xfrm>
            <a:off x="2183369" y="1746566"/>
            <a:ext cx="1847299" cy="184127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1188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hlinkClick r:id="rId6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7" r="10114"/>
          <a:stretch/>
        </p:blipFill>
        <p:spPr>
          <a:xfrm>
            <a:off x="4203141" y="1743299"/>
            <a:ext cx="1791817" cy="1828237"/>
          </a:xfrm>
          <a:prstGeom prst="rect">
            <a:avLst/>
          </a:prstGeom>
          <a:solidFill>
            <a:srgbClr val="92D050"/>
          </a:solidFill>
          <a:ln w="5715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hlinkClick r:id="rId8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" r="29847"/>
          <a:stretch/>
        </p:blipFill>
        <p:spPr>
          <a:xfrm>
            <a:off x="6185083" y="1740705"/>
            <a:ext cx="1830170" cy="183151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1188A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hlinkClick r:id="rId10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r="21203"/>
          <a:stretch/>
        </p:blipFill>
        <p:spPr>
          <a:xfrm>
            <a:off x="8204855" y="1727988"/>
            <a:ext cx="1825444" cy="182823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hlinkClick r:id="rId12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8" r="19908"/>
          <a:stretch/>
        </p:blipFill>
        <p:spPr>
          <a:xfrm>
            <a:off x="10219901" y="1740705"/>
            <a:ext cx="1779085" cy="18276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28AF9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7045" y="3717260"/>
            <a:ext cx="1903851" cy="3926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400" b="1" dirty="0" smtClean="0">
                <a:solidFill>
                  <a:srgbClr val="28AF95"/>
                </a:solidFill>
              </a:rPr>
              <a:t>İLGİ ÇEK</a:t>
            </a:r>
            <a:endParaRPr lang="en-US" sz="2400" dirty="0">
              <a:solidFill>
                <a:srgbClr val="28AF95"/>
              </a:solidFill>
            </a:endParaRPr>
          </a:p>
        </p:txBody>
      </p:sp>
      <p:sp>
        <p:nvSpPr>
          <p:cNvPr id="12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52103" y="3742380"/>
            <a:ext cx="2084758" cy="78773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s-Latn-BA" sz="2400" b="1" dirty="0">
                <a:solidFill>
                  <a:srgbClr val="1188A3"/>
                </a:solidFill>
              </a:rPr>
              <a:t>SORUN SUNUN</a:t>
            </a:r>
            <a:endParaRPr lang="en-US" sz="2400" dirty="0">
              <a:solidFill>
                <a:srgbClr val="1188A3"/>
              </a:solidFill>
            </a:endParaRPr>
          </a:p>
        </p:txBody>
      </p:sp>
      <p:sp>
        <p:nvSpPr>
          <p:cNvPr id="13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571347" y="3717260"/>
            <a:ext cx="3092460" cy="3926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s-Latn-BA" sz="2400" b="1" dirty="0">
                <a:solidFill>
                  <a:srgbClr val="92D050"/>
                </a:solidFill>
              </a:rPr>
              <a:t>KİTLEYLE </a:t>
            </a:r>
            <a:endParaRPr lang="tr-TR" sz="2400" b="1" dirty="0" smtClean="0">
              <a:solidFill>
                <a:srgbClr val="92D050"/>
              </a:solidFill>
            </a:endParaRPr>
          </a:p>
          <a:p>
            <a:pPr marL="0" indent="0" algn="ctr">
              <a:buNone/>
            </a:pPr>
            <a:r>
              <a:rPr lang="bs-Latn-BA" sz="2400" b="1" dirty="0" smtClean="0">
                <a:solidFill>
                  <a:srgbClr val="92D050"/>
                </a:solidFill>
              </a:rPr>
              <a:t>BAĞLANIN</a:t>
            </a:r>
            <a:endParaRPr lang="en-US" sz="2400" dirty="0">
              <a:solidFill>
                <a:srgbClr val="92D050"/>
              </a:solidFill>
            </a:endParaRPr>
          </a:p>
        </p:txBody>
      </p:sp>
      <p:sp>
        <p:nvSpPr>
          <p:cNvPr id="14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553938" y="3755060"/>
            <a:ext cx="3092460" cy="3926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s-Latn-BA" sz="2400" b="1" dirty="0">
                <a:solidFill>
                  <a:srgbClr val="1188A3"/>
                </a:solidFill>
              </a:rPr>
              <a:t>BİR HİKAYE </a:t>
            </a:r>
            <a:endParaRPr lang="tr-TR" sz="2400" b="1" dirty="0" smtClean="0">
              <a:solidFill>
                <a:srgbClr val="1188A3"/>
              </a:solidFill>
            </a:endParaRPr>
          </a:p>
          <a:p>
            <a:pPr marL="0" indent="0" algn="ctr">
              <a:buNone/>
            </a:pPr>
            <a:r>
              <a:rPr lang="bs-Latn-BA" sz="2400" b="1" dirty="0" smtClean="0">
                <a:solidFill>
                  <a:srgbClr val="1188A3"/>
                </a:solidFill>
              </a:rPr>
              <a:t>ANLAT</a:t>
            </a:r>
            <a:r>
              <a:rPr lang="tr-TR" sz="2400" b="1" dirty="0" smtClean="0">
                <a:solidFill>
                  <a:srgbClr val="1188A3"/>
                </a:solidFill>
              </a:rPr>
              <a:t>IN</a:t>
            </a:r>
            <a:endParaRPr lang="en-US" sz="2400" dirty="0">
              <a:solidFill>
                <a:srgbClr val="1188A3"/>
              </a:solidFill>
            </a:endParaRPr>
          </a:p>
        </p:txBody>
      </p:sp>
      <p:sp>
        <p:nvSpPr>
          <p:cNvPr id="15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67302" y="3770371"/>
            <a:ext cx="1210220" cy="3926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s-Latn-BA" sz="2400" b="1" dirty="0">
                <a:solidFill>
                  <a:srgbClr val="92D050"/>
                </a:solidFill>
              </a:rPr>
              <a:t>GERÇEKLER</a:t>
            </a:r>
            <a:endParaRPr lang="en-US" sz="2400" dirty="0">
              <a:solidFill>
                <a:srgbClr val="92D050"/>
              </a:solidFill>
            </a:endParaRPr>
          </a:p>
        </p:txBody>
      </p:sp>
      <p:sp>
        <p:nvSpPr>
          <p:cNvPr id="16" name="Text Placeholder 92">
            <a:extLst>
              <a:ext uri="{FF2B5EF4-FFF2-40B4-BE49-F238E27FC236}">
                <a16:creationId xmlns="" xmlns:a16="http://schemas.microsoft.com/office/drawing/2014/main" id="{6D337FA9-947C-D14C-8527-2783D9CEA8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63213" y="3751041"/>
            <a:ext cx="3092460" cy="39264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400" b="1" dirty="0" smtClean="0">
                <a:solidFill>
                  <a:srgbClr val="1BA19A"/>
                </a:solidFill>
              </a:rPr>
              <a:t>SORUN</a:t>
            </a:r>
            <a:endParaRPr lang="en-US" sz="2400" dirty="0">
              <a:solidFill>
                <a:srgbClr val="1BA19A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01091" y="5380702"/>
            <a:ext cx="88335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28AF95"/>
                </a:solidFill>
              </a:rPr>
              <a:t>MESAJI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takip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etmek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için</a:t>
            </a:r>
            <a:r>
              <a:rPr lang="en-US" sz="3600" b="1" dirty="0">
                <a:solidFill>
                  <a:srgbClr val="1188A3"/>
                </a:solidFill>
              </a:rPr>
              <a:t> her </a:t>
            </a:r>
            <a:r>
              <a:rPr lang="en-US" sz="3600" b="1" dirty="0" err="1">
                <a:solidFill>
                  <a:srgbClr val="1188A3"/>
                </a:solidFill>
              </a:rPr>
              <a:t>resmin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üzerine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u="sng" dirty="0" smtClean="0">
                <a:solidFill>
                  <a:srgbClr val="1188A3"/>
                </a:solidFill>
              </a:rPr>
              <a:t>TIKLAYIN</a:t>
            </a:r>
            <a:r>
              <a:rPr lang="en-US" sz="3600" b="1" dirty="0" smtClean="0">
                <a:solidFill>
                  <a:srgbClr val="1188A3"/>
                </a:solidFill>
              </a:rPr>
              <a:t>*</a:t>
            </a:r>
            <a:endParaRPr lang="en-US" sz="3600" b="1" dirty="0">
              <a:solidFill>
                <a:srgbClr val="28AF95"/>
              </a:solidFill>
            </a:endParaRPr>
          </a:p>
        </p:txBody>
      </p:sp>
      <p:pic>
        <p:nvPicPr>
          <p:cNvPr id="22" name="Graphic 9" descr="Cursor with solid fill">
            <a:extLst>
              <a:ext uri="{FF2B5EF4-FFF2-40B4-BE49-F238E27FC236}">
                <a16:creationId xmlns="" xmlns:a16="http://schemas.microsoft.com/office/drawing/2014/main" id="{011A8F39-7C45-440B-B3F9-BADC96EFF3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40910">
            <a:off x="5219995" y="4282218"/>
            <a:ext cx="1268218" cy="126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88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502523C-1FBF-694D-A493-E6D7659C55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3715" y="1191057"/>
            <a:ext cx="4957908" cy="582221"/>
          </a:xfrm>
        </p:spPr>
        <p:txBody>
          <a:bodyPr>
            <a:normAutofit lnSpcReduction="10000"/>
          </a:bodyPr>
          <a:lstStyle/>
          <a:p>
            <a:r>
              <a:rPr lang="tr-TR" b="1" dirty="0" smtClean="0"/>
              <a:t>SES</a:t>
            </a:r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17FC06B-D4D7-7C48-A9E1-9C8C38FB3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9396" y="1217612"/>
            <a:ext cx="4957908" cy="582221"/>
          </a:xfrm>
        </p:spPr>
        <p:txBody>
          <a:bodyPr>
            <a:normAutofit lnSpcReduction="10000"/>
          </a:bodyPr>
          <a:lstStyle/>
          <a:p>
            <a:r>
              <a:rPr lang="hr-BA" b="1" dirty="0" smtClean="0"/>
              <a:t>T</a:t>
            </a:r>
            <a:r>
              <a:rPr lang="tr-TR" b="1" dirty="0" smtClean="0"/>
              <a:t>ONLAMA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9D6722-04D8-4666-8C0D-A20E79FEA4FE}"/>
              </a:ext>
            </a:extLst>
          </p:cNvPr>
          <p:cNvSpPr txBox="1"/>
          <p:nvPr/>
        </p:nvSpPr>
        <p:spPr>
          <a:xfrm>
            <a:off x="5591623" y="289516"/>
            <a:ext cx="10763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prstClr val="white"/>
                </a:solidFill>
              </a:rPr>
              <a:t>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3077" y="2222751"/>
            <a:ext cx="113619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i="1" dirty="0">
                <a:solidFill>
                  <a:srgbClr val="1188A3"/>
                </a:solidFill>
              </a:rPr>
              <a:t>Ses </a:t>
            </a:r>
            <a:r>
              <a:rPr lang="fr-FR" sz="2800" i="1" dirty="0" err="1">
                <a:solidFill>
                  <a:srgbClr val="1188A3"/>
                </a:solidFill>
              </a:rPr>
              <a:t>ve</a:t>
            </a:r>
            <a:r>
              <a:rPr lang="fr-FR" sz="2800" i="1" dirty="0">
                <a:solidFill>
                  <a:srgbClr val="1188A3"/>
                </a:solidFill>
              </a:rPr>
              <a:t> ton </a:t>
            </a:r>
            <a:r>
              <a:rPr lang="fr-FR" sz="2800" i="1" dirty="0" err="1">
                <a:solidFill>
                  <a:srgbClr val="1188A3"/>
                </a:solidFill>
              </a:rPr>
              <a:t>arasındaki</a:t>
            </a:r>
            <a:r>
              <a:rPr lang="fr-FR" sz="2800" i="1" dirty="0">
                <a:solidFill>
                  <a:srgbClr val="1188A3"/>
                </a:solidFill>
              </a:rPr>
              <a:t> </a:t>
            </a:r>
            <a:r>
              <a:rPr lang="fr-FR" sz="2800" i="1" dirty="0" err="1">
                <a:solidFill>
                  <a:srgbClr val="1188A3"/>
                </a:solidFill>
              </a:rPr>
              <a:t>fark</a:t>
            </a:r>
            <a:r>
              <a:rPr lang="fr-FR" sz="2800" i="1" dirty="0">
                <a:solidFill>
                  <a:srgbClr val="1188A3"/>
                </a:solidFill>
              </a:rPr>
              <a:t> </a:t>
            </a:r>
            <a:r>
              <a:rPr lang="fr-FR" sz="2800" i="1" dirty="0" err="1">
                <a:solidFill>
                  <a:srgbClr val="1188A3"/>
                </a:solidFill>
              </a:rPr>
              <a:t>nedir</a:t>
            </a:r>
            <a:r>
              <a:rPr lang="fr-FR" sz="2800" i="1" dirty="0">
                <a:solidFill>
                  <a:srgbClr val="1188A3"/>
                </a:solidFill>
              </a:rPr>
              <a:t>?</a:t>
            </a:r>
            <a:endParaRPr lang="bs-Latn-BA" sz="2400" dirty="0">
              <a:solidFill>
                <a:srgbClr val="6D6E6C"/>
              </a:solidFill>
            </a:endParaRPr>
          </a:p>
          <a:p>
            <a:r>
              <a:rPr lang="tr-TR" sz="2400" dirty="0" smtClean="0">
                <a:solidFill>
                  <a:srgbClr val="6D6E6C"/>
                </a:solidFill>
              </a:rPr>
              <a:t>Düşünün</a:t>
            </a:r>
            <a:r>
              <a:rPr lang="en-US" sz="2400" dirty="0" smtClean="0">
                <a:solidFill>
                  <a:srgbClr val="6D6E6C"/>
                </a:solidFill>
              </a:rPr>
              <a:t>:</a:t>
            </a:r>
            <a:endParaRPr lang="bs-Latn-BA" sz="2400" dirty="0">
              <a:solidFill>
                <a:srgbClr val="6D6E6C"/>
              </a:solidFill>
            </a:endParaRPr>
          </a:p>
          <a:p>
            <a:pPr algn="just"/>
            <a:endParaRPr lang="bs-Latn-BA" sz="2400" dirty="0">
              <a:solidFill>
                <a:srgbClr val="6D6E6C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92D050"/>
                </a:solidFill>
              </a:rPr>
              <a:t>Her zaman </a:t>
            </a:r>
            <a:r>
              <a:rPr lang="en-US" sz="2400" dirty="0" err="1">
                <a:solidFill>
                  <a:srgbClr val="92D050"/>
                </a:solidFill>
              </a:rPr>
              <a:t>aynı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sese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sahipsiniz</a:t>
            </a:r>
            <a:r>
              <a:rPr lang="en-US" sz="2400" dirty="0">
                <a:solidFill>
                  <a:srgbClr val="92D050"/>
                </a:solidFill>
              </a:rPr>
              <a:t>, </a:t>
            </a:r>
            <a:r>
              <a:rPr lang="en-US" sz="2400" dirty="0" err="1">
                <a:solidFill>
                  <a:srgbClr val="92D050"/>
                </a:solidFill>
              </a:rPr>
              <a:t>ancak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tonunuz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değişiyor</a:t>
            </a:r>
            <a:r>
              <a:rPr lang="en-US" sz="2400" dirty="0" smtClean="0">
                <a:solidFill>
                  <a:srgbClr val="92D050"/>
                </a:solidFill>
              </a:rPr>
              <a:t>.</a:t>
            </a:r>
            <a:endParaRPr lang="bs-Latn-BA" sz="2400" dirty="0">
              <a:solidFill>
                <a:srgbClr val="92D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6D6E6C"/>
                </a:solidFill>
              </a:rPr>
              <a:t>En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yakın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arkadaşlarınızla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yemeğe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çıktığınızda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ton, </a:t>
            </a:r>
            <a:r>
              <a:rPr lang="en-US" sz="2400" dirty="0" err="1">
                <a:solidFill>
                  <a:srgbClr val="6D6E6C"/>
                </a:solidFill>
              </a:rPr>
              <a:t>patronunuzla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toplantıdayken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farklı</a:t>
            </a:r>
            <a:r>
              <a:rPr lang="en-US" sz="2400" dirty="0">
                <a:solidFill>
                  <a:srgbClr val="6D6E6C"/>
                </a:solidFill>
              </a:rPr>
              <a:t> </a:t>
            </a:r>
            <a:r>
              <a:rPr lang="en-US" sz="2400" dirty="0" err="1">
                <a:solidFill>
                  <a:srgbClr val="6D6E6C"/>
                </a:solidFill>
              </a:rPr>
              <a:t>bir</a:t>
            </a:r>
            <a:r>
              <a:rPr lang="en-US" sz="2400" dirty="0">
                <a:solidFill>
                  <a:srgbClr val="6D6E6C"/>
                </a:solidFill>
              </a:rPr>
              <a:t> ton </a:t>
            </a:r>
            <a:r>
              <a:rPr lang="en-US" sz="2400" dirty="0" err="1">
                <a:solidFill>
                  <a:srgbClr val="6D6E6C"/>
                </a:solidFill>
              </a:rPr>
              <a:t>kullanabilirsiniz</a:t>
            </a:r>
            <a:r>
              <a:rPr lang="en-US" sz="2400" dirty="0" smtClean="0">
                <a:solidFill>
                  <a:srgbClr val="6D6E6C"/>
                </a:solidFill>
              </a:rPr>
              <a:t>.</a:t>
            </a:r>
            <a:endParaRPr lang="en-US" sz="2400" dirty="0">
              <a:solidFill>
                <a:srgbClr val="6D6E6C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28AF95"/>
                </a:solidFill>
              </a:rPr>
              <a:t>Ses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tonunuz</a:t>
            </a:r>
            <a:r>
              <a:rPr lang="en-US" sz="2400" dirty="0">
                <a:solidFill>
                  <a:srgbClr val="28AF95"/>
                </a:solidFill>
              </a:rPr>
              <a:t>, </a:t>
            </a:r>
            <a:r>
              <a:rPr lang="en-US" sz="2400" dirty="0" err="1">
                <a:solidFill>
                  <a:srgbClr val="28AF95"/>
                </a:solidFill>
              </a:rPr>
              <a:t>hitap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ettiğiniz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kişinin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duygusal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durumuna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göre</a:t>
            </a:r>
            <a:r>
              <a:rPr lang="en-US" sz="2400" dirty="0">
                <a:solidFill>
                  <a:srgbClr val="28AF95"/>
                </a:solidFill>
              </a:rPr>
              <a:t> de </a:t>
            </a:r>
            <a:r>
              <a:rPr lang="en-US" sz="2400" dirty="0" err="1">
                <a:solidFill>
                  <a:srgbClr val="28AF95"/>
                </a:solidFill>
              </a:rPr>
              <a:t>değişir</a:t>
            </a:r>
            <a:r>
              <a:rPr lang="en-US" sz="2400" dirty="0">
                <a:solidFill>
                  <a:srgbClr val="28AF95"/>
                </a:solidFill>
              </a:rPr>
              <a:t>. </a:t>
            </a:r>
            <a:r>
              <a:rPr lang="en-US" sz="2400" dirty="0" err="1">
                <a:solidFill>
                  <a:srgbClr val="28AF95"/>
                </a:solidFill>
              </a:rPr>
              <a:t>Korkan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veya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üzülen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biriyle</a:t>
            </a:r>
            <a:r>
              <a:rPr lang="en-US" sz="2400" dirty="0">
                <a:solidFill>
                  <a:srgbClr val="28AF95"/>
                </a:solidFill>
              </a:rPr>
              <a:t>, </a:t>
            </a:r>
            <a:r>
              <a:rPr lang="en-US" sz="2400" dirty="0" err="1">
                <a:solidFill>
                  <a:srgbClr val="28AF95"/>
                </a:solidFill>
              </a:rPr>
              <a:t>gülen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biriyle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aynı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ses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tonunu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kullanmak</a:t>
            </a:r>
            <a:r>
              <a:rPr lang="en-US" sz="2400" dirty="0">
                <a:solidFill>
                  <a:srgbClr val="28AF95"/>
                </a:solidFill>
              </a:rPr>
              <a:t> </a:t>
            </a:r>
            <a:r>
              <a:rPr lang="en-US" sz="2400" dirty="0" err="1">
                <a:solidFill>
                  <a:srgbClr val="28AF95"/>
                </a:solidFill>
              </a:rPr>
              <a:t>istemezsiniz</a:t>
            </a:r>
            <a:r>
              <a:rPr lang="en-US" sz="2400" dirty="0" smtClean="0">
                <a:solidFill>
                  <a:srgbClr val="28AF95"/>
                </a:solidFill>
              </a:rPr>
              <a:t>.</a:t>
            </a:r>
            <a:endParaRPr lang="en-US" sz="2400" dirty="0">
              <a:solidFill>
                <a:srgbClr val="28AF95"/>
              </a:solidFill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="" xmlns:a16="http://schemas.microsoft.com/office/drawing/2014/main" id="{909333F2-5E13-1B40-BB35-9546F1142519}"/>
              </a:ext>
            </a:extLst>
          </p:cNvPr>
          <p:cNvSpPr txBox="1">
            <a:spLocks/>
          </p:cNvSpPr>
          <p:nvPr/>
        </p:nvSpPr>
        <p:spPr>
          <a:xfrm>
            <a:off x="2036349" y="161071"/>
            <a:ext cx="8186874" cy="10830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err="1">
                <a:solidFill>
                  <a:srgbClr val="1188A3"/>
                </a:solidFill>
              </a:rPr>
              <a:t>Sesin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önemi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ve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ses</a:t>
            </a:r>
            <a:r>
              <a:rPr lang="en-US" sz="3600" b="1" dirty="0">
                <a:solidFill>
                  <a:srgbClr val="1188A3"/>
                </a:solidFill>
              </a:rPr>
              <a:t> </a:t>
            </a:r>
            <a:r>
              <a:rPr lang="en-US" sz="3600" b="1" dirty="0" err="1">
                <a:solidFill>
                  <a:srgbClr val="1188A3"/>
                </a:solidFill>
              </a:rPr>
              <a:t>tonu</a:t>
            </a:r>
            <a:endParaRPr lang="en-US" sz="3600" b="1" dirty="0">
              <a:solidFill>
                <a:srgbClr val="1188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64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56DA5F2-4137-3042-ACB2-7465E92BE8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EŞSİZ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FAAEC063-0E22-224A-BEB5-C5894BE565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 smtClean="0"/>
              <a:t>AÇIK SÖZLÜ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09F5FD8-9A45-AB46-874D-E670402059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04" y="3130034"/>
            <a:ext cx="3024340" cy="882975"/>
          </a:xfrm>
        </p:spPr>
        <p:txBody>
          <a:bodyPr>
            <a:noAutofit/>
          </a:bodyPr>
          <a:lstStyle/>
          <a:p>
            <a:pPr marL="0" indent="0"/>
            <a:r>
              <a:rPr lang="hr-BA" sz="2400" dirty="0"/>
              <a:t>İzleyicilerinizin ayakkabılarına girin, ne duymalarını istiyorsunuz?</a:t>
            </a:r>
            <a:endParaRPr lang="en-US" sz="2400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642B1E1B-9AA2-A84E-AF03-47474770D2E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DENGELİ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BD4D635F-2824-C44E-952E-E2D6EFC075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UMUTLU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4634E15-2F00-AF49-AD93-9610E37AAC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-17545" y="557599"/>
            <a:ext cx="12181236" cy="1352273"/>
          </a:xfrm>
        </p:spPr>
        <p:txBody>
          <a:bodyPr>
            <a:normAutofit/>
          </a:bodyPr>
          <a:lstStyle/>
          <a:p>
            <a:r>
              <a:rPr lang="tr-TR" b="1" spc="600" dirty="0" smtClean="0"/>
              <a:t>SES</a:t>
            </a:r>
            <a:endParaRPr lang="hr-BA" b="1" spc="600" dirty="0"/>
          </a:p>
          <a:p>
            <a:r>
              <a:rPr lang="hr-BA" b="1" i="1" dirty="0">
                <a:solidFill>
                  <a:srgbClr val="92D050"/>
                </a:solidFill>
              </a:rPr>
              <a:t>Olmaya </a:t>
            </a:r>
            <a:r>
              <a:rPr lang="hr-BA" b="1" i="1" dirty="0" smtClean="0">
                <a:solidFill>
                  <a:srgbClr val="92D050"/>
                </a:solidFill>
              </a:rPr>
              <a:t>çalış:</a:t>
            </a:r>
            <a:endParaRPr lang="en-US" b="1" i="1" dirty="0">
              <a:solidFill>
                <a:srgbClr val="92D05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57269" y="3130034"/>
            <a:ext cx="28467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2400" dirty="0">
                <a:solidFill>
                  <a:schemeClr val="bg1"/>
                </a:solidFill>
              </a:rPr>
              <a:t>Tutkulu, gerçek, erişilebilir, insan, mükemmel değil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272141" y="3109856"/>
            <a:ext cx="2614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2400" dirty="0">
                <a:solidFill>
                  <a:schemeClr val="bg1"/>
                </a:solidFill>
              </a:rPr>
              <a:t>Her şeyin olumlu sonuçlanmasını beklediğinizi gösterin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46129" y="3130034"/>
            <a:ext cx="2614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400" dirty="0" err="1">
                <a:solidFill>
                  <a:schemeClr val="bg1"/>
                </a:solidFill>
              </a:rPr>
              <a:t>İlgi</a:t>
            </a:r>
            <a:r>
              <a:rPr lang="en-IE" sz="2400" dirty="0">
                <a:solidFill>
                  <a:schemeClr val="bg1"/>
                </a:solidFill>
              </a:rPr>
              <a:t> </a:t>
            </a:r>
            <a:r>
              <a:rPr lang="en-IE" sz="2400" dirty="0" err="1">
                <a:solidFill>
                  <a:schemeClr val="bg1"/>
                </a:solidFill>
              </a:rPr>
              <a:t>çekici</a:t>
            </a:r>
            <a:r>
              <a:rPr lang="en-IE" sz="2400" dirty="0">
                <a:solidFill>
                  <a:schemeClr val="bg1"/>
                </a:solidFill>
              </a:rPr>
              <a:t> </a:t>
            </a:r>
            <a:r>
              <a:rPr lang="en-IE" sz="2400" dirty="0" err="1">
                <a:solidFill>
                  <a:schemeClr val="bg1"/>
                </a:solidFill>
              </a:rPr>
              <a:t>içerikle</a:t>
            </a:r>
            <a:r>
              <a:rPr lang="en-IE" sz="2400" dirty="0">
                <a:solidFill>
                  <a:schemeClr val="bg1"/>
                </a:solidFill>
              </a:rPr>
              <a:t> </a:t>
            </a:r>
            <a:r>
              <a:rPr lang="en-IE" sz="2400" dirty="0" err="1">
                <a:solidFill>
                  <a:schemeClr val="bg1"/>
                </a:solidFill>
              </a:rPr>
              <a:t>ciddiyet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87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C04E9B6-5796-4D29-B70F-383D5ACCC6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55531" y="2419349"/>
            <a:ext cx="8996855" cy="3019426"/>
          </a:xfrm>
          <a:ln w="85725">
            <a:gradFill>
              <a:gsLst>
                <a:gs pos="0">
                  <a:srgbClr val="92D050"/>
                </a:gs>
                <a:gs pos="74000">
                  <a:srgbClr val="1188A3"/>
                </a:gs>
                <a:gs pos="83000">
                  <a:srgbClr val="92D050"/>
                </a:gs>
                <a:gs pos="100000">
                  <a:srgbClr val="28AF95"/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0E93AF-93EE-4EC4-B04F-05BA2E4B6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4982" y="351827"/>
            <a:ext cx="3818236" cy="1129008"/>
          </a:xfrm>
        </p:spPr>
        <p:txBody>
          <a:bodyPr>
            <a:normAutofit lnSpcReduction="10000"/>
          </a:bodyPr>
          <a:lstStyle/>
          <a:p>
            <a:pPr algn="ctr"/>
            <a:r>
              <a:rPr lang="bs-Latn-BA" b="1" spc="600" dirty="0" smtClean="0"/>
              <a:t>TO</a:t>
            </a:r>
            <a:r>
              <a:rPr lang="tr-TR" b="1" spc="600" dirty="0" smtClean="0"/>
              <a:t>NLAMA</a:t>
            </a:r>
            <a:r>
              <a:rPr lang="bs-Latn-BA" b="1" spc="600" dirty="0" smtClean="0"/>
              <a:t> </a:t>
            </a:r>
            <a:endParaRPr lang="bs-Latn-BA" b="1" spc="600" dirty="0"/>
          </a:p>
          <a:p>
            <a:pPr algn="ctr"/>
            <a:r>
              <a:rPr lang="bs-Latn-BA" b="1" i="1" dirty="0">
                <a:solidFill>
                  <a:srgbClr val="92D050"/>
                </a:solidFill>
              </a:rPr>
              <a:t>Bunları dene: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03120" y="1614783"/>
            <a:ext cx="7861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6D6E6C"/>
                </a:solidFill>
              </a:rPr>
              <a:t>Voice stays the same, tone changes depending on the listener</a:t>
            </a:r>
            <a:endParaRPr lang="hr-BA" sz="2400" i="1" dirty="0">
              <a:solidFill>
                <a:srgbClr val="6D6E6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14988" y="2774900"/>
            <a:ext cx="10382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i="1" dirty="0" smtClean="0">
                <a:solidFill>
                  <a:srgbClr val="6D6E6C"/>
                </a:solidFill>
              </a:rPr>
              <a:t>x</a:t>
            </a:r>
            <a:endParaRPr lang="bs-Latn-BA" sz="2400" b="1" i="1" dirty="0">
              <a:solidFill>
                <a:srgbClr val="6D6E6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b="1" i="1" dirty="0" smtClean="0">
                <a:solidFill>
                  <a:srgbClr val="6D6E6C"/>
                </a:solidFill>
              </a:rPr>
              <a:t>x</a:t>
            </a:r>
            <a:endParaRPr lang="bs-Latn-BA" sz="2400" b="1" i="1" dirty="0">
              <a:solidFill>
                <a:srgbClr val="6D6E6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b="1" i="1" dirty="0" smtClean="0">
                <a:solidFill>
                  <a:srgbClr val="6D6E6C"/>
                </a:solidFill>
              </a:rPr>
              <a:t>x</a:t>
            </a:r>
            <a:endParaRPr lang="bs-Latn-BA" sz="2400" b="1" i="1" dirty="0">
              <a:solidFill>
                <a:srgbClr val="6D6E6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b="1" i="1" dirty="0" smtClean="0">
                <a:solidFill>
                  <a:srgbClr val="6D6E6C"/>
                </a:solidFill>
              </a:rPr>
              <a:t>x</a:t>
            </a:r>
            <a:endParaRPr lang="bs-Latn-BA" sz="2400" b="1" i="1" dirty="0">
              <a:solidFill>
                <a:srgbClr val="6D6E6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65108" y="27749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i="1" dirty="0">
                <a:solidFill>
                  <a:srgbClr val="28AF95"/>
                </a:solidFill>
              </a:rPr>
              <a:t>GÜNDELİK</a:t>
            </a:r>
          </a:p>
          <a:p>
            <a:pPr>
              <a:lnSpc>
                <a:spcPct val="150000"/>
              </a:lnSpc>
            </a:pPr>
            <a:r>
              <a:rPr lang="en-GB" sz="2400" b="1" i="1" dirty="0">
                <a:solidFill>
                  <a:srgbClr val="28AF95"/>
                </a:solidFill>
              </a:rPr>
              <a:t>EĞLENCELİ</a:t>
            </a:r>
          </a:p>
          <a:p>
            <a:pPr>
              <a:lnSpc>
                <a:spcPct val="150000"/>
              </a:lnSpc>
            </a:pPr>
            <a:r>
              <a:rPr lang="en-GB" sz="2400" b="1" i="1" dirty="0">
                <a:solidFill>
                  <a:srgbClr val="28AF95"/>
                </a:solidFill>
              </a:rPr>
              <a:t>SAYGISIZ</a:t>
            </a:r>
          </a:p>
          <a:p>
            <a:pPr>
              <a:lnSpc>
                <a:spcPct val="150000"/>
              </a:lnSpc>
            </a:pPr>
            <a:r>
              <a:rPr lang="tr-TR" sz="2400" b="1" i="1" dirty="0" smtClean="0">
                <a:solidFill>
                  <a:srgbClr val="28AF95"/>
                </a:solidFill>
              </a:rPr>
              <a:t>HEVESSİZ</a:t>
            </a:r>
            <a:endParaRPr lang="en-GB" sz="2400" b="1" i="1" dirty="0">
              <a:solidFill>
                <a:srgbClr val="28AF9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73152" y="2787550"/>
            <a:ext cx="21418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sz="2400" b="1" i="1" dirty="0">
                <a:solidFill>
                  <a:srgbClr val="1188A3"/>
                </a:solidFill>
              </a:rPr>
              <a:t>RESMİ</a:t>
            </a:r>
            <a:endParaRPr lang="bs-Latn-BA" sz="2400" b="1" i="1" dirty="0" smtClean="0">
              <a:solidFill>
                <a:srgbClr val="76C6D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en-GB" sz="2400" b="1" i="1" dirty="0">
                <a:solidFill>
                  <a:srgbClr val="1188A3"/>
                </a:solidFill>
              </a:rPr>
              <a:t>CİDDİ</a:t>
            </a:r>
          </a:p>
          <a:p>
            <a:pPr algn="r">
              <a:lnSpc>
                <a:spcPct val="150000"/>
              </a:lnSpc>
            </a:pPr>
            <a:r>
              <a:rPr lang="en-GB" sz="2400" b="1" i="1" dirty="0">
                <a:solidFill>
                  <a:srgbClr val="1188A3"/>
                </a:solidFill>
              </a:rPr>
              <a:t>SAYGILI</a:t>
            </a:r>
          </a:p>
          <a:p>
            <a:pPr algn="r">
              <a:lnSpc>
                <a:spcPct val="150000"/>
              </a:lnSpc>
            </a:pPr>
            <a:r>
              <a:rPr lang="en-GB" sz="2400" b="1" i="1" dirty="0">
                <a:solidFill>
                  <a:srgbClr val="1188A3"/>
                </a:solidFill>
              </a:rPr>
              <a:t>HEVESLİ</a:t>
            </a:r>
            <a:endParaRPr lang="en-GB" sz="2400" b="1" i="1" dirty="0">
              <a:solidFill>
                <a:srgbClr val="28AF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44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3F654C0-16AD-4EFD-98CD-7AF7EB8CE1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0300" y="1062323"/>
            <a:ext cx="5514975" cy="4109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Sesinizin</a:t>
            </a:r>
            <a:r>
              <a:rPr lang="en-US" sz="2400" dirty="0"/>
              <a:t> </a:t>
            </a: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özelliklerini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Topluluk</a:t>
            </a:r>
            <a:r>
              <a:rPr lang="en-US" sz="2400" dirty="0"/>
              <a:t> </a:t>
            </a:r>
            <a:r>
              <a:rPr lang="en-US" sz="2400" dirty="0" err="1"/>
              <a:t>Aracısı</a:t>
            </a:r>
            <a:r>
              <a:rPr lang="en-US" sz="2400" dirty="0"/>
              <a:t> </a:t>
            </a:r>
            <a:r>
              <a:rPr lang="en-US" sz="2400" dirty="0" err="1"/>
              <a:t>katılım</a:t>
            </a:r>
            <a:r>
              <a:rPr lang="en-US" sz="2400" dirty="0"/>
              <a:t> </a:t>
            </a:r>
            <a:r>
              <a:rPr lang="en-US" sz="2400" dirty="0" err="1"/>
              <a:t>mesajlarınızı</a:t>
            </a:r>
            <a:r>
              <a:rPr lang="en-US" sz="2400" dirty="0"/>
              <a:t> </a:t>
            </a:r>
            <a:r>
              <a:rPr lang="en-US" sz="2400" dirty="0" err="1"/>
              <a:t>halka</a:t>
            </a:r>
            <a:r>
              <a:rPr lang="en-US" sz="2400" dirty="0"/>
              <a:t> </a:t>
            </a:r>
            <a:r>
              <a:rPr lang="en-US" sz="2400" dirty="0" err="1"/>
              <a:t>iletmek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kullanacağınız</a:t>
            </a:r>
            <a:r>
              <a:rPr lang="en-US" sz="2400" dirty="0"/>
              <a:t> </a:t>
            </a:r>
            <a:r>
              <a:rPr lang="en-US" sz="2400" dirty="0" err="1"/>
              <a:t>ses</a:t>
            </a:r>
            <a:r>
              <a:rPr lang="en-US" sz="2400" dirty="0"/>
              <a:t> </a:t>
            </a:r>
            <a:r>
              <a:rPr lang="en-US" sz="2400" dirty="0" err="1"/>
              <a:t>tonunu</a:t>
            </a:r>
            <a:r>
              <a:rPr lang="en-US" sz="2400" dirty="0"/>
              <a:t> </a:t>
            </a:r>
            <a:r>
              <a:rPr lang="en-US" sz="2400" dirty="0" err="1"/>
              <a:t>yazın</a:t>
            </a:r>
            <a:r>
              <a:rPr lang="en-US" sz="2400" dirty="0"/>
              <a:t>!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2" r="21302"/>
          <a:stretch>
            <a:fillRect/>
          </a:stretch>
        </p:blipFill>
        <p:spPr/>
      </p:pic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33394733-2F0D-48C5-9C1C-54BF17122633}"/>
              </a:ext>
            </a:extLst>
          </p:cNvPr>
          <p:cNvSpPr txBox="1">
            <a:spLocks/>
          </p:cNvSpPr>
          <p:nvPr/>
        </p:nvSpPr>
        <p:spPr>
          <a:xfrm>
            <a:off x="1018492" y="201538"/>
            <a:ext cx="4145197" cy="5822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>
                <a:solidFill>
                  <a:schemeClr val="bg1"/>
                </a:solidFill>
                <a:highlight>
                  <a:srgbClr val="92D050"/>
                </a:highlight>
              </a:rPr>
              <a:t>EGZERSİZ</a:t>
            </a:r>
            <a:endParaRPr lang="en-US" dirty="0">
              <a:solidFill>
                <a:schemeClr val="bg1"/>
              </a:solidFill>
              <a:highlight>
                <a:srgbClr val="92D050"/>
              </a:highlight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="" xmlns:a16="http://schemas.microsoft.com/office/drawing/2014/main" id="{128471F5-3D10-4FE9-8839-728D1AF5D8C6}"/>
              </a:ext>
            </a:extLst>
          </p:cNvPr>
          <p:cNvSpPr/>
          <p:nvPr/>
        </p:nvSpPr>
        <p:spPr>
          <a:xfrm>
            <a:off x="5337534" y="492648"/>
            <a:ext cx="1234440" cy="118872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76C6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" name="Google Shape;518;p39">
            <a:extLst>
              <a:ext uri="{FF2B5EF4-FFF2-40B4-BE49-F238E27FC236}">
                <a16:creationId xmlns="" xmlns:a16="http://schemas.microsoft.com/office/drawing/2014/main" id="{AEF123A5-D4AB-42A1-B57B-7D7C3C7AF5CC}"/>
              </a:ext>
            </a:extLst>
          </p:cNvPr>
          <p:cNvGrpSpPr/>
          <p:nvPr/>
        </p:nvGrpSpPr>
        <p:grpSpPr>
          <a:xfrm>
            <a:off x="5595421" y="658148"/>
            <a:ext cx="718665" cy="808349"/>
            <a:chOff x="1923675" y="1633650"/>
            <a:chExt cx="436000" cy="435975"/>
          </a:xfrm>
          <a:solidFill>
            <a:srgbClr val="1188A3"/>
          </a:solidFill>
        </p:grpSpPr>
        <p:sp>
          <p:nvSpPr>
            <p:cNvPr id="11" name="Google Shape;519;p39">
              <a:extLst>
                <a:ext uri="{FF2B5EF4-FFF2-40B4-BE49-F238E27FC236}">
                  <a16:creationId xmlns="" xmlns:a16="http://schemas.microsoft.com/office/drawing/2014/main" id="{C79D15EB-2D2A-4EFF-8FB3-CFB75A9A6C5C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520;p39">
              <a:extLst>
                <a:ext uri="{FF2B5EF4-FFF2-40B4-BE49-F238E27FC236}">
                  <a16:creationId xmlns="" xmlns:a16="http://schemas.microsoft.com/office/drawing/2014/main" id="{76833FFF-E53B-4B5B-BD88-969016A50D71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521;p39">
              <a:extLst>
                <a:ext uri="{FF2B5EF4-FFF2-40B4-BE49-F238E27FC236}">
                  <a16:creationId xmlns="" xmlns:a16="http://schemas.microsoft.com/office/drawing/2014/main" id="{8FB89368-62AD-4399-9D4C-099E5E3EDE07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522;p39">
              <a:extLst>
                <a:ext uri="{FF2B5EF4-FFF2-40B4-BE49-F238E27FC236}">
                  <a16:creationId xmlns="" xmlns:a16="http://schemas.microsoft.com/office/drawing/2014/main" id="{18EC6942-F7D6-4DA5-8FA0-1B65CEB739FE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523;p39">
              <a:extLst>
                <a:ext uri="{FF2B5EF4-FFF2-40B4-BE49-F238E27FC236}">
                  <a16:creationId xmlns="" xmlns:a16="http://schemas.microsoft.com/office/drawing/2014/main" id="{F2D2250B-3577-4A7A-995C-0CF5C10640E3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524;p39">
              <a:extLst>
                <a:ext uri="{FF2B5EF4-FFF2-40B4-BE49-F238E27FC236}">
                  <a16:creationId xmlns="" xmlns:a16="http://schemas.microsoft.com/office/drawing/2014/main" id="{2FAA7ADB-28D8-4580-80FD-7771E74C2C4E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6410325" y="4409986"/>
            <a:ext cx="5243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BA" dirty="0">
                <a:solidFill>
                  <a:schemeClr val="bg1"/>
                </a:solidFill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429930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8EAFDEDB-183D-4EF4-88E4-341A5CF439DF}"/>
              </a:ext>
            </a:extLst>
          </p:cNvPr>
          <p:cNvCxnSpPr/>
          <p:nvPr/>
        </p:nvCxnSpPr>
        <p:spPr>
          <a:xfrm>
            <a:off x="6096000" y="3611192"/>
            <a:ext cx="0" cy="1909119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47BC06A-F69C-41FF-9832-702FDE412082}"/>
              </a:ext>
            </a:extLst>
          </p:cNvPr>
          <p:cNvSpPr/>
          <p:nvPr/>
        </p:nvSpPr>
        <p:spPr>
          <a:xfrm>
            <a:off x="93037" y="3679216"/>
            <a:ext cx="59288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2400" dirty="0">
                <a:solidFill>
                  <a:srgbClr val="6D6E6C"/>
                </a:solidFill>
              </a:rPr>
              <a:t>Imagine </a:t>
            </a:r>
            <a:r>
              <a:rPr lang="en-US" sz="2400" dirty="0">
                <a:solidFill>
                  <a:srgbClr val="6D6E6C"/>
                </a:solidFill>
              </a:rPr>
              <a:t>being in </a:t>
            </a:r>
            <a:r>
              <a:rPr lang="en-IE" sz="2400" dirty="0">
                <a:solidFill>
                  <a:srgbClr val="6D6E6C"/>
                </a:solidFill>
              </a:rPr>
              <a:t>an e</a:t>
            </a:r>
            <a:r>
              <a:rPr lang="hr-BA" sz="2400" dirty="0">
                <a:solidFill>
                  <a:srgbClr val="6D6E6C"/>
                </a:solidFill>
              </a:rPr>
              <a:t>levator</a:t>
            </a:r>
            <a:r>
              <a:rPr lang="en-IE" sz="2400" dirty="0">
                <a:solidFill>
                  <a:srgbClr val="6D6E6C"/>
                </a:solidFill>
              </a:rPr>
              <a:t>/lift </a:t>
            </a:r>
            <a:r>
              <a:rPr lang="en-US" sz="2400" dirty="0">
                <a:solidFill>
                  <a:srgbClr val="6D6E6C"/>
                </a:solidFill>
              </a:rPr>
              <a:t>with an influential </a:t>
            </a:r>
            <a:r>
              <a:rPr lang="hr-BA" sz="2400" dirty="0">
                <a:solidFill>
                  <a:srgbClr val="6D6E6C"/>
                </a:solidFill>
              </a:rPr>
              <a:t>decision-maker</a:t>
            </a:r>
            <a:r>
              <a:rPr lang="en-US" sz="2400" dirty="0">
                <a:solidFill>
                  <a:srgbClr val="6D6E6C"/>
                </a:solidFill>
              </a:rPr>
              <a:t> for one minute</a:t>
            </a:r>
            <a:r>
              <a:rPr lang="hr-BA" sz="2400" dirty="0">
                <a:solidFill>
                  <a:srgbClr val="6D6E6C"/>
                </a:solidFill>
              </a:rPr>
              <a:t> </a:t>
            </a:r>
            <a:r>
              <a:rPr lang="en-US" sz="2400" dirty="0">
                <a:solidFill>
                  <a:srgbClr val="6D6E6C"/>
                </a:solidFill>
              </a:rPr>
              <a:t>and sharing information about your mediation action.</a:t>
            </a:r>
            <a:endParaRPr lang="hr-BA" sz="2400" dirty="0">
              <a:solidFill>
                <a:srgbClr val="6D6E6C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FA101CD-BD44-43E9-98EF-A213686BA2A7}"/>
              </a:ext>
            </a:extLst>
          </p:cNvPr>
          <p:cNvSpPr/>
          <p:nvPr/>
        </p:nvSpPr>
        <p:spPr>
          <a:xfrm>
            <a:off x="6205483" y="3680886"/>
            <a:ext cx="59288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sz="2400" dirty="0">
                <a:solidFill>
                  <a:srgbClr val="6D6E6C"/>
                </a:solidFill>
              </a:rPr>
              <a:t>Şimdi, topluluğunuzda olduğunuzu ve asansöre </a:t>
            </a:r>
            <a:r>
              <a:rPr lang="hr-BA" sz="2400" i="1" dirty="0">
                <a:solidFill>
                  <a:srgbClr val="6D6E6C"/>
                </a:solidFill>
              </a:rPr>
              <a:t>'Aktif Vatandaşlar' </a:t>
            </a:r>
            <a:r>
              <a:rPr lang="hr-BA" sz="2400" dirty="0">
                <a:solidFill>
                  <a:srgbClr val="6D6E6C"/>
                </a:solidFill>
              </a:rPr>
              <a:t>yazan bir tişörtle girdiğinizi hayal edin. Etkili bir karar verici asansöre biner ve size </a:t>
            </a:r>
            <a:r>
              <a:rPr lang="hr-BA" sz="2400" i="1" dirty="0">
                <a:solidFill>
                  <a:srgbClr val="6D6E6C"/>
                </a:solidFill>
              </a:rPr>
              <a:t>'Aktif Vatandaşlar Nedir?' </a:t>
            </a:r>
            <a:r>
              <a:rPr lang="hr-BA" sz="2400" dirty="0">
                <a:solidFill>
                  <a:srgbClr val="6D6E6C"/>
                </a:solidFill>
              </a:rPr>
              <a:t>diye sorar.</a:t>
            </a:r>
            <a:endParaRPr lang="en-US" sz="2400" dirty="0">
              <a:solidFill>
                <a:srgbClr val="6D6E6C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5D040818-5116-4DCF-9A1F-6C7C373F65E0}"/>
              </a:ext>
            </a:extLst>
          </p:cNvPr>
          <p:cNvSpPr txBox="1">
            <a:spLocks/>
          </p:cNvSpPr>
          <p:nvPr/>
        </p:nvSpPr>
        <p:spPr>
          <a:xfrm>
            <a:off x="0" y="104313"/>
            <a:ext cx="12192000" cy="544627"/>
          </a:xfrm>
          <a:prstGeom prst="rect">
            <a:avLst/>
          </a:prstGeom>
          <a:solidFill>
            <a:srgbClr val="1188A3"/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s-Latn-BA" sz="2800" b="1" dirty="0">
                <a:solidFill>
                  <a:prstClr val="white"/>
                </a:solidFill>
                <a:latin typeface="Calibri" panose="020F0502020204030204"/>
              </a:rPr>
              <a:t>GÖREV: Sosyal eylemleri iletmek!</a:t>
            </a:r>
            <a:endParaRPr lang="en-GB" sz="32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4591" y="6562451"/>
            <a:ext cx="7990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BA" sz="1400" dirty="0">
                <a:solidFill>
                  <a:srgbClr val="1188A3"/>
                </a:solidFill>
              </a:rPr>
              <a:t>Kaynak: Active Citizens kolaylaştırıcısının araç seti, BRITISH COUNCIL</a:t>
            </a:r>
            <a:endParaRPr lang="en-US" sz="1400" dirty="0">
              <a:solidFill>
                <a:srgbClr val="1188A3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74281" y="3312345"/>
            <a:ext cx="2166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BA" sz="2400" b="1" i="1" dirty="0">
                <a:solidFill>
                  <a:srgbClr val="92D050"/>
                </a:solidFill>
              </a:rPr>
              <a:t>SENARYO NO. 1</a:t>
            </a:r>
            <a:endParaRPr lang="en-GB" sz="2400" b="1" i="1" dirty="0">
              <a:solidFill>
                <a:srgbClr val="92D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40275" y="3347314"/>
            <a:ext cx="2263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BA" sz="2400" b="1" i="1" dirty="0">
                <a:solidFill>
                  <a:srgbClr val="92D050"/>
                </a:solidFill>
              </a:rPr>
              <a:t>SCENARIO NO. 2</a:t>
            </a:r>
            <a:endParaRPr lang="en-GB" sz="2400" b="1" i="1" dirty="0">
              <a:solidFill>
                <a:srgbClr val="92D05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5" r="2317" b="7056"/>
          <a:stretch/>
        </p:blipFill>
        <p:spPr>
          <a:xfrm>
            <a:off x="6179575" y="790832"/>
            <a:ext cx="5954760" cy="24713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7" b="28779"/>
          <a:stretch/>
        </p:blipFill>
        <p:spPr>
          <a:xfrm>
            <a:off x="74107" y="774356"/>
            <a:ext cx="5947782" cy="247958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="" xmlns:a16="http://schemas.microsoft.com/office/drawing/2014/main" id="{5D040818-5116-4DCF-9A1F-6C7C373F65E0}"/>
              </a:ext>
            </a:extLst>
          </p:cNvPr>
          <p:cNvSpPr txBox="1">
            <a:spLocks/>
          </p:cNvSpPr>
          <p:nvPr/>
        </p:nvSpPr>
        <p:spPr>
          <a:xfrm>
            <a:off x="0" y="5959424"/>
            <a:ext cx="12192000" cy="544627"/>
          </a:xfrm>
          <a:prstGeom prst="rect">
            <a:avLst/>
          </a:prstGeom>
          <a:solidFill>
            <a:srgbClr val="1188A3"/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BA" sz="2800" b="1" i="1" dirty="0">
                <a:solidFill>
                  <a:schemeClr val="bg1"/>
                </a:solidFill>
              </a:rPr>
              <a:t>Cevaplamak için 2 dakikanız var. Ne dersin?</a:t>
            </a:r>
            <a:endParaRPr lang="en-GB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3463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hlinkClick r:id="rId2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0" r="13140"/>
          <a:stretch>
            <a:fillRect/>
          </a:stretch>
        </p:blipFill>
        <p:spPr>
          <a:xfrm>
            <a:off x="7061200" y="1228038"/>
            <a:ext cx="5130800" cy="3913188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30726" y="546539"/>
            <a:ext cx="5995895" cy="1006176"/>
          </a:xfrm>
        </p:spPr>
        <p:txBody>
          <a:bodyPr>
            <a:normAutofit fontScale="92500" lnSpcReduction="20000"/>
          </a:bodyPr>
          <a:lstStyle/>
          <a:p>
            <a:r>
              <a:rPr lang="en-IE" b="1" dirty="0"/>
              <a:t>GÜÇLÜ SES TONU ÖRNEĞİ</a:t>
            </a:r>
            <a:endParaRPr lang="en-IE" b="1" dirty="0" smtClean="0"/>
          </a:p>
          <a:p>
            <a:r>
              <a:rPr lang="bs-Latn-BA" b="1" dirty="0" smtClean="0"/>
              <a:t>Kries – „Ivo se šeće</a:t>
            </a:r>
            <a:r>
              <a:rPr lang="tr-TR" b="1" dirty="0"/>
              <a:t> - </a:t>
            </a:r>
            <a:r>
              <a:rPr lang="tr-TR" b="1" dirty="0" err="1"/>
              <a:t>Ivo</a:t>
            </a:r>
            <a:r>
              <a:rPr lang="tr-TR" b="1" dirty="0"/>
              <a:t> yürüyor</a:t>
            </a:r>
            <a:r>
              <a:rPr lang="bs-Latn-BA" b="1" dirty="0" smtClean="0"/>
              <a:t>“</a:t>
            </a:r>
            <a:endParaRPr lang="bs-Latn-BA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CB5AC88-4AB3-4804-8C30-3B5DD08457DF}"/>
              </a:ext>
            </a:extLst>
          </p:cNvPr>
          <p:cNvSpPr txBox="1"/>
          <p:nvPr/>
        </p:nvSpPr>
        <p:spPr>
          <a:xfrm>
            <a:off x="2441275" y="2417290"/>
            <a:ext cx="454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800" i="1" dirty="0">
                <a:solidFill>
                  <a:srgbClr val="92D050"/>
                </a:solidFill>
              </a:rPr>
              <a:t>Videoyu izlemek için tıklayınız</a:t>
            </a:r>
            <a:endParaRPr lang="en-US" sz="2800" i="1" dirty="0">
              <a:solidFill>
                <a:srgbClr val="92D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4842" y="3001197"/>
            <a:ext cx="56487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s-Latn-BA" sz="2400" dirty="0">
                <a:solidFill>
                  <a:srgbClr val="6D6E6C"/>
                </a:solidFill>
              </a:rPr>
              <a:t>“Dobri domaćini” kampanyası, genç evsiz yaratıcıları desteklemeyi, </a:t>
            </a:r>
            <a:r>
              <a:rPr lang="en-US" sz="2400" dirty="0">
                <a:solidFill>
                  <a:srgbClr val="6D6E6C"/>
                </a:solidFill>
                <a:hlinkClick r:id="rId4"/>
              </a:rPr>
              <a:t>SOS </a:t>
            </a:r>
            <a:r>
              <a:rPr lang="en-US" sz="2400" dirty="0" err="1">
                <a:solidFill>
                  <a:srgbClr val="6D6E6C"/>
                </a:solidFill>
                <a:hlinkClick r:id="rId4"/>
              </a:rPr>
              <a:t>Çocuk</a:t>
            </a:r>
            <a:r>
              <a:rPr lang="en-US" sz="2400" dirty="0">
                <a:solidFill>
                  <a:srgbClr val="6D6E6C"/>
                </a:solidFill>
                <a:hlinkClick r:id="rId4"/>
              </a:rPr>
              <a:t> </a:t>
            </a:r>
            <a:r>
              <a:rPr lang="en-US" sz="2400" dirty="0" err="1">
                <a:solidFill>
                  <a:srgbClr val="6D6E6C"/>
                </a:solidFill>
                <a:hlinkClick r:id="rId4"/>
              </a:rPr>
              <a:t>Köyü</a:t>
            </a:r>
            <a:r>
              <a:rPr lang="en-US" sz="2400" dirty="0">
                <a:solidFill>
                  <a:srgbClr val="6D6E6C"/>
                </a:solidFill>
                <a:hlinkClick r:id="rId4"/>
              </a:rPr>
              <a:t> </a:t>
            </a:r>
            <a:r>
              <a:rPr lang="en-US" sz="2400" dirty="0" err="1" smtClean="0">
                <a:solidFill>
                  <a:srgbClr val="6D6E6C"/>
                </a:solidFill>
                <a:hlinkClick r:id="rId4"/>
              </a:rPr>
              <a:t>Hırvatistan</a:t>
            </a:r>
            <a:r>
              <a:rPr lang="bs-Latn-BA" sz="2400" dirty="0" smtClean="0">
                <a:solidFill>
                  <a:srgbClr val="6D6E6C"/>
                </a:solidFill>
              </a:rPr>
              <a:t>'ın </a:t>
            </a:r>
            <a:r>
              <a:rPr lang="bs-Latn-BA" sz="2400" dirty="0">
                <a:solidFill>
                  <a:srgbClr val="6D6E6C"/>
                </a:solidFill>
              </a:rPr>
              <a:t>koruma altındakileri ve sanatla uğraşmak isteyen ancak yaşam koşulları nedeniyle gerekli ekipman ve eğitimi alamayan mülteciler için fon sağlamayı amaçlıyor</a:t>
            </a:r>
            <a:r>
              <a:rPr lang="bs-Latn-BA" sz="2400" dirty="0" smtClean="0">
                <a:solidFill>
                  <a:srgbClr val="6D6E6C"/>
                </a:solidFill>
              </a:rPr>
              <a:t>.</a:t>
            </a:r>
            <a:endParaRPr lang="en-US" sz="2400" dirty="0">
              <a:solidFill>
                <a:srgbClr val="6D6E6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CB5AC88-4AB3-4804-8C30-3B5DD08457DF}"/>
              </a:ext>
            </a:extLst>
          </p:cNvPr>
          <p:cNvSpPr txBox="1"/>
          <p:nvPr/>
        </p:nvSpPr>
        <p:spPr>
          <a:xfrm>
            <a:off x="730726" y="1492944"/>
            <a:ext cx="681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i="1" dirty="0">
                <a:solidFill>
                  <a:prstClr val="white"/>
                </a:solidFill>
              </a:rPr>
              <a:t>İyi Ev Sahipleri kampanyası</a:t>
            </a:r>
            <a:endParaRPr lang="en-US" sz="2400" i="1" dirty="0">
              <a:solidFill>
                <a:prstClr val="white"/>
              </a:solidFill>
            </a:endParaRP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="" xmlns:a16="http://schemas.microsoft.com/office/drawing/2014/main" id="{5831D5A2-D094-4067-A358-3DA6F42FD8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22097">
            <a:off x="6402453" y="899106"/>
            <a:ext cx="1021904" cy="2043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486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3" r="27443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 smtClean="0"/>
              <a:t>Ş</a:t>
            </a:r>
            <a:r>
              <a:rPr lang="hr-BA" dirty="0" smtClean="0"/>
              <a:t>arkının </a:t>
            </a:r>
            <a:r>
              <a:rPr lang="hr-BA" dirty="0"/>
              <a:t>mesajı neydi</a:t>
            </a:r>
            <a:r>
              <a:rPr lang="hr-BA" i="1" dirty="0" smtClean="0"/>
              <a:t> </a:t>
            </a:r>
          </a:p>
          <a:p>
            <a:pPr marL="0" indent="0">
              <a:lnSpc>
                <a:spcPct val="100000"/>
              </a:lnSpc>
            </a:pPr>
            <a:r>
              <a:rPr lang="hr-BA" i="1" dirty="0" smtClean="0"/>
              <a:t>     „</a:t>
            </a:r>
            <a:r>
              <a:rPr lang="hr-BA" i="1" dirty="0" smtClean="0">
                <a:solidFill>
                  <a:srgbClr val="92D050"/>
                </a:solidFill>
              </a:rPr>
              <a:t>Ivo se šeće</a:t>
            </a:r>
            <a:r>
              <a:rPr lang="tr-TR" i="1" dirty="0" smtClean="0">
                <a:solidFill>
                  <a:srgbClr val="92D050"/>
                </a:solidFill>
              </a:rPr>
              <a:t> – </a:t>
            </a:r>
            <a:r>
              <a:rPr lang="tr-TR" i="1" dirty="0" err="1" smtClean="0">
                <a:solidFill>
                  <a:srgbClr val="92D050"/>
                </a:solidFill>
              </a:rPr>
              <a:t>Ivo</a:t>
            </a:r>
            <a:r>
              <a:rPr lang="tr-TR" i="1" dirty="0" smtClean="0">
                <a:solidFill>
                  <a:srgbClr val="92D050"/>
                </a:solidFill>
              </a:rPr>
              <a:t> yürüyor</a:t>
            </a:r>
            <a:r>
              <a:rPr lang="hr-BA" i="1" dirty="0" smtClean="0"/>
              <a:t>”?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92D050"/>
                </a:solidFill>
              </a:rPr>
              <a:t>Mesaj hakkında konuşmak için hangi medya kullanıldı?</a:t>
            </a:r>
            <a:endParaRPr lang="hr-BA" dirty="0"/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hr-BA" dirty="0"/>
              <a:t>Mesaj hakkında konuşmak için hangi medya kullanıldı?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hr-BA" i="1" dirty="0">
                <a:solidFill>
                  <a:srgbClr val="92D050"/>
                </a:solidFill>
              </a:rPr>
              <a:t>Kendi mesajınızı oluşturmakla ilgili bu örnekten öğrendiğiniz 5 şeyi yazın!</a:t>
            </a:r>
            <a:endParaRPr lang="en-US" i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bs-Latn-BA" b="1" dirty="0"/>
              <a:t>Yansıtalım!</a:t>
            </a:r>
            <a:endParaRPr lang="en-US" b="1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="" xmlns:a16="http://schemas.microsoft.com/office/drawing/2014/main" id="{E9926AAE-5CAB-45DD-90DC-04DBFAFFC631}"/>
              </a:ext>
            </a:extLst>
          </p:cNvPr>
          <p:cNvSpPr/>
          <p:nvPr/>
        </p:nvSpPr>
        <p:spPr>
          <a:xfrm>
            <a:off x="6234842" y="101755"/>
            <a:ext cx="1234440" cy="1188720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7" name="Graphic 4" descr="Thought bubble outline">
            <a:extLst>
              <a:ext uri="{FF2B5EF4-FFF2-40B4-BE49-F238E27FC236}">
                <a16:creationId xmlns="" xmlns:a16="http://schemas.microsoft.com/office/drawing/2014/main" id="{C2F3E560-CE9D-4847-9ECC-334B60940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4347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76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D3161FB-142E-DC49-AB83-0215815D74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9153" y="934084"/>
            <a:ext cx="4832671" cy="179959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Bilgilendirmek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İletişim</a:t>
            </a:r>
            <a:r>
              <a:rPr lang="en-US" dirty="0"/>
              <a:t> </a:t>
            </a:r>
            <a:r>
              <a:rPr lang="en-US" dirty="0" err="1"/>
              <a:t>Araçları</a:t>
            </a:r>
            <a:r>
              <a:rPr lang="en-US" dirty="0"/>
              <a:t> - </a:t>
            </a:r>
            <a:r>
              <a:rPr lang="en-US" dirty="0" err="1"/>
              <a:t>şahsen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çevrimiçi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EB8E895-C3CD-5C4C-8D8F-0299362AAD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198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 dirty="0"/>
              <a:t>„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744688" y="1116553"/>
            <a:ext cx="4369392" cy="4493975"/>
          </a:xfrm>
        </p:spPr>
        <p:txBody>
          <a:bodyPr>
            <a:normAutofit/>
          </a:bodyPr>
          <a:lstStyle/>
          <a:p>
            <a:r>
              <a:rPr lang="en-US" sz="4000" dirty="0" err="1"/>
              <a:t>İletişimde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önemli</a:t>
            </a:r>
            <a:r>
              <a:rPr lang="en-US" sz="4000" dirty="0"/>
              <a:t> </a:t>
            </a:r>
            <a:r>
              <a:rPr lang="en-US" sz="4000" dirty="0" err="1"/>
              <a:t>şey</a:t>
            </a:r>
            <a:r>
              <a:rPr lang="en-US" sz="4000" dirty="0"/>
              <a:t> </a:t>
            </a:r>
            <a:r>
              <a:rPr lang="en-US" sz="4000" dirty="0" err="1"/>
              <a:t>söylenmeyeni</a:t>
            </a:r>
            <a:r>
              <a:rPr lang="en-US" sz="4000" dirty="0"/>
              <a:t> </a:t>
            </a:r>
            <a:r>
              <a:rPr lang="en-US" sz="4000" dirty="0" err="1" smtClean="0"/>
              <a:t>duymaktır</a:t>
            </a:r>
            <a:r>
              <a:rPr lang="tr-TR" sz="4000" dirty="0" smtClean="0"/>
              <a:t>.</a:t>
            </a:r>
            <a:endParaRPr lang="en-U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237248" y="555206"/>
            <a:ext cx="2613204" cy="1221666"/>
          </a:xfrm>
        </p:spPr>
        <p:txBody>
          <a:bodyPr>
            <a:normAutofit fontScale="92500" lnSpcReduction="10000"/>
          </a:bodyPr>
          <a:lstStyle/>
          <a:p>
            <a:r>
              <a:rPr lang="hr-BA" dirty="0"/>
              <a:t>„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1" r="24491"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9973923" y="5616831"/>
            <a:ext cx="1898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92D050"/>
                </a:solidFill>
              </a:rPr>
              <a:t>Peter Drucker</a:t>
            </a:r>
          </a:p>
        </p:txBody>
      </p:sp>
    </p:spTree>
    <p:extLst>
      <p:ext uri="{BB962C8B-B14F-4D97-AF65-F5344CB8AC3E}">
        <p14:creationId xmlns:p14="http://schemas.microsoft.com/office/powerpoint/2010/main" val="1668423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7CE1818F-2530-4C08-B3DB-9E8B61E1F42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KİŞİ İLE İLETİŞİMİN FAYDALARI OLABİLİR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44B8201-91E5-4D79-A736-9108FC55612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42420" y="3200072"/>
            <a:ext cx="4517923" cy="2677298"/>
          </a:xfrm>
        </p:spPr>
        <p:txBody>
          <a:bodyPr>
            <a:normAutofit fontScale="70000" lnSpcReduction="20000"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hr-BA" sz="5200" dirty="0"/>
              <a:t>Bağlar daha güçlü,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hr-BA" sz="5200" dirty="0"/>
              <a:t>Katılım arttı,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hr-BA" sz="5200" dirty="0"/>
              <a:t>Yanlış anlaşılmalar azaldı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940845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589974"/>
            <a:ext cx="10563696" cy="697353"/>
          </a:xfrm>
        </p:spPr>
        <p:txBody>
          <a:bodyPr/>
          <a:lstStyle/>
          <a:p>
            <a:r>
              <a:rPr lang="en-US" dirty="0" err="1"/>
              <a:t>Yüz</a:t>
            </a:r>
            <a:r>
              <a:rPr lang="en-US" dirty="0"/>
              <a:t> </a:t>
            </a:r>
            <a:r>
              <a:rPr lang="en-US" dirty="0" err="1"/>
              <a:t>yüze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geliştirilir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250" y="1698224"/>
            <a:ext cx="10632498" cy="4882777"/>
          </a:xfrm>
        </p:spPr>
        <p:txBody>
          <a:bodyPr/>
          <a:lstStyle/>
          <a:p>
            <a:pPr algn="just"/>
            <a:r>
              <a:rPr lang="en-US" sz="3200" dirty="0" err="1">
                <a:solidFill>
                  <a:srgbClr val="1188A3"/>
                </a:solidFill>
              </a:rPr>
              <a:t>İletişim</a:t>
            </a:r>
            <a:r>
              <a:rPr lang="en-US" sz="3200" dirty="0">
                <a:solidFill>
                  <a:srgbClr val="1188A3"/>
                </a:solidFill>
              </a:rPr>
              <a:t> </a:t>
            </a:r>
            <a:r>
              <a:rPr lang="en-US" sz="3200" dirty="0" err="1">
                <a:solidFill>
                  <a:srgbClr val="1188A3"/>
                </a:solidFill>
              </a:rPr>
              <a:t>becerilerini</a:t>
            </a:r>
            <a:r>
              <a:rPr lang="en-US" sz="3200" dirty="0">
                <a:solidFill>
                  <a:srgbClr val="1188A3"/>
                </a:solidFill>
              </a:rPr>
              <a:t> </a:t>
            </a:r>
            <a:r>
              <a:rPr lang="en-US" sz="3200" dirty="0" err="1">
                <a:solidFill>
                  <a:srgbClr val="1188A3"/>
                </a:solidFill>
              </a:rPr>
              <a:t>geliştirmek</a:t>
            </a:r>
            <a:r>
              <a:rPr lang="en-US" sz="3200" dirty="0">
                <a:solidFill>
                  <a:srgbClr val="1188A3"/>
                </a:solidFill>
              </a:rPr>
              <a:t> </a:t>
            </a:r>
            <a:r>
              <a:rPr lang="en-US" sz="3200" dirty="0" err="1">
                <a:solidFill>
                  <a:srgbClr val="1188A3"/>
                </a:solidFill>
              </a:rPr>
              <a:t>ister</a:t>
            </a:r>
            <a:r>
              <a:rPr lang="en-US" sz="3200" dirty="0">
                <a:solidFill>
                  <a:srgbClr val="1188A3"/>
                </a:solidFill>
              </a:rPr>
              <a:t> </a:t>
            </a:r>
            <a:r>
              <a:rPr lang="en-US" sz="3200" dirty="0" err="1">
                <a:solidFill>
                  <a:srgbClr val="1188A3"/>
                </a:solidFill>
              </a:rPr>
              <a:t>misiniz</a:t>
            </a:r>
            <a:r>
              <a:rPr lang="en-US" sz="3200" dirty="0">
                <a:solidFill>
                  <a:srgbClr val="1188A3"/>
                </a:solidFill>
              </a:rPr>
              <a:t>? </a:t>
            </a:r>
            <a:r>
              <a:rPr lang="en-US" sz="3200" dirty="0" err="1">
                <a:solidFill>
                  <a:srgbClr val="1188A3"/>
                </a:solidFill>
              </a:rPr>
              <a:t>Saygıyla</a:t>
            </a:r>
            <a:r>
              <a:rPr lang="en-US" sz="3200" dirty="0">
                <a:solidFill>
                  <a:srgbClr val="1188A3"/>
                </a:solidFill>
              </a:rPr>
              <a:t> </a:t>
            </a:r>
            <a:r>
              <a:rPr lang="en-US" sz="3200" dirty="0" err="1">
                <a:solidFill>
                  <a:srgbClr val="1188A3"/>
                </a:solidFill>
              </a:rPr>
              <a:t>başlayın</a:t>
            </a:r>
            <a:r>
              <a:rPr lang="en-US" sz="3200" dirty="0">
                <a:solidFill>
                  <a:srgbClr val="1188A3"/>
                </a:solidFill>
              </a:rPr>
              <a:t>!</a:t>
            </a:r>
            <a:endParaRPr lang="hr-BA" sz="3200" dirty="0">
              <a:solidFill>
                <a:srgbClr val="1188A3"/>
              </a:solidFill>
            </a:endParaRPr>
          </a:p>
          <a:p>
            <a:pPr algn="just"/>
            <a:endParaRPr lang="hr-BA" sz="3200" dirty="0">
              <a:solidFill>
                <a:srgbClr val="1188A3"/>
              </a:solidFill>
            </a:endParaRPr>
          </a:p>
          <a:p>
            <a:pPr algn="just"/>
            <a:r>
              <a:rPr lang="en-US" b="1" dirty="0" smtClean="0">
                <a:solidFill>
                  <a:srgbClr val="92D050"/>
                </a:solidFill>
              </a:rPr>
              <a:t>1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b="1" dirty="0" err="1">
                <a:solidFill>
                  <a:srgbClr val="92D050"/>
                </a:solidFill>
              </a:rPr>
              <a:t>İyice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düşünün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Birçok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çerçevesi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vardır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ancak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becerilerinizi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geliştirmek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istiyorsanız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oluşturduğunuz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herhangi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şu</a:t>
            </a:r>
            <a:r>
              <a:rPr lang="en-US" dirty="0">
                <a:solidFill>
                  <a:srgbClr val="7F7F7F"/>
                </a:solidFill>
              </a:rPr>
              <a:t> 5 </a:t>
            </a:r>
            <a:r>
              <a:rPr lang="en-US" dirty="0" err="1">
                <a:solidFill>
                  <a:srgbClr val="7F7F7F"/>
                </a:solidFill>
              </a:rPr>
              <a:t>soruyu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düşünme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alışkanlığı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edinerek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başlayın</a:t>
            </a:r>
            <a:r>
              <a:rPr lang="en-US" dirty="0" smtClean="0">
                <a:solidFill>
                  <a:srgbClr val="7F7F7F"/>
                </a:solidFill>
              </a:rPr>
              <a:t>:</a:t>
            </a:r>
            <a:endParaRPr lang="en-US" dirty="0">
              <a:solidFill>
                <a:srgbClr val="7F7F7F"/>
              </a:solidFill>
            </a:endParaRPr>
          </a:p>
          <a:p>
            <a:pPr marL="342900" indent="1588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F7F7F"/>
                </a:solidFill>
              </a:rPr>
              <a:t>    </a:t>
            </a:r>
            <a:r>
              <a:rPr lang="en-US" dirty="0" err="1">
                <a:solidFill>
                  <a:srgbClr val="7F7F7F"/>
                </a:solidFill>
              </a:rPr>
              <a:t>Neden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kuruyorsun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342900" indent="1588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F7F7F"/>
                </a:solidFill>
              </a:rPr>
              <a:t>    </a:t>
            </a:r>
            <a:r>
              <a:rPr lang="en-US" dirty="0" err="1" smtClean="0">
                <a:solidFill>
                  <a:srgbClr val="7F7F7F"/>
                </a:solidFill>
              </a:rPr>
              <a:t>Alıcı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izleyici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katılımcı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kimdir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342900" indent="1588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F7F7F"/>
                </a:solidFill>
              </a:rPr>
              <a:t>    </a:t>
            </a:r>
            <a:r>
              <a:rPr lang="en-US" dirty="0" err="1" smtClean="0">
                <a:solidFill>
                  <a:srgbClr val="7F7F7F"/>
                </a:solidFill>
              </a:rPr>
              <a:t>Amacınız</a:t>
            </a:r>
            <a:r>
              <a:rPr lang="en-US" dirty="0" smtClean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hedefiniz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nedir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İş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ortak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amaçları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şunları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içerir</a:t>
            </a:r>
            <a:r>
              <a:rPr lang="en-US" dirty="0">
                <a:solidFill>
                  <a:srgbClr val="7F7F7F"/>
                </a:solidFill>
              </a:rPr>
              <a:t>: </a:t>
            </a:r>
            <a:r>
              <a:rPr lang="en-US" dirty="0" err="1">
                <a:solidFill>
                  <a:srgbClr val="7F7F7F"/>
                </a:solidFill>
              </a:rPr>
              <a:t>talep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etmek</a:t>
            </a:r>
            <a:r>
              <a:rPr lang="en-US" dirty="0">
                <a:solidFill>
                  <a:srgbClr val="7F7F7F"/>
                </a:solidFill>
              </a:rPr>
              <a:t> (</a:t>
            </a:r>
            <a:r>
              <a:rPr lang="en-US" dirty="0" err="1">
                <a:solidFill>
                  <a:srgbClr val="7F7F7F"/>
                </a:solidFill>
              </a:rPr>
              <a:t>kaynaklar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katılım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izin</a:t>
            </a:r>
            <a:r>
              <a:rPr lang="en-US" dirty="0">
                <a:solidFill>
                  <a:srgbClr val="7F7F7F"/>
                </a:solidFill>
              </a:rPr>
              <a:t>), </a:t>
            </a:r>
            <a:r>
              <a:rPr lang="en-US" dirty="0" err="1">
                <a:solidFill>
                  <a:srgbClr val="7F7F7F"/>
                </a:solidFill>
              </a:rPr>
              <a:t>bilgilendirmek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ikna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etmek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bağlantı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kurmak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Arabuluculuk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yolunuzun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hangi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aşamasındasınız</a:t>
            </a:r>
            <a:r>
              <a:rPr lang="en-US" dirty="0">
                <a:solidFill>
                  <a:srgbClr val="7F7F7F"/>
                </a:solidFill>
              </a:rPr>
              <a:t>?</a:t>
            </a:r>
            <a:endParaRPr lang="hr-BA" sz="2000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97204-360B-BC41-EC70-16F864D0106C}"/>
              </a:ext>
            </a:extLst>
          </p:cNvPr>
          <p:cNvSpPr txBox="1"/>
          <p:nvPr/>
        </p:nvSpPr>
        <p:spPr>
          <a:xfrm>
            <a:off x="104775" y="6581001"/>
            <a:ext cx="7827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200" dirty="0">
                <a:solidFill>
                  <a:srgbClr val="7F7F7F"/>
                </a:solidFill>
              </a:rPr>
              <a:t>SOURCE: https://www.betterup.com/blog/why-communication-is-key-to-workplace-and-how-to-improve-skills?hsLang=en</a:t>
            </a:r>
            <a:endParaRPr lang="en-US" sz="1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5781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589974"/>
            <a:ext cx="10563696" cy="697353"/>
          </a:xfrm>
        </p:spPr>
        <p:txBody>
          <a:bodyPr/>
          <a:lstStyle/>
          <a:p>
            <a:r>
              <a:rPr lang="en-US" dirty="0" err="1"/>
              <a:t>Yüz</a:t>
            </a:r>
            <a:r>
              <a:rPr lang="en-US" dirty="0"/>
              <a:t> </a:t>
            </a:r>
            <a:r>
              <a:rPr lang="en-US" dirty="0" err="1"/>
              <a:t>yüze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geliştirilir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250" y="1698224"/>
            <a:ext cx="10632498" cy="3245241"/>
          </a:xfrm>
        </p:spPr>
        <p:txBody>
          <a:bodyPr/>
          <a:lstStyle/>
          <a:p>
            <a:pPr algn="just"/>
            <a:r>
              <a:rPr lang="en-US" b="1" dirty="0" smtClean="0">
                <a:solidFill>
                  <a:srgbClr val="92D050"/>
                </a:solidFill>
              </a:rPr>
              <a:t>2</a:t>
            </a:r>
            <a:r>
              <a:rPr lang="en-US" b="1" dirty="0">
                <a:solidFill>
                  <a:srgbClr val="92D050"/>
                </a:solidFill>
              </a:rPr>
              <a:t>. Zaman </a:t>
            </a:r>
            <a:r>
              <a:rPr lang="en-US" b="1" dirty="0" err="1">
                <a:solidFill>
                  <a:srgbClr val="92D050"/>
                </a:solidFill>
              </a:rPr>
              <a:t>verin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Mükemmel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düşünmek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yeterli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zamana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sahip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olmaktan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yarar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sağlar</a:t>
            </a:r>
            <a:r>
              <a:rPr lang="en-US" dirty="0">
                <a:solidFill>
                  <a:srgbClr val="7F7F7F"/>
                </a:solidFill>
              </a:rPr>
              <a:t>. Ne </a:t>
            </a:r>
            <a:r>
              <a:rPr lang="en-US" dirty="0" err="1">
                <a:solidFill>
                  <a:srgbClr val="7F7F7F"/>
                </a:solidFill>
              </a:rPr>
              <a:t>söylemek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istediğinizi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planlayın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gerçekten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ihtiyacınız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işi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yaptığından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emin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gözden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geçirin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Özellikle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yazılı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şu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anlama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gelir</a:t>
            </a:r>
            <a:r>
              <a:rPr lang="en-US" dirty="0">
                <a:solidFill>
                  <a:srgbClr val="7F7F7F"/>
                </a:solidFill>
              </a:rPr>
              <a:t>: </a:t>
            </a:r>
            <a:r>
              <a:rPr lang="en-US" dirty="0" err="1">
                <a:solidFill>
                  <a:srgbClr val="7F7F7F"/>
                </a:solidFill>
              </a:rPr>
              <a:t>gözden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gözden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gözden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Unutmayın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harika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zahmetsiz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görünebilir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ancak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nadiren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öyledir</a:t>
            </a:r>
            <a:r>
              <a:rPr lang="en-US" dirty="0">
                <a:solidFill>
                  <a:srgbClr val="7F7F7F"/>
                </a:solidFill>
              </a:rPr>
              <a:t>.</a:t>
            </a:r>
          </a:p>
          <a:p>
            <a:pPr algn="just"/>
            <a:endParaRPr lang="en-US" dirty="0">
              <a:solidFill>
                <a:srgbClr val="7F7F7F"/>
              </a:solidFill>
            </a:endParaRPr>
          </a:p>
          <a:p>
            <a:pPr algn="just"/>
            <a:r>
              <a:rPr lang="en-US" b="1" dirty="0">
                <a:solidFill>
                  <a:srgbClr val="92D050"/>
                </a:solidFill>
              </a:rPr>
              <a:t>3. </a:t>
            </a:r>
            <a:r>
              <a:rPr lang="en-US" b="1" dirty="0" err="1">
                <a:solidFill>
                  <a:srgbClr val="92D050"/>
                </a:solidFill>
              </a:rPr>
              <a:t>Kolaylaştırın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arabulucu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neredeyse</a:t>
            </a:r>
            <a:r>
              <a:rPr lang="en-US" dirty="0">
                <a:solidFill>
                  <a:srgbClr val="7F7F7F"/>
                </a:solidFill>
              </a:rPr>
              <a:t> her zaman </a:t>
            </a:r>
            <a:r>
              <a:rPr lang="en-US" dirty="0" err="1">
                <a:solidFill>
                  <a:srgbClr val="7F7F7F"/>
                </a:solidFill>
              </a:rPr>
              <a:t>daha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büyük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amacı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vardır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İnsanlar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meşgul</a:t>
            </a:r>
            <a:r>
              <a:rPr lang="en-US" dirty="0">
                <a:solidFill>
                  <a:srgbClr val="7F7F7F"/>
                </a:solidFill>
              </a:rPr>
              <a:t>. Ne </a:t>
            </a:r>
            <a:r>
              <a:rPr lang="en-US" dirty="0" err="1">
                <a:solidFill>
                  <a:srgbClr val="7F7F7F"/>
                </a:solidFill>
              </a:rPr>
              <a:t>söylediğinizi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ne </a:t>
            </a:r>
            <a:r>
              <a:rPr lang="en-US" dirty="0" err="1">
                <a:solidFill>
                  <a:srgbClr val="7F7F7F"/>
                </a:solidFill>
              </a:rPr>
              <a:t>yapmaları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gerektiğini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anlamaları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onları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çok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fazla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çalıştırmayın</a:t>
            </a:r>
            <a:r>
              <a:rPr lang="en-US" dirty="0">
                <a:solidFill>
                  <a:srgbClr val="7F7F7F"/>
                </a:solidFill>
              </a:rPr>
              <a:t>. Hem </a:t>
            </a:r>
            <a:r>
              <a:rPr lang="en-US" dirty="0" err="1">
                <a:solidFill>
                  <a:srgbClr val="7F7F7F"/>
                </a:solidFill>
              </a:rPr>
              <a:t>yazılı</a:t>
            </a:r>
            <a:r>
              <a:rPr lang="en-US" dirty="0">
                <a:solidFill>
                  <a:srgbClr val="7F7F7F"/>
                </a:solidFill>
              </a:rPr>
              <a:t> hem de </a:t>
            </a:r>
            <a:r>
              <a:rPr lang="en-US" dirty="0" err="1">
                <a:solidFill>
                  <a:srgbClr val="7F7F7F"/>
                </a:solidFill>
              </a:rPr>
              <a:t>sözlü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iletişimde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bu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genellikle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noktanız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hedefiniz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liderlik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anlamına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gelir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Hedefinizi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ana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noktanızı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başlangıçta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belirtin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hedef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kitleniz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nereye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gittiğinizi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bilsin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Ardından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ayrıntıları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komplikasyonları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doldurun</a:t>
            </a:r>
            <a:r>
              <a:rPr lang="en-US" dirty="0">
                <a:solidFill>
                  <a:srgbClr val="7F7F7F"/>
                </a:solidFill>
              </a:rPr>
              <a:t>.</a:t>
            </a:r>
            <a:endParaRPr lang="hr-BA" sz="2000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97204-360B-BC41-EC70-16F864D0106C}"/>
              </a:ext>
            </a:extLst>
          </p:cNvPr>
          <p:cNvSpPr txBox="1"/>
          <p:nvPr/>
        </p:nvSpPr>
        <p:spPr>
          <a:xfrm>
            <a:off x="104775" y="6581001"/>
            <a:ext cx="7827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200" dirty="0">
                <a:solidFill>
                  <a:srgbClr val="7F7F7F"/>
                </a:solidFill>
              </a:rPr>
              <a:t>SOURCE: https://www.betterup.com/blog/why-communication-is-key-to-workplace-and-how-to-improve-skills?hsLang=en</a:t>
            </a:r>
            <a:endParaRPr lang="en-US" sz="1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308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589974"/>
            <a:ext cx="10563696" cy="697353"/>
          </a:xfrm>
        </p:spPr>
        <p:txBody>
          <a:bodyPr/>
          <a:lstStyle/>
          <a:p>
            <a:r>
              <a:rPr lang="en-US" dirty="0" err="1"/>
              <a:t>Yüz</a:t>
            </a:r>
            <a:r>
              <a:rPr lang="en-US" dirty="0"/>
              <a:t> </a:t>
            </a:r>
            <a:r>
              <a:rPr lang="en-US" dirty="0" err="1"/>
              <a:t>yüze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geliştirilir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7418" y="1727721"/>
            <a:ext cx="10632498" cy="3245241"/>
          </a:xfrm>
        </p:spPr>
        <p:txBody>
          <a:bodyPr/>
          <a:lstStyle/>
          <a:p>
            <a:pPr algn="just"/>
            <a:r>
              <a:rPr lang="en-US" b="1" dirty="0" smtClean="0">
                <a:solidFill>
                  <a:srgbClr val="92D050"/>
                </a:solidFill>
              </a:rPr>
              <a:t>4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b="1" dirty="0" err="1">
                <a:solidFill>
                  <a:srgbClr val="92D050"/>
                </a:solidFill>
              </a:rPr>
              <a:t>Deney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yapın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ve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çeşitlendirin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Farklı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ihtiyaçları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farklı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taktikler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geliştirmeye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çalışın</a:t>
            </a:r>
            <a:r>
              <a:rPr lang="en-US" dirty="0">
                <a:solidFill>
                  <a:srgbClr val="7F7F7F"/>
                </a:solidFill>
              </a:rPr>
              <a:t>. Her </a:t>
            </a:r>
            <a:r>
              <a:rPr lang="en-US" dirty="0" err="1">
                <a:solidFill>
                  <a:srgbClr val="7F7F7F"/>
                </a:solidFill>
              </a:rPr>
              <a:t>seferinde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iletişiminizin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yönünü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denemeye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odaklanın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Örneğin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gayri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resmi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iletişimleri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nasıl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yapılandırdığınıza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ekstra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dikkat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ederek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hafta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geçirin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Ardından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resmi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toplantılar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güncellemeler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farklı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yapıları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deneyerek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hafta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geçirin</a:t>
            </a:r>
            <a:r>
              <a:rPr lang="en-US" dirty="0">
                <a:solidFill>
                  <a:srgbClr val="7F7F7F"/>
                </a:solidFill>
              </a:rPr>
              <a:t>.</a:t>
            </a:r>
          </a:p>
          <a:p>
            <a:pPr algn="just"/>
            <a:endParaRPr lang="en-US" dirty="0">
              <a:solidFill>
                <a:srgbClr val="7F7F7F"/>
              </a:solidFill>
            </a:endParaRPr>
          </a:p>
          <a:p>
            <a:pPr algn="just"/>
            <a:r>
              <a:rPr lang="en-US" b="1" dirty="0">
                <a:solidFill>
                  <a:srgbClr val="92D050"/>
                </a:solidFill>
              </a:rPr>
              <a:t>5. Pratik </a:t>
            </a:r>
            <a:r>
              <a:rPr lang="en-US" b="1" dirty="0" err="1">
                <a:solidFill>
                  <a:srgbClr val="92D050"/>
                </a:solidFill>
              </a:rPr>
              <a:t>yapın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ve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düşünün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Günlük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iletişiminizde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nelerin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gittiğini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nelerin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gitmediğini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düşünmek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konusunda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bilinçli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olun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Belki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politika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yapıcıya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gitmeyen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e-</a:t>
            </a:r>
            <a:r>
              <a:rPr lang="en-US" dirty="0" err="1">
                <a:solidFill>
                  <a:srgbClr val="7F7F7F"/>
                </a:solidFill>
              </a:rPr>
              <a:t>posta</a:t>
            </a:r>
            <a:r>
              <a:rPr lang="en-US" dirty="0">
                <a:solidFill>
                  <a:srgbClr val="7F7F7F"/>
                </a:solidFill>
              </a:rPr>
              <a:t>: </a:t>
            </a:r>
            <a:r>
              <a:rPr lang="en-US" dirty="0" err="1">
                <a:solidFill>
                  <a:srgbClr val="7F7F7F"/>
                </a:solidFill>
              </a:rPr>
              <a:t>tekrar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okuyun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Nasıl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yanlış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yorumlandığını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görebiliyor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musunuz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dahaki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sefere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farklı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yapardınız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Benzer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şekilde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akranla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yapılan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konuşma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beklenen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sonuçları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vermediyse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neye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ihtiyacınız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olduğunu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açıkça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ifade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edip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etmediğinizi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belirlemeye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çalışın</a:t>
            </a:r>
            <a:r>
              <a:rPr lang="en-US" dirty="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97204-360B-BC41-EC70-16F864D0106C}"/>
              </a:ext>
            </a:extLst>
          </p:cNvPr>
          <p:cNvSpPr txBox="1"/>
          <p:nvPr/>
        </p:nvSpPr>
        <p:spPr>
          <a:xfrm>
            <a:off x="104775" y="6581001"/>
            <a:ext cx="7827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200" dirty="0">
                <a:solidFill>
                  <a:srgbClr val="7F7F7F"/>
                </a:solidFill>
              </a:rPr>
              <a:t>SOURCE: https://www.betterup.com/blog/why-communication-is-key-to-workplace-and-how-to-improve-skills?hsLang=en</a:t>
            </a:r>
            <a:endParaRPr lang="en-US" sz="1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800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589974"/>
            <a:ext cx="10563696" cy="697353"/>
          </a:xfrm>
        </p:spPr>
        <p:txBody>
          <a:bodyPr/>
          <a:lstStyle/>
          <a:p>
            <a:r>
              <a:rPr lang="en-US" dirty="0" err="1"/>
              <a:t>Yüz</a:t>
            </a:r>
            <a:r>
              <a:rPr lang="en-US" dirty="0"/>
              <a:t> </a:t>
            </a:r>
            <a:r>
              <a:rPr lang="en-US" dirty="0" err="1"/>
              <a:t>yüze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geliştirilir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7418" y="1727721"/>
            <a:ext cx="10632498" cy="3245241"/>
          </a:xfrm>
        </p:spPr>
        <p:txBody>
          <a:bodyPr/>
          <a:lstStyle/>
          <a:p>
            <a:r>
              <a:rPr lang="en-US" b="1" dirty="0" smtClean="0">
                <a:solidFill>
                  <a:srgbClr val="92D050"/>
                </a:solidFill>
              </a:rPr>
              <a:t>6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b="1" dirty="0" err="1">
                <a:solidFill>
                  <a:srgbClr val="92D050"/>
                </a:solidFill>
              </a:rPr>
              <a:t>Tüm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paketi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düşünün</a:t>
            </a:r>
            <a:r>
              <a:rPr lang="en-US" b="1" dirty="0">
                <a:solidFill>
                  <a:srgbClr val="92D050"/>
                </a:solidFill>
              </a:rPr>
              <a:t>.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Ekibinizle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günlük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etkileşimlerinizde</a:t>
            </a:r>
            <a:r>
              <a:rPr lang="en-US" dirty="0">
                <a:solidFill>
                  <a:srgbClr val="7F7F7F"/>
                </a:solidFill>
              </a:rPr>
              <a:t> tam </a:t>
            </a:r>
            <a:r>
              <a:rPr lang="en-US" dirty="0" err="1">
                <a:solidFill>
                  <a:srgbClr val="7F7F7F"/>
                </a:solidFill>
              </a:rPr>
              <a:t>paketinizin</a:t>
            </a:r>
            <a:r>
              <a:rPr lang="en-US" dirty="0">
                <a:solidFill>
                  <a:srgbClr val="7F7F7F"/>
                </a:solidFill>
              </a:rPr>
              <a:t> ne </a:t>
            </a:r>
            <a:r>
              <a:rPr lang="en-US" dirty="0" err="1">
                <a:solidFill>
                  <a:srgbClr val="7F7F7F"/>
                </a:solidFill>
              </a:rPr>
              <a:t>ilettiği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hakkında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fikir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edinmek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birkaç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etkileşim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aracılığıyla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kendinizi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kaydetmeyi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düşünün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göz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teması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kuruyormusun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Yüz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ifadeniz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rahat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kendinden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emin</a:t>
            </a:r>
            <a:r>
              <a:rPr lang="en-US" dirty="0">
                <a:solidFill>
                  <a:srgbClr val="7F7F7F"/>
                </a:solidFill>
              </a:rPr>
              <a:t> mi </a:t>
            </a:r>
            <a:r>
              <a:rPr lang="en-US" dirty="0" err="1">
                <a:solidFill>
                  <a:srgbClr val="7F7F7F"/>
                </a:solidFill>
              </a:rPr>
              <a:t>yoksa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gergin</a:t>
            </a:r>
            <a:r>
              <a:rPr lang="en-US" dirty="0">
                <a:solidFill>
                  <a:srgbClr val="7F7F7F"/>
                </a:solidFill>
              </a:rPr>
              <a:t> mi?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lider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olarak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başkalarının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katılımını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davet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ediyor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musunuz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Sorular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açıklamalar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boşluk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bırakıyor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musunuz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r>
              <a:rPr lang="en-US" b="1" dirty="0" smtClean="0">
                <a:solidFill>
                  <a:srgbClr val="92D050"/>
                </a:solidFill>
              </a:rPr>
              <a:t>7</a:t>
            </a:r>
            <a:r>
              <a:rPr lang="en-US" b="1" dirty="0">
                <a:solidFill>
                  <a:srgbClr val="92D050"/>
                </a:solidFill>
              </a:rPr>
              <a:t>. Geri </a:t>
            </a:r>
            <a:r>
              <a:rPr lang="en-US" b="1" dirty="0" err="1">
                <a:solidFill>
                  <a:srgbClr val="92D050"/>
                </a:solidFill>
              </a:rPr>
              <a:t>bildirim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 err="1">
                <a:solidFill>
                  <a:srgbClr val="92D050"/>
                </a:solidFill>
              </a:rPr>
              <a:t>isteyin</a:t>
            </a:r>
            <a:r>
              <a:rPr lang="en-US" b="1" dirty="0">
                <a:solidFill>
                  <a:srgbClr val="92D050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Birkaç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güvenilir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meslektaşınızdan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danışmanınızdan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err="1">
                <a:solidFill>
                  <a:srgbClr val="7F7F7F"/>
                </a:solidFill>
              </a:rPr>
              <a:t>eğitimcinizden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becerilerinizi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derecelendirmelerini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isteyin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Yazılı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sözlü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ayrı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ayrı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derecelendirmelerini</a:t>
            </a:r>
            <a:r>
              <a:rPr lang="en-US" dirty="0">
                <a:solidFill>
                  <a:srgbClr val="7F7F7F"/>
                </a:solidFill>
              </a:rPr>
              <a:t> (1-10 </a:t>
            </a:r>
            <a:r>
              <a:rPr lang="en-US" dirty="0" err="1">
                <a:solidFill>
                  <a:srgbClr val="7F7F7F"/>
                </a:solidFill>
              </a:rPr>
              <a:t>arası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ölçekte</a:t>
            </a:r>
            <a:r>
              <a:rPr lang="en-US" dirty="0">
                <a:solidFill>
                  <a:srgbClr val="7F7F7F"/>
                </a:solidFill>
              </a:rPr>
              <a:t>) </a:t>
            </a:r>
            <a:r>
              <a:rPr lang="en-US" dirty="0" err="1">
                <a:solidFill>
                  <a:srgbClr val="7F7F7F"/>
                </a:solidFill>
              </a:rPr>
              <a:t>isteyerek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başlayın</a:t>
            </a:r>
            <a:r>
              <a:rPr lang="en-US" dirty="0">
                <a:solidFill>
                  <a:srgbClr val="7F7F7F"/>
                </a:solidFill>
              </a:rPr>
              <a:t>. O zaman </a:t>
            </a:r>
            <a:r>
              <a:rPr lang="en-US" dirty="0" err="1">
                <a:solidFill>
                  <a:srgbClr val="7F7F7F"/>
                </a:solidFill>
              </a:rPr>
              <a:t>şu</a:t>
            </a:r>
            <a:r>
              <a:rPr lang="en-US" dirty="0">
                <a:solidFill>
                  <a:srgbClr val="7F7F7F"/>
                </a:solidFill>
              </a:rPr>
              <a:t> 3 </a:t>
            </a:r>
            <a:r>
              <a:rPr lang="en-US" dirty="0" err="1">
                <a:solidFill>
                  <a:srgbClr val="7F7F7F"/>
                </a:solidFill>
              </a:rPr>
              <a:t>soruyu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sorun</a:t>
            </a:r>
            <a:r>
              <a:rPr lang="en-US" dirty="0">
                <a:solidFill>
                  <a:srgbClr val="7F7F7F"/>
                </a:solidFill>
              </a:rPr>
              <a:t>::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7F7F7F"/>
                </a:solidFill>
              </a:rPr>
              <a:t>Seninle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daha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kurmak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ne </a:t>
            </a:r>
            <a:r>
              <a:rPr lang="en-US" dirty="0" err="1">
                <a:solidFill>
                  <a:srgbClr val="7F7F7F"/>
                </a:solidFill>
              </a:rPr>
              <a:t>yapmaya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başlamalıyım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7F7F7F"/>
                </a:solidFill>
              </a:rPr>
              <a:t>Sizinle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iletişimimde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hangi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şeyi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yapmayı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bırakmalıyım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F7F7F"/>
                </a:solidFill>
              </a:rPr>
              <a:t>Bu </a:t>
            </a:r>
            <a:r>
              <a:rPr lang="en-US" dirty="0" err="1">
                <a:solidFill>
                  <a:srgbClr val="7F7F7F"/>
                </a:solidFill>
              </a:rPr>
              <a:t>kuruluşta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nasıl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iletişim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kurduğumu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geliştirmek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hangi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alan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beceri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üzerinde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çalışmalıyım</a:t>
            </a:r>
            <a:r>
              <a:rPr lang="en-US" dirty="0">
                <a:solidFill>
                  <a:srgbClr val="7F7F7F"/>
                </a:solidFill>
              </a:rPr>
              <a:t>?</a:t>
            </a:r>
            <a:endParaRPr lang="en-US" b="0" dirty="0">
              <a:solidFill>
                <a:srgbClr val="7F7F7F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97204-360B-BC41-EC70-16F864D0106C}"/>
              </a:ext>
            </a:extLst>
          </p:cNvPr>
          <p:cNvSpPr txBox="1"/>
          <p:nvPr/>
        </p:nvSpPr>
        <p:spPr>
          <a:xfrm>
            <a:off x="104775" y="6581001"/>
            <a:ext cx="7827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200" dirty="0">
                <a:solidFill>
                  <a:srgbClr val="7F7F7F"/>
                </a:solidFill>
              </a:rPr>
              <a:t>SOURCE: https://www.betterup.com/blog/why-communication-is-key-to-workplace-and-how-to-improve-skills?hsLang=en</a:t>
            </a:r>
            <a:endParaRPr lang="en-US" sz="1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482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B574F325-0F11-487B-987B-892EDAA47B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1313" y="446337"/>
            <a:ext cx="10978262" cy="1083096"/>
          </a:xfrm>
        </p:spPr>
        <p:txBody>
          <a:bodyPr/>
          <a:lstStyle/>
          <a:p>
            <a:r>
              <a:rPr lang="en-US" dirty="0" err="1">
                <a:solidFill>
                  <a:srgbClr val="1188A3"/>
                </a:solidFill>
              </a:rPr>
              <a:t>Yüz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yüze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Etkinlikler</a:t>
            </a:r>
            <a:r>
              <a:rPr lang="en-US" dirty="0">
                <a:solidFill>
                  <a:srgbClr val="1188A3"/>
                </a:solidFill>
              </a:rPr>
              <a:t>, </a:t>
            </a:r>
            <a:r>
              <a:rPr lang="en-US" dirty="0" err="1">
                <a:solidFill>
                  <a:srgbClr val="1188A3"/>
                </a:solidFill>
              </a:rPr>
              <a:t>güçlü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bir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katılım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aracı</a:t>
            </a:r>
            <a:endParaRPr lang="en-US" sz="2000" baseline="30000" dirty="0">
              <a:solidFill>
                <a:srgbClr val="1188A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183EEC0-410E-459D-86C1-FFDEC8F1A8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313" y="1258064"/>
            <a:ext cx="10978262" cy="4341871"/>
          </a:xfrm>
        </p:spPr>
        <p:txBody>
          <a:bodyPr/>
          <a:lstStyle/>
          <a:p>
            <a:r>
              <a:rPr lang="en-US" sz="2800" dirty="0" err="1">
                <a:solidFill>
                  <a:srgbClr val="7F7F7F"/>
                </a:solidFill>
              </a:rPr>
              <a:t>Halkla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bilgi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paylaşmanız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gerekiyorsa</a:t>
            </a:r>
            <a:r>
              <a:rPr lang="en-US" sz="2800" dirty="0">
                <a:solidFill>
                  <a:srgbClr val="7F7F7F"/>
                </a:solidFill>
              </a:rPr>
              <a:t>, </a:t>
            </a:r>
            <a:r>
              <a:rPr lang="en-US" sz="2800" dirty="0" err="1">
                <a:solidFill>
                  <a:srgbClr val="7F7F7F"/>
                </a:solidFill>
              </a:rPr>
              <a:t>bir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etkinlik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güçlü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bir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yöntemdir</a:t>
            </a:r>
            <a:r>
              <a:rPr lang="en-US" sz="2800" dirty="0">
                <a:solidFill>
                  <a:srgbClr val="7F7F7F"/>
                </a:solidFill>
              </a:rPr>
              <a:t>. </a:t>
            </a:r>
            <a:r>
              <a:rPr lang="en-US" sz="2800" dirty="0" err="1">
                <a:solidFill>
                  <a:srgbClr val="7F7F7F"/>
                </a:solidFill>
              </a:rPr>
              <a:t>Açık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olun</a:t>
            </a:r>
            <a:r>
              <a:rPr lang="en-US" sz="2800" dirty="0" smtClean="0">
                <a:solidFill>
                  <a:srgbClr val="7F7F7F"/>
                </a:solidFill>
              </a:rPr>
              <a:t>:</a:t>
            </a:r>
            <a:endParaRPr lang="tr-TR" sz="2800" dirty="0" smtClean="0">
              <a:solidFill>
                <a:srgbClr val="7F7F7F"/>
              </a:solidFill>
            </a:endParaRPr>
          </a:p>
          <a:p>
            <a:endParaRPr lang="en-US" sz="2000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7F7F7F"/>
                </a:solidFill>
              </a:rPr>
              <a:t>Etkinliğin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amacı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hedefi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nedir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Amaç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hedef</a:t>
            </a:r>
            <a:r>
              <a:rPr lang="en-US" dirty="0">
                <a:solidFill>
                  <a:srgbClr val="7F7F7F"/>
                </a:solidFill>
              </a:rPr>
              <a:t> her zaman </a:t>
            </a:r>
            <a:r>
              <a:rPr lang="en-US" dirty="0" err="1">
                <a:solidFill>
                  <a:srgbClr val="7F7F7F"/>
                </a:solidFill>
              </a:rPr>
              <a:t>araç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seçiminizi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yönlendirmelidir</a:t>
            </a:r>
            <a:r>
              <a:rPr lang="en-US" dirty="0">
                <a:solidFill>
                  <a:srgbClr val="7F7F7F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7F7F7F"/>
                </a:solidFill>
              </a:rPr>
              <a:t>Kaç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katılımcı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bekliyorsunuz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7F7F7F"/>
                </a:solidFill>
              </a:rPr>
              <a:t>İzleyicilerin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bilgi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fikirleri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paylaşmak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sadece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mesajları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almak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birbirleriyle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etkileşime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girmesini</a:t>
            </a:r>
            <a:r>
              <a:rPr lang="en-US" dirty="0">
                <a:solidFill>
                  <a:srgbClr val="7F7F7F"/>
                </a:solidFill>
              </a:rPr>
              <a:t> mi </a:t>
            </a:r>
            <a:r>
              <a:rPr lang="en-US" dirty="0" err="1">
                <a:solidFill>
                  <a:srgbClr val="7F7F7F"/>
                </a:solidFill>
              </a:rPr>
              <a:t>istiyorsunuz</a:t>
            </a:r>
            <a:r>
              <a:rPr lang="en-US" dirty="0">
                <a:solidFill>
                  <a:srgbClr val="7F7F7F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7F7F7F"/>
                </a:solidFill>
              </a:rPr>
              <a:t>Etkinliğe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hazırlanmak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ne </a:t>
            </a:r>
            <a:r>
              <a:rPr lang="en-US" dirty="0" err="1">
                <a:solidFill>
                  <a:srgbClr val="7F7F7F"/>
                </a:solidFill>
              </a:rPr>
              <a:t>kadar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zamanınız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err="1">
                <a:solidFill>
                  <a:srgbClr val="7F7F7F"/>
                </a:solidFill>
              </a:rPr>
              <a:t>veya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diğer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kaynaklarınız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var</a:t>
            </a:r>
            <a:r>
              <a:rPr lang="en-US" dirty="0">
                <a:solidFill>
                  <a:srgbClr val="7F7F7F"/>
                </a:solidFill>
              </a:rPr>
              <a:t>? </a:t>
            </a:r>
            <a:r>
              <a:rPr lang="en-US" dirty="0" err="1">
                <a:solidFill>
                  <a:srgbClr val="7F7F7F"/>
                </a:solidFill>
              </a:rPr>
              <a:t>Tüm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yüz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yüze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etkinlikler</a:t>
            </a:r>
            <a:r>
              <a:rPr lang="en-US" dirty="0">
                <a:solidFill>
                  <a:srgbClr val="7F7F7F"/>
                </a:solidFill>
              </a:rPr>
              <a:t> zaman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planlama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gerektirir</a:t>
            </a:r>
            <a:r>
              <a:rPr lang="en-US" dirty="0">
                <a:solidFill>
                  <a:srgbClr val="7F7F7F"/>
                </a:solidFill>
              </a:rPr>
              <a:t>. </a:t>
            </a:r>
            <a:r>
              <a:rPr lang="en-US" dirty="0" err="1">
                <a:solidFill>
                  <a:srgbClr val="7F7F7F"/>
                </a:solidFill>
              </a:rPr>
              <a:t>Tipik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olarak</a:t>
            </a:r>
            <a:r>
              <a:rPr lang="en-US" dirty="0">
                <a:solidFill>
                  <a:srgbClr val="7F7F7F"/>
                </a:solidFill>
              </a:rPr>
              <a:t>, </a:t>
            </a:r>
            <a:r>
              <a:rPr lang="en-US" dirty="0" err="1">
                <a:solidFill>
                  <a:srgbClr val="7F7F7F"/>
                </a:solidFill>
              </a:rPr>
              <a:t>paydaşlar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arasında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daha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yoğun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etkileşimi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içeren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araçları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planlamak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uygulamak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için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daha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fazla</a:t>
            </a:r>
            <a:r>
              <a:rPr lang="en-US" dirty="0">
                <a:solidFill>
                  <a:srgbClr val="7F7F7F"/>
                </a:solidFill>
              </a:rPr>
              <a:t> zaman </a:t>
            </a:r>
            <a:r>
              <a:rPr lang="en-US" dirty="0" err="1">
                <a:solidFill>
                  <a:srgbClr val="7F7F7F"/>
                </a:solidFill>
              </a:rPr>
              <a:t>ve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kaynak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gerekir</a:t>
            </a:r>
            <a:r>
              <a:rPr lang="en-US" dirty="0">
                <a:solidFill>
                  <a:srgbClr val="7F7F7F"/>
                </a:solidFill>
              </a:rPr>
              <a:t>.</a:t>
            </a:r>
            <a:endParaRPr lang="hr-BA" sz="1000" dirty="0">
              <a:solidFill>
                <a:srgbClr val="7F7F7F"/>
              </a:solidFill>
            </a:endParaRPr>
          </a:p>
          <a:p>
            <a:r>
              <a:rPr lang="hr-BA" sz="1000" dirty="0">
                <a:solidFill>
                  <a:srgbClr val="7F7F7F"/>
                </a:solidFill>
              </a:rPr>
              <a:t>SOURCE: https://www.epa.gov/international-cooperation/public-participation-guide-tools-inform-public</a:t>
            </a:r>
            <a:endParaRPr lang="en-US" sz="10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481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6BB6DB3-4DA4-47B1-8D70-4EE28F016B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4787" y="828104"/>
            <a:ext cx="7182426" cy="1083096"/>
          </a:xfrm>
        </p:spPr>
        <p:txBody>
          <a:bodyPr/>
          <a:lstStyle/>
          <a:p>
            <a:r>
              <a:rPr lang="tr-TR" dirty="0" smtClean="0">
                <a:solidFill>
                  <a:srgbClr val="1188A3"/>
                </a:solidFill>
              </a:rPr>
              <a:t>Etkinlik</a:t>
            </a:r>
            <a:r>
              <a:rPr lang="en-IE" dirty="0" smtClean="0">
                <a:solidFill>
                  <a:srgbClr val="1188A3"/>
                </a:solidFill>
              </a:rPr>
              <a:t> </a:t>
            </a:r>
            <a:r>
              <a:rPr lang="en-IE" dirty="0" err="1">
                <a:solidFill>
                  <a:srgbClr val="1188A3"/>
                </a:solidFill>
              </a:rPr>
              <a:t>türleri</a:t>
            </a:r>
            <a:endParaRPr lang="en-US" dirty="0">
              <a:solidFill>
                <a:srgbClr val="1188A3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110D275D-B427-4E35-97C8-0E24E4C30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66526"/>
              </p:ext>
            </p:extLst>
          </p:nvPr>
        </p:nvGraphicFramePr>
        <p:xfrm>
          <a:off x="1828800" y="2499671"/>
          <a:ext cx="9782572" cy="240792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3252180">
                  <a:extLst>
                    <a:ext uri="{9D8B030D-6E8A-4147-A177-3AD203B41FA5}">
                      <a16:colId xmlns="" xmlns:a16="http://schemas.microsoft.com/office/drawing/2014/main" val="3409059634"/>
                    </a:ext>
                  </a:extLst>
                </a:gridCol>
                <a:gridCol w="3265196">
                  <a:extLst>
                    <a:ext uri="{9D8B030D-6E8A-4147-A177-3AD203B41FA5}">
                      <a16:colId xmlns="" xmlns:a16="http://schemas.microsoft.com/office/drawing/2014/main" val="124031978"/>
                    </a:ext>
                  </a:extLst>
                </a:gridCol>
                <a:gridCol w="3265196">
                  <a:extLst>
                    <a:ext uri="{9D8B030D-6E8A-4147-A177-3AD203B41FA5}">
                      <a16:colId xmlns="" xmlns:a16="http://schemas.microsoft.com/office/drawing/2014/main" val="6972267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rgbClr val="1188A3"/>
                          </a:solidFill>
                        </a:rPr>
                        <a:t>Araç</a:t>
                      </a:r>
                      <a:endParaRPr lang="en-US" sz="2000" b="1" dirty="0">
                        <a:solidFill>
                          <a:srgbClr val="1188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1188A3"/>
                          </a:solidFill>
                        </a:rPr>
                        <a:t># </a:t>
                      </a:r>
                      <a:r>
                        <a:rPr lang="tr-TR" sz="2000" b="1" dirty="0" smtClean="0">
                          <a:solidFill>
                            <a:srgbClr val="1188A3"/>
                          </a:solidFill>
                        </a:rPr>
                        <a:t>Katılımcı</a:t>
                      </a:r>
                      <a:r>
                        <a:rPr lang="tr-TR" sz="2000" b="1" baseline="0" dirty="0" smtClean="0">
                          <a:solidFill>
                            <a:srgbClr val="1188A3"/>
                          </a:solidFill>
                        </a:rPr>
                        <a:t> sayısı</a:t>
                      </a:r>
                      <a:endParaRPr lang="en-US" sz="2000" b="1" dirty="0">
                        <a:solidFill>
                          <a:srgbClr val="1188A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solidFill>
                            <a:srgbClr val="1188A3"/>
                          </a:solidFill>
                        </a:rPr>
                        <a:t>En</a:t>
                      </a:r>
                      <a:r>
                        <a:rPr lang="en-US" sz="2000" b="1" dirty="0" smtClean="0">
                          <a:solidFill>
                            <a:srgbClr val="1188A3"/>
                          </a:solidFill>
                        </a:rPr>
                        <a:t> </a:t>
                      </a:r>
                      <a:r>
                        <a:rPr lang="en-US" sz="2000" b="1" dirty="0" err="1" smtClean="0">
                          <a:solidFill>
                            <a:srgbClr val="1188A3"/>
                          </a:solidFill>
                        </a:rPr>
                        <a:t>Uygun</a:t>
                      </a:r>
                      <a:endParaRPr lang="en-US" sz="2000" b="1" dirty="0">
                        <a:solidFill>
                          <a:srgbClr val="1188A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20716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Halka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Açık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Toplantılar</a:t>
                      </a:r>
                      <a:endParaRPr lang="en-US" sz="2000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Oda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büyüklüğü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ile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sınırlıdır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.</a:t>
                      </a:r>
                      <a:endParaRPr lang="en-US" sz="2000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Paydaşların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toplantılara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katılmaya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istekli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olduğu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daha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küçük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topluluklar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ve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topluluklar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.</a:t>
                      </a:r>
                      <a:endParaRPr lang="en-US" sz="2000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095723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rgbClr val="7F7F7F"/>
                          </a:solidFill>
                        </a:rPr>
                        <a:t>B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rifingler</a:t>
                      </a:r>
                      <a:endParaRPr lang="en-US" sz="2000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Genellikle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daha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küçük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gruplar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için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7F7F7F"/>
                          </a:solidFill>
                        </a:rPr>
                        <a:t>tasarlanmıştır</a:t>
                      </a:r>
                      <a:r>
                        <a:rPr lang="en-US" sz="2000" dirty="0" smtClean="0">
                          <a:solidFill>
                            <a:srgbClr val="7F7F7F"/>
                          </a:solidFill>
                        </a:rPr>
                        <a:t>.</a:t>
                      </a:r>
                      <a:endParaRPr lang="en-US" sz="2000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7F7F7F"/>
                          </a:solidFill>
                        </a:rPr>
                        <a:t>Reaching out to established groups.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69493844"/>
                  </a:ext>
                </a:extLst>
              </a:tr>
            </a:tbl>
          </a:graphicData>
        </a:graphic>
      </p:graphicFrame>
      <p:pic>
        <p:nvPicPr>
          <p:cNvPr id="8" name="Graphic 7" descr="Meeting outline">
            <a:extLst>
              <a:ext uri="{FF2B5EF4-FFF2-40B4-BE49-F238E27FC236}">
                <a16:creationId xmlns="" xmlns:a16="http://schemas.microsoft.com/office/drawing/2014/main" id="{C26F7121-9F4B-4EAF-993C-E768B7608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771" y="2722445"/>
            <a:ext cx="914400" cy="914400"/>
          </a:xfrm>
          <a:prstGeom prst="rect">
            <a:avLst/>
          </a:prstGeom>
        </p:spPr>
      </p:pic>
      <p:pic>
        <p:nvPicPr>
          <p:cNvPr id="10" name="Graphic 9" descr="Teacher outline">
            <a:extLst>
              <a:ext uri="{FF2B5EF4-FFF2-40B4-BE49-F238E27FC236}">
                <a16:creationId xmlns="" xmlns:a16="http://schemas.microsoft.com/office/drawing/2014/main" id="{F6737DD2-8CFE-4A57-94F8-D43F87EF77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628" y="37459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317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66A7E8C6-83B5-B247-B8E4-5275D43B2D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7F7F7F"/>
                </a:solidFill>
              </a:rPr>
              <a:t>Halka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açık</a:t>
            </a:r>
            <a:r>
              <a:rPr lang="en-US" dirty="0">
                <a:solidFill>
                  <a:srgbClr val="7F7F7F"/>
                </a:solidFill>
              </a:rPr>
              <a:t> </a:t>
            </a:r>
            <a:r>
              <a:rPr lang="en-US" dirty="0" err="1">
                <a:solidFill>
                  <a:srgbClr val="7F7F7F"/>
                </a:solidFill>
              </a:rPr>
              <a:t>toplantı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="" xmlns:a16="http://schemas.microsoft.com/office/drawing/2014/main" id="{F86B5A94-2EDF-5942-B732-F00ED1DA88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14963" y="353030"/>
            <a:ext cx="6713482" cy="1459694"/>
          </a:xfrm>
        </p:spPr>
        <p:txBody>
          <a:bodyPr/>
          <a:lstStyle/>
          <a:p>
            <a:r>
              <a:rPr lang="en-US" i="1" dirty="0" err="1">
                <a:solidFill>
                  <a:srgbClr val="7F7F7F"/>
                </a:solidFill>
              </a:rPr>
              <a:t>Halka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açık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toplantılar</a:t>
            </a:r>
            <a:r>
              <a:rPr lang="en-US" i="1" dirty="0">
                <a:solidFill>
                  <a:srgbClr val="7F7F7F"/>
                </a:solidFill>
              </a:rPr>
              <a:t>, </a:t>
            </a:r>
            <a:r>
              <a:rPr lang="en-US" i="1" dirty="0" err="1">
                <a:solidFill>
                  <a:srgbClr val="7F7F7F"/>
                </a:solidFill>
              </a:rPr>
              <a:t>çeşitli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paydaş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gruplarını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belirli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amaç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araya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getirir</a:t>
            </a:r>
            <a:r>
              <a:rPr lang="en-US" i="1" dirty="0">
                <a:solidFill>
                  <a:srgbClr val="7F7F7F"/>
                </a:solidFill>
              </a:rPr>
              <a:t>. </a:t>
            </a:r>
            <a:r>
              <a:rPr lang="en-US" i="1" dirty="0" err="1">
                <a:solidFill>
                  <a:srgbClr val="7F7F7F"/>
                </a:solidFill>
              </a:rPr>
              <a:t>Geniş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kitleyi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bilgi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paylaşımına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tartışmaya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dahil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etmek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halka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açık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toplantılar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düzenlenir</a:t>
            </a:r>
            <a:r>
              <a:rPr lang="en-US" i="1" dirty="0">
                <a:solidFill>
                  <a:srgbClr val="7F7F7F"/>
                </a:solidFill>
              </a:rPr>
              <a:t>.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konu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teklifle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ilgili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farkındalığı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artırmak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kullanılabilirler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daha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fazla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kamu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katılımı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başlangıç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noktası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katılım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devam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eden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araç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olabilir</a:t>
            </a:r>
            <a:r>
              <a:rPr lang="en-US" i="1" dirty="0">
                <a:solidFill>
                  <a:srgbClr val="7F7F7F"/>
                </a:solidFill>
              </a:rPr>
              <a:t>. </a:t>
            </a:r>
            <a:r>
              <a:rPr lang="en-US" i="1" dirty="0" err="1">
                <a:solidFill>
                  <a:srgbClr val="7F7F7F"/>
                </a:solidFill>
              </a:rPr>
              <a:t>İyi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yapıldığında</a:t>
            </a:r>
            <a:r>
              <a:rPr lang="en-US" i="1" dirty="0">
                <a:solidFill>
                  <a:srgbClr val="7F7F7F"/>
                </a:solidFill>
              </a:rPr>
              <a:t>,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topluluk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hissi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oluşturmaya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yardımcı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olurlar</a:t>
            </a:r>
            <a:r>
              <a:rPr lang="en-US" i="1" dirty="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ADAB34C-FD65-472A-B744-015A58240E4D}"/>
              </a:ext>
            </a:extLst>
          </p:cNvPr>
          <p:cNvSpPr txBox="1"/>
          <p:nvPr/>
        </p:nvSpPr>
        <p:spPr>
          <a:xfrm>
            <a:off x="763555" y="3071968"/>
            <a:ext cx="106648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1188A3"/>
                </a:solidFill>
              </a:rPr>
              <a:t>Avantajlar</a:t>
            </a:r>
            <a:r>
              <a:rPr lang="tr-TR" sz="2400" b="1" dirty="0">
                <a:solidFill>
                  <a:srgbClr val="1188A3"/>
                </a:solidFill>
              </a:rPr>
              <a:t>ı</a:t>
            </a:r>
            <a:endParaRPr lang="hr-BA" sz="2400" b="1" dirty="0">
              <a:solidFill>
                <a:srgbClr val="1188A3"/>
              </a:solidFill>
            </a:endParaRPr>
          </a:p>
          <a:p>
            <a:endParaRPr lang="en-US" sz="2400" b="1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Bir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topluluğa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proje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veya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sorun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tanıtır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Tüm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katılımcılara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endişelerini</a:t>
            </a:r>
            <a:r>
              <a:rPr lang="en-US" sz="2400" dirty="0">
                <a:solidFill>
                  <a:srgbClr val="1188A3"/>
                </a:solidFill>
              </a:rPr>
              <a:t>, </a:t>
            </a:r>
            <a:r>
              <a:rPr lang="en-US" sz="2400" dirty="0" err="1">
                <a:solidFill>
                  <a:srgbClr val="1188A3"/>
                </a:solidFill>
              </a:rPr>
              <a:t>sorunlarını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fikirlerini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dile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getirme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şansı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verir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Topluluk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genelinde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ayrıntılı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bilgi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kararları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yayar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Alternatif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stratejileri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keşfetmek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fikir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birliği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oluşturmak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için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fırsatlar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sağlar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Geniş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tabanlı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topluluk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girdisi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gerektiren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karmaşık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konularda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eylem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için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fikir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birliği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oluşturabilir</a:t>
            </a:r>
            <a:endParaRPr lang="en-US" sz="2400" dirty="0">
              <a:solidFill>
                <a:srgbClr val="1188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644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66A7E8C6-83B5-B247-B8E4-5275D43B2D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7F7F7F"/>
                </a:solidFill>
              </a:rPr>
              <a:t>B</a:t>
            </a:r>
            <a:r>
              <a:rPr lang="en-US" dirty="0" err="1" smtClean="0">
                <a:solidFill>
                  <a:srgbClr val="7F7F7F"/>
                </a:solidFill>
              </a:rPr>
              <a:t>rifingler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="" xmlns:a16="http://schemas.microsoft.com/office/drawing/2014/main" id="{F86B5A94-2EDF-5942-B732-F00ED1DA88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97879" y="875544"/>
            <a:ext cx="7358332" cy="1459694"/>
          </a:xfrm>
        </p:spPr>
        <p:txBody>
          <a:bodyPr/>
          <a:lstStyle/>
          <a:p>
            <a:r>
              <a:rPr lang="en-US" i="1" dirty="0" err="1">
                <a:solidFill>
                  <a:srgbClr val="7F7F7F"/>
                </a:solidFill>
              </a:rPr>
              <a:t>Brifingler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genellikle</a:t>
            </a:r>
            <a:r>
              <a:rPr lang="en-US" i="1" dirty="0">
                <a:solidFill>
                  <a:srgbClr val="7F7F7F"/>
                </a:solidFill>
              </a:rPr>
              <a:t>,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proje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hakkında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bir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genel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bakış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güncelleme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sağlamak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için</a:t>
            </a:r>
            <a:r>
              <a:rPr lang="en-US" i="1" dirty="0">
                <a:solidFill>
                  <a:srgbClr val="7F7F7F"/>
                </a:solidFill>
              </a:rPr>
              <a:t>, </a:t>
            </a:r>
            <a:r>
              <a:rPr lang="en-US" i="1" dirty="0" err="1">
                <a:solidFill>
                  <a:srgbClr val="7F7F7F"/>
                </a:solidFill>
              </a:rPr>
              <a:t>sosyal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sivil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kulüpler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gibi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mevcut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toplantılarında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veya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konumlarında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doğrudan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topluluk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gruplarına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sağlanan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kısa</a:t>
            </a:r>
            <a:r>
              <a:rPr lang="en-US" i="1" dirty="0">
                <a:solidFill>
                  <a:srgbClr val="7F7F7F"/>
                </a:solidFill>
              </a:rPr>
              <a:t> </a:t>
            </a:r>
            <a:r>
              <a:rPr lang="en-US" i="1" dirty="0" err="1">
                <a:solidFill>
                  <a:srgbClr val="7F7F7F"/>
                </a:solidFill>
              </a:rPr>
              <a:t>sunumlardır</a:t>
            </a:r>
            <a:r>
              <a:rPr lang="en-US" i="1" dirty="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ADAB34C-FD65-472A-B744-015A58240E4D}"/>
              </a:ext>
            </a:extLst>
          </p:cNvPr>
          <p:cNvSpPr txBox="1"/>
          <p:nvPr/>
        </p:nvSpPr>
        <p:spPr>
          <a:xfrm>
            <a:off x="763555" y="2166898"/>
            <a:ext cx="106648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1188A3"/>
                </a:solidFill>
              </a:rPr>
              <a:t>Avantajlar</a:t>
            </a:r>
            <a:r>
              <a:rPr lang="tr-TR" sz="2400" b="1" dirty="0">
                <a:solidFill>
                  <a:srgbClr val="1188A3"/>
                </a:solidFill>
              </a:rPr>
              <a:t>ı</a:t>
            </a:r>
            <a:endParaRPr lang="hr-BA" sz="2400" b="1" dirty="0">
              <a:solidFill>
                <a:srgbClr val="1188A3"/>
              </a:solidFill>
            </a:endParaRPr>
          </a:p>
          <a:p>
            <a:endParaRPr lang="en-US" sz="2400" b="1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Paydaşları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girişim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hakkında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bilgilendirir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onlara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soru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sorma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şansı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verir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solidFill>
                  <a:srgbClr val="1188A3"/>
                </a:solidFill>
              </a:rPr>
              <a:t>Kilit</a:t>
            </a:r>
            <a:r>
              <a:rPr lang="en-US" sz="2400" dirty="0" smtClean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paydaş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gruplarını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bilgilendirir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büyük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halka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açık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toplantılardan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daha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az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resmi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pahalı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sürece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dahil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eder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solidFill>
                  <a:srgbClr val="1188A3"/>
                </a:solidFill>
              </a:rPr>
              <a:t>Daha</a:t>
            </a:r>
            <a:r>
              <a:rPr lang="en-US" sz="2400" dirty="0" smtClean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büyük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halka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açık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toplantılardan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daha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sık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yapılabilir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 smtClean="0">
                <a:solidFill>
                  <a:srgbClr val="1188A3"/>
                </a:solidFill>
              </a:rPr>
              <a:t>Genellikle</a:t>
            </a:r>
            <a:r>
              <a:rPr lang="en-US" sz="2400" dirty="0" smtClean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toplantı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yapan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mevcut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gruplarla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kullanılır</a:t>
            </a:r>
            <a:endParaRPr lang="en-US" sz="2400" dirty="0">
              <a:solidFill>
                <a:srgbClr val="1188A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188A3"/>
                </a:solidFill>
              </a:rPr>
              <a:t>Gayri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resmidirler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toplulukta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iyi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niyet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oluşturmaya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yardımcı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olurlar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diyalog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belirli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sorulara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yanıt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vermek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için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daha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etkili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bir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atmosfer</a:t>
            </a:r>
            <a:r>
              <a:rPr lang="en-US" sz="2400" dirty="0">
                <a:solidFill>
                  <a:srgbClr val="1188A3"/>
                </a:solidFill>
              </a:rPr>
              <a:t> </a:t>
            </a:r>
            <a:r>
              <a:rPr lang="en-US" sz="2400" dirty="0" err="1">
                <a:solidFill>
                  <a:srgbClr val="1188A3"/>
                </a:solidFill>
              </a:rPr>
              <a:t>yaratırlar</a:t>
            </a:r>
            <a:r>
              <a:rPr lang="en-US" sz="2400" dirty="0">
                <a:solidFill>
                  <a:srgbClr val="1188A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44563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8" b="845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bs-Latn-BA" b="1" dirty="0"/>
              <a:t>Çevrimiçi iletişim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161533" y="1598775"/>
            <a:ext cx="532164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s-Latn-BA" sz="2600" dirty="0">
                <a:solidFill>
                  <a:schemeClr val="bg1"/>
                </a:solidFill>
              </a:rPr>
              <a:t>Son araştırmalar, çevrimiçi iletişimin, aşağıdakiler açısından yüz yüze iletişimden farklı olduğu çeşitli yollar belirlemiştir</a:t>
            </a:r>
            <a:r>
              <a:rPr lang="bs-Latn-BA" sz="2600" dirty="0" smtClean="0">
                <a:solidFill>
                  <a:schemeClr val="bg1"/>
                </a:solidFill>
              </a:rPr>
              <a:t>:</a:t>
            </a:r>
          </a:p>
          <a:p>
            <a:endParaRPr lang="bs-Latn-BA" sz="26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600" i="1" dirty="0">
                <a:solidFill>
                  <a:srgbClr val="92D050"/>
                </a:solidFill>
              </a:rPr>
              <a:t>Vücut dili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600" i="1" dirty="0">
                <a:solidFill>
                  <a:srgbClr val="92D050"/>
                </a:solidFill>
              </a:rPr>
              <a:t>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600" i="1" dirty="0">
                <a:solidFill>
                  <a:srgbClr val="92D050"/>
                </a:solidFill>
              </a:rPr>
              <a:t>Göz teması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600" i="1" dirty="0">
                <a:solidFill>
                  <a:srgbClr val="92D050"/>
                </a:solidFill>
              </a:rPr>
              <a:t>Sessizlik algısı</a:t>
            </a:r>
            <a:endParaRPr lang="en-US" sz="2600" i="1" dirty="0">
              <a:solidFill>
                <a:srgbClr val="92D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3524" y="6068080"/>
            <a:ext cx="59376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smtClean="0">
                <a:solidFill>
                  <a:schemeClr val="bg1"/>
                </a:solidFill>
              </a:rPr>
              <a:t>Kaynak</a:t>
            </a:r>
            <a:r>
              <a:rPr lang="hr-BA" sz="1400" b="1" dirty="0" smtClean="0">
                <a:solidFill>
                  <a:schemeClr val="bg1"/>
                </a:solidFill>
              </a:rPr>
              <a:t>:</a:t>
            </a:r>
            <a:r>
              <a:rPr lang="hr-BA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http://mediationblog.kluwerarbitration.com/2021/05/17/mediators-like-online-mediation-and-other-verifiable-facts/</a:t>
            </a:r>
          </a:p>
        </p:txBody>
      </p:sp>
    </p:spTree>
    <p:extLst>
      <p:ext uri="{BB962C8B-B14F-4D97-AF65-F5344CB8AC3E}">
        <p14:creationId xmlns:p14="http://schemas.microsoft.com/office/powerpoint/2010/main" val="1715297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9A30F41-C804-403B-AB51-4B985F27E3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375" y="589974"/>
            <a:ext cx="10563696" cy="697353"/>
          </a:xfrm>
        </p:spPr>
        <p:txBody>
          <a:bodyPr/>
          <a:lstStyle/>
          <a:p>
            <a:r>
              <a:rPr lang="en-US" dirty="0" err="1"/>
              <a:t>Çevrimiçi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geliştirilir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F32F0B-D2C8-45C0-B8DA-002E5DDB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2219334"/>
            <a:ext cx="10632498" cy="3245241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7F7F7F"/>
                </a:solidFill>
              </a:rPr>
              <a:t>İletişim araçlarını kullanın: Zoom, Skype, Microsoft Teams veya başka bir sağlayıcı.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7F7F7F"/>
                </a:solidFill>
              </a:rPr>
              <a:t>Savunuculuk araçlarını kullanın: Topluluğunuz, web siteleriniz ve bloglamanızla ilgili sosyal medya (ücretsiz seçenekleriniz olarak </a:t>
            </a:r>
            <a:r>
              <a:rPr lang="hr-BA" dirty="0">
                <a:solidFill>
                  <a:srgbClr val="92D050"/>
                </a:solidFill>
                <a:hlinkClick r:id="rId2"/>
              </a:rPr>
              <a:t>WORDPRESS</a:t>
            </a:r>
            <a:r>
              <a:rPr lang="hr-BA" dirty="0">
                <a:solidFill>
                  <a:srgbClr val="7F7F7F"/>
                </a:solidFill>
              </a:rPr>
              <a:t>, </a:t>
            </a:r>
            <a:r>
              <a:rPr lang="hr-BA" dirty="0">
                <a:solidFill>
                  <a:srgbClr val="92D050"/>
                </a:solidFill>
                <a:hlinkClick r:id="rId3"/>
              </a:rPr>
              <a:t>WIX</a:t>
            </a:r>
            <a:r>
              <a:rPr lang="hr-BA" dirty="0">
                <a:solidFill>
                  <a:srgbClr val="7F7F7F"/>
                </a:solidFill>
              </a:rPr>
              <a:t>,</a:t>
            </a:r>
            <a:r>
              <a:rPr lang="hr-BA" dirty="0">
                <a:solidFill>
                  <a:srgbClr val="92D050"/>
                </a:solidFill>
              </a:rPr>
              <a:t> </a:t>
            </a:r>
            <a:r>
              <a:rPr lang="tr-TR" dirty="0" smtClean="0">
                <a:solidFill>
                  <a:srgbClr val="7F7F7F"/>
                </a:solidFill>
              </a:rPr>
              <a:t>veya</a:t>
            </a:r>
            <a:r>
              <a:rPr lang="hr-BA" dirty="0" smtClean="0">
                <a:solidFill>
                  <a:srgbClr val="92D050"/>
                </a:solidFill>
              </a:rPr>
              <a:t> </a:t>
            </a:r>
            <a:r>
              <a:rPr lang="hr-BA" dirty="0" smtClean="0">
                <a:solidFill>
                  <a:srgbClr val="92D050"/>
                </a:solidFill>
                <a:hlinkClick r:id="rId4"/>
              </a:rPr>
              <a:t>SQUARESPACE</a:t>
            </a:r>
            <a:r>
              <a:rPr lang="hr-BA" dirty="0" smtClean="0">
                <a:solidFill>
                  <a:srgbClr val="7F7F7F"/>
                </a:solidFill>
              </a:rPr>
              <a:t>'e </a:t>
            </a:r>
            <a:r>
              <a:rPr lang="hr-BA" dirty="0">
                <a:solidFill>
                  <a:srgbClr val="7F7F7F"/>
                </a:solidFill>
              </a:rPr>
              <a:t>göz atın.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7F7F7F"/>
                </a:solidFill>
              </a:rPr>
              <a:t>Meslektaşlarınıza ve topluluk üyelerinize düzenli görüntülü aramalar planlayın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hr-BA" dirty="0">
                <a:solidFill>
                  <a:srgbClr val="7F7F7F"/>
                </a:solidFill>
              </a:rPr>
              <a:t>Daha fazla katılım sağlamak için çalışın: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hr-BA" dirty="0">
                <a:solidFill>
                  <a:srgbClr val="1188A3"/>
                </a:solidFill>
              </a:rPr>
              <a:t>Herkesi dahil et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hr-BA" dirty="0">
                <a:solidFill>
                  <a:srgbClr val="1188A3"/>
                </a:solidFill>
              </a:rPr>
              <a:t>Dinlemek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hr-BA" dirty="0">
                <a:solidFill>
                  <a:srgbClr val="1188A3"/>
                </a:solidFill>
              </a:rPr>
              <a:t>Katılım için beyaz tahtaları kullanın: </a:t>
            </a:r>
            <a:r>
              <a:rPr lang="hr-BA" dirty="0" smtClean="0">
                <a:solidFill>
                  <a:srgbClr val="92D050"/>
                </a:solidFill>
                <a:hlinkClick r:id="rId5"/>
              </a:rPr>
              <a:t>Jamboard</a:t>
            </a:r>
            <a:r>
              <a:rPr lang="hr-BA" dirty="0" smtClean="0">
                <a:solidFill>
                  <a:srgbClr val="1188A3"/>
                </a:solidFill>
              </a:rPr>
              <a:t>'a </a:t>
            </a:r>
            <a:r>
              <a:rPr lang="hr-BA" dirty="0">
                <a:solidFill>
                  <a:srgbClr val="1188A3"/>
                </a:solidFill>
              </a:rPr>
              <a:t>göz </a:t>
            </a:r>
            <a:r>
              <a:rPr lang="hr-BA" dirty="0" smtClean="0">
                <a:solidFill>
                  <a:srgbClr val="1188A3"/>
                </a:solidFill>
              </a:rPr>
              <a:t>atın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837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921584" y="117365"/>
            <a:ext cx="5940535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b="1" dirty="0"/>
              <a:t>Çevrimiçi arabuluculuk için olumlu ve olumsuz eğilimler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1584" y="2034772"/>
            <a:ext cx="51915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 err="1" smtClean="0">
                <a:solidFill>
                  <a:srgbClr val="92D050"/>
                </a:solidFill>
              </a:rPr>
              <a:t>Çevrimiçi</a:t>
            </a:r>
            <a:r>
              <a:rPr lang="en-US" sz="2400" b="1" dirty="0" smtClean="0">
                <a:solidFill>
                  <a:srgbClr val="92D050"/>
                </a:solidFill>
              </a:rPr>
              <a:t> </a:t>
            </a:r>
            <a:r>
              <a:rPr lang="en-US" sz="2400" b="1" dirty="0" err="1">
                <a:solidFill>
                  <a:srgbClr val="92D050"/>
                </a:solidFill>
              </a:rPr>
              <a:t>iletişimciler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fiziksel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varlığın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yokluğunu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teknik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kısıtlamaları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fazla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gülümseyerek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yüksek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sesle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konuşarak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telafi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etmeye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çalışırlar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bs-Latn-BA" sz="2400" dirty="0">
              <a:solidFill>
                <a:schemeClr val="bg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bs-Latn-BA" sz="2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075" y="3262184"/>
            <a:ext cx="5301047" cy="3534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6862119" y="800528"/>
            <a:ext cx="52747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92D050"/>
                </a:solidFill>
              </a:rPr>
              <a:t>Çevrimiçi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iletişimi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geliştirmek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amacıyla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stratejiler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geliştirilmektedir</a:t>
            </a:r>
            <a:r>
              <a:rPr lang="en-US" sz="2400" dirty="0">
                <a:solidFill>
                  <a:srgbClr val="92D050"/>
                </a:solidFill>
              </a:rPr>
              <a:t>. </a:t>
            </a:r>
            <a:r>
              <a:rPr lang="en-US" sz="2400" dirty="0" err="1">
                <a:solidFill>
                  <a:srgbClr val="92D050"/>
                </a:solidFill>
              </a:rPr>
              <a:t>Arabulucular</a:t>
            </a:r>
            <a:r>
              <a:rPr lang="en-US" sz="2400" dirty="0">
                <a:solidFill>
                  <a:srgbClr val="92D050"/>
                </a:solidFill>
              </a:rPr>
              <a:t>, </a:t>
            </a:r>
            <a:r>
              <a:rPr lang="en-US" sz="2400" dirty="0" err="1">
                <a:solidFill>
                  <a:srgbClr val="92D050"/>
                </a:solidFill>
              </a:rPr>
              <a:t>iletişim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tarzlarını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uyarlayarak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katılımcılarla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olan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bağlarını</a:t>
            </a:r>
            <a:r>
              <a:rPr lang="en-US" sz="2400" dirty="0">
                <a:solidFill>
                  <a:srgbClr val="92D050"/>
                </a:solidFill>
              </a:rPr>
              <a:t> </a:t>
            </a:r>
            <a:r>
              <a:rPr lang="en-US" sz="2400" dirty="0" err="1">
                <a:solidFill>
                  <a:srgbClr val="92D050"/>
                </a:solidFill>
              </a:rPr>
              <a:t>geliştirebilirler</a:t>
            </a:r>
            <a:r>
              <a:rPr lang="en-US" sz="2400" dirty="0">
                <a:solidFill>
                  <a:srgbClr val="92D05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2FFA2A8-6495-4378-B948-98F4B1F833FC}"/>
              </a:ext>
            </a:extLst>
          </p:cNvPr>
          <p:cNvSpPr txBox="1"/>
          <p:nvPr/>
        </p:nvSpPr>
        <p:spPr>
          <a:xfrm>
            <a:off x="1274453" y="4929693"/>
            <a:ext cx="4838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'Zoom </a:t>
            </a:r>
            <a:r>
              <a:rPr lang="en-US" sz="2400" b="1" dirty="0" err="1">
                <a:solidFill>
                  <a:schemeClr val="bg1"/>
                </a:solidFill>
              </a:rPr>
              <a:t>yorgunluğunun</a:t>
            </a:r>
            <a:r>
              <a:rPr lang="en-US" sz="2400" b="1" dirty="0">
                <a:solidFill>
                  <a:schemeClr val="bg1"/>
                </a:solidFill>
              </a:rPr>
              <a:t>' </a:t>
            </a:r>
            <a:r>
              <a:rPr lang="en-US" sz="2400" b="1" dirty="0" err="1">
                <a:solidFill>
                  <a:schemeClr val="bg1"/>
                </a:solidFill>
              </a:rPr>
              <a:t>dört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nedeni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basit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düzeltmeleri</a:t>
            </a:r>
            <a:r>
              <a:rPr lang="en-US" sz="2400" b="1" dirty="0">
                <a:solidFill>
                  <a:schemeClr val="bg1"/>
                </a:solidFill>
              </a:rPr>
              <a:t> HAKKINDA </a:t>
            </a:r>
            <a:r>
              <a:rPr lang="en-US" sz="2400" i="1" dirty="0" err="1">
                <a:solidFill>
                  <a:srgbClr val="92D050"/>
                </a:solidFill>
              </a:rPr>
              <a:t>makaleyi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okumak</a:t>
            </a:r>
            <a:r>
              <a:rPr lang="en-US" sz="2400" i="1" dirty="0">
                <a:solidFill>
                  <a:srgbClr val="92D050"/>
                </a:solidFill>
              </a:rPr>
              <a:t> </a:t>
            </a:r>
            <a:r>
              <a:rPr lang="en-US" sz="2400" i="1" dirty="0" err="1">
                <a:solidFill>
                  <a:srgbClr val="92D050"/>
                </a:solidFill>
              </a:rPr>
              <a:t>için</a:t>
            </a:r>
            <a:r>
              <a:rPr lang="en-US" sz="2400" i="1" dirty="0">
                <a:solidFill>
                  <a:srgbClr val="92D050"/>
                </a:solidFill>
              </a:rPr>
              <a:t> GÖRÜNTÜ </a:t>
            </a:r>
            <a:r>
              <a:rPr lang="en-US" sz="2400" i="1" dirty="0" err="1">
                <a:solidFill>
                  <a:srgbClr val="92D050"/>
                </a:solidFill>
              </a:rPr>
              <a:t>üzerine</a:t>
            </a:r>
            <a:r>
              <a:rPr lang="en-US" sz="2400" i="1" dirty="0">
                <a:solidFill>
                  <a:srgbClr val="92D050"/>
                </a:solidFill>
              </a:rPr>
              <a:t> CTRL + </a:t>
            </a:r>
            <a:r>
              <a:rPr lang="en-US" sz="2400" i="1" dirty="0" err="1">
                <a:solidFill>
                  <a:srgbClr val="92D050"/>
                </a:solidFill>
              </a:rPr>
              <a:t>tıklayın</a:t>
            </a:r>
            <a:endParaRPr lang="en-US" sz="2400" i="1" dirty="0">
              <a:solidFill>
                <a:srgbClr val="92D050"/>
              </a:solidFill>
            </a:endParaRPr>
          </a:p>
        </p:txBody>
      </p:sp>
      <p:pic>
        <p:nvPicPr>
          <p:cNvPr id="12" name="Graphic 11" descr="Line arrow: Counter-clockwise curve with solid fill">
            <a:extLst>
              <a:ext uri="{FF2B5EF4-FFF2-40B4-BE49-F238E27FC236}">
                <a16:creationId xmlns="" xmlns:a16="http://schemas.microsoft.com/office/drawing/2014/main" id="{23A348AF-CEA3-4C3F-9F39-E3E71B4AF6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894210" flipV="1">
            <a:off x="6190010" y="4375058"/>
            <a:ext cx="1064129" cy="15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91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8F0CEDC-AF6B-FE4C-96E1-65402113D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6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35CED3B-86D4-AC40-8107-98B495F9C1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91250" y="1910955"/>
            <a:ext cx="6067425" cy="851567"/>
          </a:xfrm>
        </p:spPr>
        <p:txBody>
          <a:bodyPr>
            <a:noAutofit/>
          </a:bodyPr>
          <a:lstStyle/>
          <a:p>
            <a:pPr marL="0" indent="0"/>
            <a:r>
              <a:rPr lang="en-US" sz="3600" dirty="0" err="1"/>
              <a:t>Sanat</a:t>
            </a:r>
            <a:r>
              <a:rPr lang="en-US" sz="3600" dirty="0"/>
              <a:t>, </a:t>
            </a:r>
            <a:r>
              <a:rPr lang="en-US" sz="3600" dirty="0" err="1"/>
              <a:t>spor</a:t>
            </a:r>
            <a:r>
              <a:rPr lang="en-US" sz="3600" dirty="0"/>
              <a:t> </a:t>
            </a:r>
            <a:r>
              <a:rPr lang="en-US" sz="3600" dirty="0" err="1"/>
              <a:t>ve</a:t>
            </a:r>
            <a:r>
              <a:rPr lang="en-US" sz="3600" dirty="0"/>
              <a:t> </a:t>
            </a:r>
            <a:r>
              <a:rPr lang="en-US" sz="3600" dirty="0" err="1"/>
              <a:t>diğer</a:t>
            </a:r>
            <a:r>
              <a:rPr lang="en-US" sz="3600" dirty="0"/>
              <a:t> </a:t>
            </a:r>
            <a:r>
              <a:rPr lang="en-US" sz="3600" dirty="0" err="1"/>
              <a:t>yollarla</a:t>
            </a:r>
            <a:r>
              <a:rPr lang="en-US" sz="3600" dirty="0"/>
              <a:t> </a:t>
            </a:r>
            <a:r>
              <a:rPr lang="en-US" sz="3600" dirty="0" err="1"/>
              <a:t>iletişim</a:t>
            </a:r>
            <a:r>
              <a:rPr lang="en-US" sz="3600" dirty="0"/>
              <a:t> </a:t>
            </a:r>
            <a:r>
              <a:rPr lang="en-US" sz="3600" dirty="0" err="1"/>
              <a:t>örnekleri</a:t>
            </a:r>
            <a:endParaRPr lang="en-US" sz="4400" dirty="0"/>
          </a:p>
        </p:txBody>
      </p:sp>
      <p:pic>
        <p:nvPicPr>
          <p:cNvPr id="13" name="Picture Placeholder 12" descr="A person playing a guitar next to a person sitting on a chair&#10;&#10;Description automatically generated with low confidence">
            <a:extLst>
              <a:ext uri="{FF2B5EF4-FFF2-40B4-BE49-F238E27FC236}">
                <a16:creationId xmlns="" xmlns:a16="http://schemas.microsoft.com/office/drawing/2014/main" id="{DB963584-3448-F146-9026-25EC3D0BCA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58834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2B683E0-AEB7-FFF6-58AA-6326FAB25B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Eurovision 2022'yi </a:t>
            </a:r>
            <a:r>
              <a:rPr lang="en-US" dirty="0" err="1"/>
              <a:t>barışın</a:t>
            </a:r>
            <a:r>
              <a:rPr lang="en-US" dirty="0"/>
              <a:t> </a:t>
            </a:r>
            <a:r>
              <a:rPr lang="en-US" dirty="0" err="1"/>
              <a:t>arabulucuları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kazandı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AB9FEAF-F411-7B6A-2C46-D4F027A96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Eurovision </a:t>
            </a:r>
            <a:r>
              <a:rPr lang="en-US" b="1" dirty="0" err="1"/>
              <a:t>birincileri</a:t>
            </a:r>
            <a:r>
              <a:rPr lang="en-US" b="1" dirty="0"/>
              <a:t> </a:t>
            </a:r>
            <a:r>
              <a:rPr lang="en-US" b="1" dirty="0" err="1"/>
              <a:t>Ukrayna'ya</a:t>
            </a:r>
            <a:r>
              <a:rPr lang="en-US" b="1" dirty="0"/>
              <a:t> </a:t>
            </a:r>
            <a:r>
              <a:rPr lang="en-US" b="1" dirty="0" err="1"/>
              <a:t>dönüş</a:t>
            </a:r>
            <a:r>
              <a:rPr lang="en-US" b="1" dirty="0"/>
              <a:t> </a:t>
            </a:r>
            <a:r>
              <a:rPr lang="en-US" b="1" dirty="0" err="1"/>
              <a:t>yolunda</a:t>
            </a:r>
            <a:r>
              <a:rPr lang="en-US" b="1" dirty="0"/>
              <a:t> </a:t>
            </a:r>
            <a:r>
              <a:rPr lang="en-US" b="1" dirty="0" err="1"/>
              <a:t>Polonya</a:t>
            </a:r>
            <a:r>
              <a:rPr lang="en-US" b="1" dirty="0"/>
              <a:t> </a:t>
            </a:r>
            <a:r>
              <a:rPr lang="en-US" b="1" dirty="0" err="1"/>
              <a:t>sınırında</a:t>
            </a:r>
            <a:r>
              <a:rPr lang="en-US" b="1" dirty="0"/>
              <a:t> </a:t>
            </a:r>
            <a:r>
              <a:rPr lang="en-US" b="1" dirty="0" err="1"/>
              <a:t>şarkı</a:t>
            </a:r>
            <a:r>
              <a:rPr lang="en-US" b="1" dirty="0"/>
              <a:t> </a:t>
            </a:r>
            <a:r>
              <a:rPr lang="en-US" b="1" dirty="0" err="1"/>
              <a:t>söylüyor</a:t>
            </a:r>
            <a:r>
              <a:rPr lang="en-US" b="1" dirty="0"/>
              <a:t>: </a:t>
            </a:r>
            <a:r>
              <a:rPr lang="hr-BA" b="1" dirty="0" smtClean="0"/>
              <a:t> </a:t>
            </a:r>
            <a:r>
              <a:rPr lang="hr-BA" dirty="0">
                <a:hlinkClick r:id="rId2"/>
              </a:rPr>
              <a:t>https://www.theguardian.com/tv-and-radio/2022/may/16/eurovision-winners-sing-at-polish-border-on-way-back-to-ukraine</a:t>
            </a:r>
            <a:r>
              <a:rPr lang="hr-BA" dirty="0"/>
              <a:t> 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="" xmlns:a16="http://schemas.microsoft.com/office/drawing/2014/main" id="{D339E45F-62EC-2B53-391A-D29611447DF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t="5562" b="5562"/>
          <a:stretch/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phic 9" descr="Document outline">
            <a:extLst>
              <a:ext uri="{FF2B5EF4-FFF2-40B4-BE49-F238E27FC236}">
                <a16:creationId xmlns="" xmlns:a16="http://schemas.microsoft.com/office/drawing/2014/main" id="{22E9A8AB-4B49-70E1-C8EC-91CC4B1EFA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55" y="3429000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F9F2CA6-AC19-5235-77EF-AD1978593341}"/>
              </a:ext>
            </a:extLst>
          </p:cNvPr>
          <p:cNvSpPr txBox="1"/>
          <p:nvPr/>
        </p:nvSpPr>
        <p:spPr>
          <a:xfrm>
            <a:off x="1486048" y="3429000"/>
            <a:ext cx="1666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MAKALEYİ OKU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Graphic 15" descr="Arrow: Straight with solid fill">
            <a:extLst>
              <a:ext uri="{FF2B5EF4-FFF2-40B4-BE49-F238E27FC236}">
                <a16:creationId xmlns="" xmlns:a16="http://schemas.microsoft.com/office/drawing/2014/main" id="{215F84FC-279B-A739-C10A-80F1F2D624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1917339" y="3912743"/>
            <a:ext cx="1121136" cy="112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502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20B1265-62B5-489F-8113-BDE29A6300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6590" y="1687973"/>
            <a:ext cx="4369392" cy="4493975"/>
          </a:xfrm>
        </p:spPr>
        <p:txBody>
          <a:bodyPr>
            <a:normAutofit/>
          </a:bodyPr>
          <a:lstStyle/>
          <a:p>
            <a:r>
              <a:rPr lang="hr-BA" sz="2800" dirty="0"/>
              <a:t>„"Arabuluculuk, ARKADAŞLIK için başka bir kelimedir.</a:t>
            </a:r>
          </a:p>
          <a:p>
            <a:r>
              <a:rPr lang="hr-BA" sz="2800" dirty="0"/>
              <a:t>Göçmen Toplumu Arabulucuları, birçok farklı biçimde olsa da dostluk sağlıyor.”</a:t>
            </a:r>
          </a:p>
          <a:p>
            <a:r>
              <a:rPr lang="hr-BA" sz="2800" dirty="0"/>
              <a:t>- Göçmen Topluluğu Arabulucuları </a:t>
            </a:r>
            <a:r>
              <a:rPr lang="hr-BA" sz="2800" dirty="0">
                <a:solidFill>
                  <a:srgbClr val="FFC000"/>
                </a:solidFill>
              </a:rPr>
              <a:t>proje </a:t>
            </a:r>
            <a:r>
              <a:rPr lang="hr-BA" sz="2800" dirty="0" smtClean="0">
                <a:solidFill>
                  <a:srgbClr val="FFC000"/>
                </a:solidFill>
              </a:rPr>
              <a:t>ekibi</a:t>
            </a:r>
            <a:endParaRPr lang="en-US" sz="2800" dirty="0">
              <a:solidFill>
                <a:srgbClr val="FFC000"/>
              </a:solidFill>
            </a:endParaRPr>
          </a:p>
        </p:txBody>
      </p:sp>
      <p:pic>
        <p:nvPicPr>
          <p:cNvPr id="7" name="Picture Placeholder 6" descr="A picture containing text&#10;&#10;Description automatically generated">
            <a:hlinkClick r:id="rId2"/>
            <a:extLst>
              <a:ext uri="{FF2B5EF4-FFF2-40B4-BE49-F238E27FC236}">
                <a16:creationId xmlns="" xmlns:a16="http://schemas.microsoft.com/office/drawing/2014/main" id="{8A8D6688-1298-46DF-8DCD-67776FB2F89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6EAFFD2-9129-4D8F-80D2-89274425BDE9}"/>
              </a:ext>
            </a:extLst>
          </p:cNvPr>
          <p:cNvSpPr txBox="1"/>
          <p:nvPr/>
        </p:nvSpPr>
        <p:spPr>
          <a:xfrm>
            <a:off x="1347132" y="478919"/>
            <a:ext cx="33883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chemeClr val="bg1"/>
                </a:solidFill>
              </a:rPr>
              <a:t>Çift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tıklayın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ve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okuyun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="" xmlns:a16="http://schemas.microsoft.com/office/drawing/2014/main" id="{5831D5A2-D094-4067-A358-3DA6F42FD8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766766">
            <a:off x="4715031" y="697984"/>
            <a:ext cx="1021904" cy="2043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1632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5A434E56-101F-4BFB-9E84-2BF3955282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9434" y="530680"/>
            <a:ext cx="5635136" cy="865093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6700" dirty="0" err="1"/>
              <a:t>Göçmen</a:t>
            </a:r>
            <a:r>
              <a:rPr lang="en-US" sz="6700" dirty="0"/>
              <a:t> </a:t>
            </a:r>
            <a:r>
              <a:rPr lang="en-US" sz="6700" dirty="0" err="1"/>
              <a:t>Cevabı</a:t>
            </a:r>
            <a:endParaRPr lang="en-US" sz="6700" b="0" dirty="0"/>
          </a:p>
          <a:p>
            <a:pPr algn="ctr"/>
            <a:r>
              <a:rPr lang="en-US" dirty="0" err="1" smtClean="0"/>
              <a:t>Indran</a:t>
            </a:r>
            <a:r>
              <a:rPr lang="en-US" dirty="0" smtClean="0"/>
              <a:t> </a:t>
            </a:r>
            <a:r>
              <a:rPr lang="en-US" dirty="0"/>
              <a:t>Amirthanayagam</a:t>
            </a:r>
          </a:p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830C56C-2716-46EE-9ABB-5DDEE95126A5}"/>
              </a:ext>
            </a:extLst>
          </p:cNvPr>
          <p:cNvSpPr txBox="1"/>
          <p:nvPr/>
        </p:nvSpPr>
        <p:spPr>
          <a:xfrm>
            <a:off x="609600" y="6458206"/>
            <a:ext cx="10553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7F7F7F"/>
                </a:solidFill>
              </a:rPr>
              <a:t>Indran Amirthanayagam, "The Migrant’s Reply" from </a:t>
            </a:r>
            <a:r>
              <a:rPr lang="en-US" sz="1100" i="1" dirty="0">
                <a:solidFill>
                  <a:srgbClr val="7F7F7F"/>
                </a:solidFill>
              </a:rPr>
              <a:t>The Migrant States</a:t>
            </a:r>
            <a:r>
              <a:rPr lang="en-US" sz="1100" dirty="0">
                <a:solidFill>
                  <a:srgbClr val="7F7F7F"/>
                </a:solidFill>
              </a:rPr>
              <a:t>.  Copyright © 2020 by Indran Amirthanayagam.  Reprinted by permission of Hanging Loose Press. </a:t>
            </a:r>
          </a:p>
          <a:p>
            <a:r>
              <a:rPr lang="en-US" sz="1100" dirty="0">
                <a:solidFill>
                  <a:srgbClr val="7F7F7F"/>
                </a:solidFill>
              </a:rPr>
              <a:t>Source: </a:t>
            </a:r>
            <a:r>
              <a:rPr lang="en-US" sz="1100" i="1" dirty="0">
                <a:solidFill>
                  <a:srgbClr val="7F7F7F"/>
                </a:solidFill>
              </a:rPr>
              <a:t>The Migrant States</a:t>
            </a:r>
            <a:r>
              <a:rPr lang="en-US" sz="1100" dirty="0">
                <a:solidFill>
                  <a:srgbClr val="7F7F7F"/>
                </a:solidFill>
              </a:rPr>
              <a:t> (Hanging Loose Press, 2020)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6AF967F-9AC8-4712-B970-F6CBD14CDD69}"/>
              </a:ext>
            </a:extLst>
          </p:cNvPr>
          <p:cNvSpPr txBox="1"/>
          <p:nvPr/>
        </p:nvSpPr>
        <p:spPr>
          <a:xfrm>
            <a:off x="501483" y="501561"/>
            <a:ext cx="393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b="1" dirty="0">
                <a:solidFill>
                  <a:schemeClr val="bg1"/>
                </a:solidFill>
              </a:rPr>
              <a:t>Şiir aracılığıyla arabuluculuk!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905659D-61A8-0FA5-205C-6AFB2C7FC54A}"/>
              </a:ext>
            </a:extLst>
          </p:cNvPr>
          <p:cNvSpPr txBox="1"/>
          <p:nvPr/>
        </p:nvSpPr>
        <p:spPr>
          <a:xfrm>
            <a:off x="336431" y="1649115"/>
            <a:ext cx="114903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</a:rPr>
              <a:t>O </a:t>
            </a:r>
            <a:r>
              <a:rPr lang="en-US" sz="2000" i="1" dirty="0" err="1">
                <a:solidFill>
                  <a:schemeClr val="bg1"/>
                </a:solidFill>
              </a:rPr>
              <a:t>kadar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uzun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süredir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koşuyoruz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ki</a:t>
            </a:r>
            <a:r>
              <a:rPr lang="en-US" sz="2000" i="1" dirty="0">
                <a:solidFill>
                  <a:schemeClr val="bg1"/>
                </a:solidFill>
              </a:rPr>
              <a:t>. </a:t>
            </a:r>
            <a:r>
              <a:rPr lang="en-US" sz="2000" i="1" dirty="0" err="1">
                <a:solidFill>
                  <a:schemeClr val="bg1"/>
                </a:solidFill>
              </a:rPr>
              <a:t>Yorulduk</a:t>
            </a:r>
            <a:r>
              <a:rPr lang="en-US" sz="2000" i="1" dirty="0">
                <a:solidFill>
                  <a:schemeClr val="bg1"/>
                </a:solidFill>
              </a:rPr>
              <a:t>. </a:t>
            </a:r>
            <a:r>
              <a:rPr lang="en-US" sz="2000" i="1" dirty="0" err="1">
                <a:solidFill>
                  <a:schemeClr val="bg1"/>
                </a:solidFill>
              </a:rPr>
              <a:t>Dinlenmek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istiyoruz</a:t>
            </a:r>
            <a:r>
              <a:rPr lang="en-US" sz="2000" i="1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istemiyoruz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yarın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uyanıp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çantalarımızı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toplamak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için</a:t>
            </a:r>
            <a:r>
              <a:rPr lang="en-US" sz="2000" i="1" dirty="0">
                <a:solidFill>
                  <a:schemeClr val="bg1"/>
                </a:solidFill>
              </a:rPr>
              <a:t>. 10.000 km </a:t>
            </a:r>
            <a:r>
              <a:rPr lang="en-US" sz="2000" i="1" dirty="0" err="1">
                <a:solidFill>
                  <a:schemeClr val="bg1"/>
                </a:solidFill>
              </a:rPr>
              <a:t>gittik</a:t>
            </a:r>
            <a:r>
              <a:rPr lang="en-US" sz="2000" i="1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Sahibiz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kayığa</a:t>
            </a:r>
            <a:r>
              <a:rPr lang="en-US" sz="2000" i="1" dirty="0">
                <a:solidFill>
                  <a:schemeClr val="bg1"/>
                </a:solidFill>
              </a:rPr>
              <a:t>, </a:t>
            </a:r>
            <a:r>
              <a:rPr lang="en-US" sz="2000" i="1" dirty="0" err="1">
                <a:solidFill>
                  <a:schemeClr val="bg1"/>
                </a:solidFill>
              </a:rPr>
              <a:t>römorköre</a:t>
            </a:r>
            <a:r>
              <a:rPr lang="en-US" sz="2000" i="1" dirty="0">
                <a:solidFill>
                  <a:schemeClr val="bg1"/>
                </a:solidFill>
              </a:rPr>
              <a:t>, </a:t>
            </a:r>
            <a:r>
              <a:rPr lang="en-US" sz="2000" i="1" dirty="0" err="1">
                <a:solidFill>
                  <a:schemeClr val="bg1"/>
                </a:solidFill>
              </a:rPr>
              <a:t>otobüse</a:t>
            </a:r>
            <a:r>
              <a:rPr lang="en-US" sz="2000" i="1" dirty="0">
                <a:solidFill>
                  <a:schemeClr val="bg1"/>
                </a:solidFill>
              </a:rPr>
              <a:t>, </a:t>
            </a:r>
            <a:r>
              <a:rPr lang="en-US" sz="2000" i="1" dirty="0" err="1">
                <a:solidFill>
                  <a:schemeClr val="bg1"/>
                </a:solidFill>
              </a:rPr>
              <a:t>yük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trenine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bindi</a:t>
            </a:r>
            <a:r>
              <a:rPr lang="en-US" sz="2000" i="1" dirty="0">
                <a:solidFill>
                  <a:schemeClr val="bg1"/>
                </a:solidFill>
              </a:rPr>
              <a:t>. cep </a:t>
            </a:r>
            <a:r>
              <a:rPr lang="en-US" sz="2000" i="1" dirty="0" err="1">
                <a:solidFill>
                  <a:schemeClr val="bg1"/>
                </a:solidFill>
              </a:rPr>
              <a:t>telefonumuz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var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ve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biraz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ekmek</a:t>
            </a:r>
            <a:r>
              <a:rPr lang="en-US" sz="2000" i="1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Gözlerimiz</a:t>
            </a:r>
            <a:r>
              <a:rPr lang="en-US" sz="2000" i="1" dirty="0">
                <a:solidFill>
                  <a:schemeClr val="bg1"/>
                </a:solidFill>
              </a:rPr>
              <a:t> kuru. </a:t>
            </a:r>
            <a:r>
              <a:rPr lang="en-US" sz="2000" i="1" dirty="0" err="1">
                <a:solidFill>
                  <a:schemeClr val="bg1"/>
                </a:solidFill>
              </a:rPr>
              <a:t>Nefesimizin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yıkanmaya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ihtiyacı</a:t>
            </a:r>
            <a:r>
              <a:rPr lang="en-US" sz="2000" i="1" dirty="0">
                <a:solidFill>
                  <a:schemeClr val="bg1"/>
                </a:solidFill>
              </a:rPr>
              <a:t> var. </a:t>
            </a:r>
            <a:r>
              <a:rPr lang="en-US" sz="2000" i="1" dirty="0" err="1">
                <a:solidFill>
                  <a:schemeClr val="bg1"/>
                </a:solidFill>
              </a:rPr>
              <a:t>Sıradaki</a:t>
            </a:r>
            <a:r>
              <a:rPr lang="en-US" sz="2000" i="1" dirty="0">
                <a:solidFill>
                  <a:schemeClr val="bg1"/>
                </a:solidFill>
              </a:rPr>
              <a:t> ne? Sen</a:t>
            </a: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koymak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Güney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kanadınızda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bir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duvar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mı</a:t>
            </a:r>
            <a:r>
              <a:rPr lang="en-US" sz="2000" i="1" dirty="0">
                <a:solidFill>
                  <a:schemeClr val="bg1"/>
                </a:solidFill>
              </a:rPr>
              <a:t>? Ne </a:t>
            </a:r>
            <a:r>
              <a:rPr lang="en-US" sz="2000" i="1" dirty="0" err="1">
                <a:solidFill>
                  <a:schemeClr val="bg1"/>
                </a:solidFill>
              </a:rPr>
              <a:t>ironi</a:t>
            </a:r>
            <a:r>
              <a:rPr lang="en-US" sz="2000" i="1" dirty="0">
                <a:solidFill>
                  <a:schemeClr val="bg1"/>
                </a:solidFill>
              </a:rPr>
              <a:t>. o </a:t>
            </a:r>
            <a:r>
              <a:rPr lang="en-US" sz="2000" i="1" dirty="0" err="1">
                <a:solidFill>
                  <a:schemeClr val="bg1"/>
                </a:solidFill>
              </a:rPr>
              <a:t>ülke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mültecileri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kabul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eder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bizi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istemiyor</a:t>
            </a:r>
            <a:r>
              <a:rPr lang="en-US" sz="2000" i="1" dirty="0">
                <a:solidFill>
                  <a:schemeClr val="bg1"/>
                </a:solidFill>
              </a:rPr>
              <a:t>. Biz </a:t>
            </a:r>
            <a:r>
              <a:rPr lang="en-US" sz="2000" i="1" dirty="0" err="1">
                <a:solidFill>
                  <a:schemeClr val="bg1"/>
                </a:solidFill>
              </a:rPr>
              <a:t>kalifiyeyiz</a:t>
            </a:r>
            <a:r>
              <a:rPr lang="en-US" sz="2000" i="1" dirty="0">
                <a:solidFill>
                  <a:schemeClr val="bg1"/>
                </a:solidFill>
              </a:rPr>
              <a:t>. </a:t>
            </a:r>
            <a:r>
              <a:rPr lang="en-US" sz="2000" i="1" dirty="0" err="1">
                <a:solidFill>
                  <a:schemeClr val="bg1"/>
                </a:solidFill>
              </a:rPr>
              <a:t>Yaralarımız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var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ve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ev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sahibimiz</a:t>
            </a:r>
            <a:endParaRPr lang="en-US" sz="2000" i="1" dirty="0">
              <a:solidFill>
                <a:schemeClr val="bg1"/>
              </a:solidFill>
            </a:endParaRPr>
          </a:p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hükümetler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 smtClean="0">
                <a:solidFill>
                  <a:schemeClr val="bg1"/>
                </a:solidFill>
              </a:rPr>
              <a:t>avlandı</a:t>
            </a:r>
            <a:endParaRPr lang="tr-TR" sz="2000" i="1" dirty="0" smtClean="0">
              <a:solidFill>
                <a:schemeClr val="bg1"/>
              </a:solidFill>
            </a:endParaRPr>
          </a:p>
          <a:p>
            <a:pPr algn="ctr"/>
            <a:endParaRPr lang="en-US" sz="2000" i="1" dirty="0">
              <a:solidFill>
                <a:schemeClr val="bg1"/>
              </a:solidFill>
              <a:effectLst/>
            </a:endParaRPr>
          </a:p>
          <a:p>
            <a:pPr algn="ctr"/>
            <a:r>
              <a:rPr lang="hr-BA" sz="2000" i="1" dirty="0">
                <a:solidFill>
                  <a:schemeClr val="bg1"/>
                </a:solidFill>
              </a:rPr>
              <a:t>Şiirin tamamını buradan okuyun : </a:t>
            </a:r>
            <a:r>
              <a:rPr lang="hr-BA" sz="2000" i="1" dirty="0">
                <a:solidFill>
                  <a:schemeClr val="accent5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https://www.poetryfoundation.org/poems/154739/the-migrant39s-reply</a:t>
            </a:r>
            <a:r>
              <a:rPr lang="hr-BA" sz="20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endParaRPr lang="en-US" sz="20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897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10EE960-0043-684F-B8DA-45211C5247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1313" y="875545"/>
            <a:ext cx="7559433" cy="1083096"/>
          </a:xfrm>
        </p:spPr>
        <p:txBody>
          <a:bodyPr/>
          <a:lstStyle/>
          <a:p>
            <a:r>
              <a:rPr lang="en-GB" dirty="0" err="1">
                <a:solidFill>
                  <a:srgbClr val="1188A3"/>
                </a:solidFill>
              </a:rPr>
              <a:t>Hareket</a:t>
            </a:r>
            <a:r>
              <a:rPr lang="en-GB" dirty="0">
                <a:solidFill>
                  <a:srgbClr val="1188A3"/>
                </a:solidFill>
              </a:rPr>
              <a:t> </a:t>
            </a:r>
            <a:r>
              <a:rPr lang="en-GB" dirty="0" err="1">
                <a:solidFill>
                  <a:srgbClr val="1188A3"/>
                </a:solidFill>
              </a:rPr>
              <a:t>Yaratma</a:t>
            </a:r>
            <a:r>
              <a:rPr lang="en-GB" dirty="0">
                <a:solidFill>
                  <a:srgbClr val="1188A3"/>
                </a:solidFill>
              </a:rPr>
              <a:t> </a:t>
            </a:r>
            <a:r>
              <a:rPr lang="en-GB" dirty="0" err="1">
                <a:solidFill>
                  <a:srgbClr val="1188A3"/>
                </a:solidFill>
              </a:rPr>
              <a:t>Yoluyla</a:t>
            </a:r>
            <a:r>
              <a:rPr lang="en-GB" dirty="0">
                <a:solidFill>
                  <a:srgbClr val="1188A3"/>
                </a:solidFill>
              </a:rPr>
              <a:t> </a:t>
            </a:r>
            <a:r>
              <a:rPr lang="en-GB" dirty="0" err="1">
                <a:solidFill>
                  <a:srgbClr val="1188A3"/>
                </a:solidFill>
              </a:rPr>
              <a:t>Arabuluculuk</a:t>
            </a:r>
            <a:r>
              <a:rPr lang="en-GB" dirty="0">
                <a:solidFill>
                  <a:srgbClr val="1188A3"/>
                </a:solidFill>
              </a:rPr>
              <a:t> </a:t>
            </a:r>
            <a:r>
              <a:rPr lang="en-GB" dirty="0" err="1">
                <a:solidFill>
                  <a:srgbClr val="1188A3"/>
                </a:solidFill>
              </a:rPr>
              <a:t>Örneği</a:t>
            </a:r>
            <a:endParaRPr lang="en-US" dirty="0">
              <a:solidFill>
                <a:srgbClr val="1188A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0B43C92-9256-460C-8ADA-17184D90ADA3}"/>
              </a:ext>
            </a:extLst>
          </p:cNvPr>
          <p:cNvSpPr txBox="1"/>
          <p:nvPr/>
        </p:nvSpPr>
        <p:spPr>
          <a:xfrm>
            <a:off x="571313" y="2312991"/>
            <a:ext cx="1004648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404040"/>
                </a:solidFill>
              </a:rPr>
              <a:t>New Women Connectors, </a:t>
            </a:r>
            <a:r>
              <a:rPr lang="en-US" sz="2400" dirty="0" err="1">
                <a:solidFill>
                  <a:srgbClr val="404040"/>
                </a:solidFill>
              </a:rPr>
              <a:t>birliğin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gücünün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sesini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yükseltmenin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gücünün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neler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yapabileceğini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gösteren</a:t>
            </a:r>
            <a:r>
              <a:rPr lang="en-US" sz="2400" dirty="0">
                <a:solidFill>
                  <a:srgbClr val="404040"/>
                </a:solidFill>
              </a:rPr>
              <a:t>, </a:t>
            </a:r>
            <a:r>
              <a:rPr lang="en-US" sz="2400" dirty="0" err="1">
                <a:solidFill>
                  <a:srgbClr val="404040"/>
                </a:solidFill>
              </a:rPr>
              <a:t>kolektif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bir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hareket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olma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yolunda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kendilerini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seferber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eden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göçmen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mülteci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kadınların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öncülük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ettiği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bir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girişimdir</a:t>
            </a:r>
            <a:r>
              <a:rPr lang="en-US" sz="2400" dirty="0">
                <a:solidFill>
                  <a:srgbClr val="404040"/>
                </a:solidFill>
              </a:rPr>
              <a:t>. </a:t>
            </a:r>
            <a:r>
              <a:rPr lang="en-US" sz="2400" dirty="0" err="1">
                <a:solidFill>
                  <a:srgbClr val="404040"/>
                </a:solidFill>
              </a:rPr>
              <a:t>Amaçları</a:t>
            </a:r>
            <a:r>
              <a:rPr lang="en-US" sz="2400" dirty="0">
                <a:solidFill>
                  <a:srgbClr val="404040"/>
                </a:solidFill>
              </a:rPr>
              <a:t>, </a:t>
            </a:r>
            <a:r>
              <a:rPr lang="en-US" sz="2400" dirty="0" err="1">
                <a:solidFill>
                  <a:srgbClr val="404040"/>
                </a:solidFill>
              </a:rPr>
              <a:t>kolaylaştırılmış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tartışma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platformları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aracılığıyla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Avrupa'da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mülteci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göçmen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kadınların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karşılaştığı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zorluklar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fırsatlar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hakkında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farkındalık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yaratmak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böylece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topluluklarda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ve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genel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olarak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politikada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bir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değişim</a:t>
            </a:r>
            <a:r>
              <a:rPr lang="en-US" sz="2400" dirty="0">
                <a:solidFill>
                  <a:srgbClr val="404040"/>
                </a:solidFill>
              </a:rPr>
              <a:t> </a:t>
            </a:r>
            <a:r>
              <a:rPr lang="en-US" sz="2400" dirty="0" err="1">
                <a:solidFill>
                  <a:srgbClr val="404040"/>
                </a:solidFill>
              </a:rPr>
              <a:t>yaratmaktır</a:t>
            </a:r>
            <a:r>
              <a:rPr lang="en-US" sz="2400" dirty="0" smtClean="0">
                <a:solidFill>
                  <a:srgbClr val="404040"/>
                </a:solidFill>
              </a:rPr>
              <a:t>.</a:t>
            </a:r>
            <a:r>
              <a:rPr lang="tr-TR" sz="2400" dirty="0" smtClean="0">
                <a:solidFill>
                  <a:srgbClr val="404040"/>
                </a:solidFill>
              </a:rPr>
              <a:t> </a:t>
            </a:r>
            <a:r>
              <a:rPr lang="en-GB" sz="2400" dirty="0" smtClean="0">
                <a:solidFill>
                  <a:srgbClr val="404040"/>
                </a:solidFill>
                <a:hlinkClick r:id="rId2"/>
              </a:rPr>
              <a:t>https</a:t>
            </a:r>
            <a:r>
              <a:rPr lang="en-GB" sz="2400" dirty="0">
                <a:solidFill>
                  <a:srgbClr val="404040"/>
                </a:solidFill>
                <a:hlinkClick r:id="rId2"/>
              </a:rPr>
              <a:t>://www.newwomenconnectors.com</a:t>
            </a:r>
            <a:r>
              <a:rPr lang="hr-BA" sz="2400" dirty="0">
                <a:solidFill>
                  <a:srgbClr val="404040"/>
                </a:solidFill>
              </a:rPr>
              <a:t> </a:t>
            </a:r>
            <a:endParaRPr lang="en-GB" sz="2400" dirty="0">
              <a:solidFill>
                <a:srgbClr val="40404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CAF2B7B-6A7D-4D97-B473-1C2A59BF1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0908" y="521195"/>
            <a:ext cx="18923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290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BC3688C-0725-4EE7-8705-B3EDA489CD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3177" y="595258"/>
            <a:ext cx="10563696" cy="697353"/>
          </a:xfrm>
        </p:spPr>
        <p:txBody>
          <a:bodyPr>
            <a:noAutofit/>
          </a:bodyPr>
          <a:lstStyle/>
          <a:p>
            <a:r>
              <a:rPr lang="hr-BA" sz="3200" dirty="0"/>
              <a:t>SPOR Aracılığıyla Göçmen Toplumu Arabuluculuğu</a:t>
            </a:r>
            <a:endParaRPr lang="hr-BA" sz="3200" dirty="0" smtClean="0"/>
          </a:p>
          <a:p>
            <a:endParaRPr lang="en-IE" sz="3200" b="1" i="1" dirty="0" smtClean="0">
              <a:solidFill>
                <a:srgbClr val="92D050"/>
              </a:solidFill>
            </a:endParaRPr>
          </a:p>
          <a:p>
            <a:r>
              <a:rPr lang="hr-BA" sz="3200" b="1" i="1" dirty="0">
                <a:solidFill>
                  <a:srgbClr val="92D050"/>
                </a:solidFill>
              </a:rPr>
              <a:t>İlham </a:t>
            </a:r>
            <a:r>
              <a:rPr lang="hr-BA" sz="3200" b="1" i="1" dirty="0" smtClean="0">
                <a:solidFill>
                  <a:srgbClr val="92D050"/>
                </a:solidFill>
              </a:rPr>
              <a:t>a</a:t>
            </a:r>
            <a:r>
              <a:rPr lang="tr-TR" sz="3200" b="1" i="1" dirty="0" err="1" smtClean="0">
                <a:solidFill>
                  <a:srgbClr val="92D050"/>
                </a:solidFill>
              </a:rPr>
              <a:t>lın</a:t>
            </a:r>
            <a:r>
              <a:rPr lang="hr-BA" sz="3200" b="1" i="1" dirty="0" smtClean="0">
                <a:solidFill>
                  <a:srgbClr val="92D050"/>
                </a:solidFill>
              </a:rPr>
              <a:t> </a:t>
            </a:r>
            <a:r>
              <a:rPr lang="hr-BA" sz="3200" b="1" dirty="0"/>
              <a:t>resources: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59821F5-15ED-4F91-A6A0-08C286F1A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590" y="2453671"/>
            <a:ext cx="10638222" cy="324524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err="1"/>
              <a:t>Kıdemli</a:t>
            </a:r>
            <a:r>
              <a:rPr lang="en-US" dirty="0"/>
              <a:t> </a:t>
            </a:r>
            <a:r>
              <a:rPr lang="en-US" dirty="0" err="1"/>
              <a:t>Dünya</a:t>
            </a:r>
            <a:r>
              <a:rPr lang="en-US" dirty="0"/>
              <a:t> </a:t>
            </a:r>
            <a:r>
              <a:rPr lang="en-US" dirty="0" err="1"/>
              <a:t>Madalyası</a:t>
            </a:r>
            <a:r>
              <a:rPr lang="en-US" dirty="0"/>
              <a:t> </a:t>
            </a:r>
            <a:r>
              <a:rPr lang="en-US" dirty="0" err="1"/>
              <a:t>Nzingha</a:t>
            </a:r>
            <a:r>
              <a:rPr lang="en-US" dirty="0"/>
              <a:t> Prescod </a:t>
            </a:r>
            <a:r>
              <a:rPr lang="en-US" dirty="0" err="1"/>
              <a:t>Eskrimde</a:t>
            </a:r>
            <a:r>
              <a:rPr lang="en-US" dirty="0"/>
              <a:t> </a:t>
            </a:r>
            <a:r>
              <a:rPr lang="en-US" dirty="0" err="1"/>
              <a:t>Çeşitlilik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Katılımı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Savunuyor</a:t>
            </a:r>
            <a:r>
              <a:rPr lang="en-US" dirty="0"/>
              <a:t>? </a:t>
            </a:r>
            <a:r>
              <a:rPr lang="hr-BA" dirty="0" smtClean="0"/>
              <a:t> </a:t>
            </a:r>
            <a:r>
              <a:rPr lang="hr-BA" dirty="0">
                <a:hlinkClick r:id="rId2"/>
              </a:rPr>
              <a:t>https://baucemag.com/nzingha-prescod-advocates-for-diversity-and-inclusion-in-usa-fencing/</a:t>
            </a:r>
            <a:r>
              <a:rPr lang="hr-BA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r-BA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British Asian Rugby Association (BARA), on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Birleşik</a:t>
            </a:r>
            <a:r>
              <a:rPr lang="en-US" dirty="0"/>
              <a:t> </a:t>
            </a:r>
            <a:r>
              <a:rPr lang="en-US" dirty="0" err="1"/>
              <a:t>Krallık</a:t>
            </a:r>
            <a:r>
              <a:rPr lang="en-US" dirty="0"/>
              <a:t> </a:t>
            </a:r>
            <a:r>
              <a:rPr lang="en-US" dirty="0" err="1"/>
              <a:t>kar</a:t>
            </a:r>
            <a:r>
              <a:rPr lang="en-US" dirty="0"/>
              <a:t> </a:t>
            </a:r>
            <a:r>
              <a:rPr lang="en-US" dirty="0" err="1"/>
              <a:t>amacı</a:t>
            </a:r>
            <a:r>
              <a:rPr lang="en-US" dirty="0"/>
              <a:t> </a:t>
            </a:r>
            <a:r>
              <a:rPr lang="en-US" dirty="0" err="1"/>
              <a:t>gütmeyen</a:t>
            </a:r>
            <a:r>
              <a:rPr lang="en-US" dirty="0"/>
              <a:t> </a:t>
            </a:r>
            <a:r>
              <a:rPr lang="en-US" dirty="0" err="1"/>
              <a:t>sivil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örgütünü</a:t>
            </a:r>
            <a:r>
              <a:rPr lang="en-US" dirty="0"/>
              <a:t> </a:t>
            </a:r>
            <a:r>
              <a:rPr lang="en-US" dirty="0" err="1"/>
              <a:t>kapsayan</a:t>
            </a:r>
            <a:r>
              <a:rPr lang="en-US" dirty="0"/>
              <a:t>, </a:t>
            </a:r>
            <a:r>
              <a:rPr lang="en-US" dirty="0" err="1"/>
              <a:t>ikili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koddur</a:t>
            </a:r>
            <a:r>
              <a:rPr lang="en-US" dirty="0"/>
              <a:t>. </a:t>
            </a:r>
            <a:r>
              <a:rPr lang="en-US" dirty="0" err="1"/>
              <a:t>Ragbide</a:t>
            </a:r>
            <a:r>
              <a:rPr lang="en-US" dirty="0"/>
              <a:t> (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) </a:t>
            </a:r>
            <a:r>
              <a:rPr lang="en-US" dirty="0" err="1"/>
              <a:t>Asya</a:t>
            </a:r>
            <a:r>
              <a:rPr lang="en-US" dirty="0"/>
              <a:t> </a:t>
            </a:r>
            <a:r>
              <a:rPr lang="en-US" dirty="0" err="1"/>
              <a:t>toplulukları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eşitlik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kapsayıcılık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kampanyalar</a:t>
            </a:r>
            <a:r>
              <a:rPr lang="en-US" dirty="0"/>
              <a:t> </a:t>
            </a:r>
            <a:r>
              <a:rPr lang="en-US" dirty="0" err="1"/>
              <a:t>yürüten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geçmişe</a:t>
            </a:r>
            <a:r>
              <a:rPr lang="en-US" dirty="0"/>
              <a:t> </a:t>
            </a:r>
            <a:r>
              <a:rPr lang="en-US" dirty="0" err="1"/>
              <a:t>sahiptir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dini</a:t>
            </a:r>
            <a:r>
              <a:rPr lang="en-US" dirty="0"/>
              <a:t> </a:t>
            </a:r>
            <a:r>
              <a:rPr lang="en-US" dirty="0" err="1"/>
              <a:t>engelleri</a:t>
            </a:r>
            <a:r>
              <a:rPr lang="en-US" dirty="0"/>
              <a:t> </a:t>
            </a:r>
            <a:r>
              <a:rPr lang="en-US" dirty="0" err="1"/>
              <a:t>ortadan</a:t>
            </a:r>
            <a:r>
              <a:rPr lang="en-US" dirty="0"/>
              <a:t> </a:t>
            </a:r>
            <a:r>
              <a:rPr lang="en-US" dirty="0" err="1"/>
              <a:t>kaldıran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temsil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etnik</a:t>
            </a:r>
            <a:r>
              <a:rPr lang="en-US" dirty="0"/>
              <a:t> </a:t>
            </a:r>
            <a:r>
              <a:rPr lang="en-US" dirty="0" err="1"/>
              <a:t>azınlık</a:t>
            </a:r>
            <a:r>
              <a:rPr lang="en-US" dirty="0"/>
              <a:t> </a:t>
            </a:r>
            <a:r>
              <a:rPr lang="en-US" dirty="0" err="1"/>
              <a:t>topluluğuna</a:t>
            </a:r>
            <a:r>
              <a:rPr lang="en-US" dirty="0"/>
              <a:t> </a:t>
            </a:r>
            <a:r>
              <a:rPr lang="en-US" dirty="0" err="1"/>
              <a:t>sportif</a:t>
            </a:r>
            <a:r>
              <a:rPr lang="en-US" dirty="0"/>
              <a:t> </a:t>
            </a:r>
            <a:r>
              <a:rPr lang="en-US" dirty="0" err="1"/>
              <a:t>faydalar</a:t>
            </a:r>
            <a:r>
              <a:rPr lang="en-US" dirty="0"/>
              <a:t> </a:t>
            </a:r>
            <a:r>
              <a:rPr lang="en-US" dirty="0" err="1"/>
              <a:t>sağlayan</a:t>
            </a:r>
            <a:r>
              <a:rPr lang="en-US" dirty="0"/>
              <a:t> </a:t>
            </a:r>
            <a:r>
              <a:rPr lang="en-US" dirty="0" err="1"/>
              <a:t>somut</a:t>
            </a:r>
            <a:r>
              <a:rPr lang="en-US" dirty="0"/>
              <a:t> </a:t>
            </a:r>
            <a:r>
              <a:rPr lang="en-US" dirty="0" err="1"/>
              <a:t>projeler</a:t>
            </a:r>
            <a:r>
              <a:rPr lang="en-US" dirty="0"/>
              <a:t> </a:t>
            </a:r>
            <a:r>
              <a:rPr lang="en-US" dirty="0" err="1" smtClean="0"/>
              <a:t>gerçekleştirmiştir</a:t>
            </a:r>
            <a:r>
              <a:rPr lang="hr-BA" dirty="0" smtClean="0"/>
              <a:t>: </a:t>
            </a:r>
            <a:r>
              <a:rPr lang="hr-BA" dirty="0">
                <a:hlinkClick r:id="rId3"/>
              </a:rPr>
              <a:t>https://sportsbanter.com.au/british-asian-rugby-association-bara/</a:t>
            </a:r>
            <a:r>
              <a:rPr lang="hr-B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669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EA919BE1-9A78-4EDA-8F4C-C0A58BC37E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r-TR" dirty="0" smtClean="0"/>
              <a:t>İlham alın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62078D-7923-4281-A939-E978AF2B3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830" y="1806379"/>
            <a:ext cx="7710135" cy="3245241"/>
          </a:xfrm>
        </p:spPr>
        <p:txBody>
          <a:bodyPr/>
          <a:lstStyle/>
          <a:p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istatistikler</a:t>
            </a:r>
            <a:r>
              <a:rPr lang="en-US" dirty="0"/>
              <a:t>, </a:t>
            </a:r>
            <a:r>
              <a:rPr lang="en-US" dirty="0" err="1"/>
              <a:t>Rosengärd</a:t>
            </a:r>
            <a:r>
              <a:rPr lang="en-US" dirty="0"/>
              <a:t> (</a:t>
            </a:r>
            <a:r>
              <a:rPr lang="en-US" dirty="0" err="1"/>
              <a:t>İsveç</a:t>
            </a:r>
            <a:r>
              <a:rPr lang="en-US" dirty="0"/>
              <a:t>, Malmö </a:t>
            </a:r>
            <a:r>
              <a:rPr lang="en-US" dirty="0" err="1"/>
              <a:t>Belediyesi'nin</a:t>
            </a:r>
            <a:r>
              <a:rPr lang="en-US" dirty="0"/>
              <a:t> </a:t>
            </a:r>
            <a:r>
              <a:rPr lang="en-US" dirty="0" err="1"/>
              <a:t>merkezindeki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şehir</a:t>
            </a:r>
            <a:r>
              <a:rPr lang="en-US" dirty="0"/>
              <a:t> </a:t>
            </a:r>
            <a:r>
              <a:rPr lang="en-US" dirty="0" err="1"/>
              <a:t>bölgesi</a:t>
            </a:r>
            <a:r>
              <a:rPr lang="en-US" dirty="0"/>
              <a:t>) </a:t>
            </a:r>
            <a:r>
              <a:rPr lang="en-US" dirty="0" err="1"/>
              <a:t>sakinlerinin</a:t>
            </a:r>
            <a:r>
              <a:rPr lang="en-US" dirty="0"/>
              <a:t> "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" %86'sının </a:t>
            </a:r>
            <a:r>
              <a:rPr lang="en-US" dirty="0" err="1"/>
              <a:t>yabancı</a:t>
            </a:r>
            <a:r>
              <a:rPr lang="en-US" dirty="0"/>
              <a:t> </a:t>
            </a:r>
            <a:r>
              <a:rPr lang="en-US" dirty="0" err="1"/>
              <a:t>kökenli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, </a:t>
            </a:r>
            <a:r>
              <a:rPr lang="en-US" dirty="0" err="1"/>
              <a:t>işsizlik</a:t>
            </a:r>
            <a:r>
              <a:rPr lang="en-US" dirty="0"/>
              <a:t> </a:t>
            </a:r>
            <a:r>
              <a:rPr lang="en-US" dirty="0" err="1"/>
              <a:t>oranının</a:t>
            </a:r>
            <a:r>
              <a:rPr lang="en-US" dirty="0"/>
              <a:t> %60'a </a:t>
            </a:r>
            <a:r>
              <a:rPr lang="en-US" dirty="0" err="1"/>
              <a:t>vardığını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çocukların</a:t>
            </a:r>
            <a:r>
              <a:rPr lang="en-US" dirty="0"/>
              <a:t> %71'inin </a:t>
            </a:r>
            <a:r>
              <a:rPr lang="en-US" dirty="0" err="1"/>
              <a:t>göreli</a:t>
            </a:r>
            <a:r>
              <a:rPr lang="en-US" dirty="0"/>
              <a:t> </a:t>
            </a:r>
            <a:r>
              <a:rPr lang="en-US" dirty="0" err="1"/>
              <a:t>yoksulluk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yaşadığını</a:t>
            </a:r>
            <a:r>
              <a:rPr lang="en-US" dirty="0"/>
              <a:t> </a:t>
            </a:r>
            <a:r>
              <a:rPr lang="en-US" dirty="0" err="1"/>
              <a:t>söylüyor</a:t>
            </a:r>
            <a:r>
              <a:rPr lang="en-US" dirty="0"/>
              <a:t> . </a:t>
            </a:r>
            <a:r>
              <a:rPr lang="en-US" dirty="0" err="1"/>
              <a:t>Okul</a:t>
            </a:r>
            <a:r>
              <a:rPr lang="en-US" dirty="0"/>
              <a:t> </a:t>
            </a:r>
            <a:r>
              <a:rPr lang="en-US" dirty="0" err="1"/>
              <a:t>sonuçları</a:t>
            </a:r>
            <a:r>
              <a:rPr lang="en-US" dirty="0"/>
              <a:t> </a:t>
            </a:r>
            <a:r>
              <a:rPr lang="en-US" dirty="0" err="1"/>
              <a:t>ülkedeki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kötüler</a:t>
            </a:r>
            <a:r>
              <a:rPr lang="en-US" dirty="0"/>
              <a:t> </a:t>
            </a:r>
            <a:r>
              <a:rPr lang="en-US" dirty="0" err="1"/>
              <a:t>arasındaydı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suç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yükseklerden</a:t>
            </a:r>
            <a:r>
              <a:rPr lang="en-US" dirty="0"/>
              <a:t> </a:t>
            </a:r>
            <a:r>
              <a:rPr lang="en-US" dirty="0" err="1"/>
              <a:t>biriydi</a:t>
            </a:r>
            <a:r>
              <a:rPr lang="en-US" dirty="0"/>
              <a:t>.</a:t>
            </a:r>
          </a:p>
          <a:p>
            <a:r>
              <a:rPr lang="en-US" dirty="0"/>
              <a:t>1981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Bosnalı</a:t>
            </a:r>
            <a:r>
              <a:rPr lang="en-US" dirty="0"/>
              <a:t> </a:t>
            </a: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ailenin</a:t>
            </a:r>
            <a:r>
              <a:rPr lang="en-US" dirty="0"/>
              <a:t> </a:t>
            </a:r>
            <a:r>
              <a:rPr lang="en-US" dirty="0" err="1"/>
              <a:t>çocuğu</a:t>
            </a:r>
            <a:r>
              <a:rPr lang="en-US" dirty="0"/>
              <a:t> </a:t>
            </a:r>
            <a:r>
              <a:rPr lang="en-US" dirty="0" err="1"/>
              <a:t>burada</a:t>
            </a:r>
            <a:r>
              <a:rPr lang="en-US" dirty="0"/>
              <a:t> </a:t>
            </a:r>
            <a:r>
              <a:rPr lang="en-US" dirty="0" err="1"/>
              <a:t>doğdu</a:t>
            </a:r>
            <a:r>
              <a:rPr lang="en-US" dirty="0"/>
              <a:t>. </a:t>
            </a:r>
            <a:r>
              <a:rPr lang="en-US" dirty="0" err="1"/>
              <a:t>Adı</a:t>
            </a:r>
            <a:r>
              <a:rPr lang="en-US" dirty="0"/>
              <a:t> Zlatan </a:t>
            </a:r>
            <a:r>
              <a:rPr lang="en-US" dirty="0" err="1"/>
              <a:t>Ibrahimovic</a:t>
            </a:r>
            <a:r>
              <a:rPr lang="en-US" dirty="0"/>
              <a:t>. </a:t>
            </a:r>
            <a:r>
              <a:rPr lang="en-US" dirty="0" err="1"/>
              <a:t>Çocukluğunda</a:t>
            </a:r>
            <a:r>
              <a:rPr lang="en-US" dirty="0"/>
              <a:t> </a:t>
            </a:r>
            <a:r>
              <a:rPr lang="en-US" dirty="0" err="1"/>
              <a:t>zor</a:t>
            </a:r>
            <a:r>
              <a:rPr lang="en-US" dirty="0"/>
              <a:t> </a:t>
            </a:r>
            <a:r>
              <a:rPr lang="en-US" dirty="0" err="1"/>
              <a:t>koşullarla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karşıya</a:t>
            </a:r>
            <a:r>
              <a:rPr lang="en-US" dirty="0"/>
              <a:t> </a:t>
            </a:r>
            <a:r>
              <a:rPr lang="en-US" dirty="0" err="1"/>
              <a:t>kalan</a:t>
            </a:r>
            <a:r>
              <a:rPr lang="en-US" dirty="0"/>
              <a:t> </a:t>
            </a:r>
            <a:r>
              <a:rPr lang="en-US" dirty="0" err="1"/>
              <a:t>çocuk</a:t>
            </a:r>
            <a:r>
              <a:rPr lang="en-US" dirty="0"/>
              <a:t>, </a:t>
            </a:r>
            <a:r>
              <a:rPr lang="en-US" dirty="0" err="1"/>
              <a:t>büyüdükçe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zamanların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aktörlerinden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</a:t>
            </a:r>
            <a:r>
              <a:rPr lang="en-US" dirty="0" err="1"/>
              <a:t>haline</a:t>
            </a:r>
            <a:r>
              <a:rPr lang="en-US" dirty="0"/>
              <a:t> </a:t>
            </a:r>
            <a:r>
              <a:rPr lang="en-US" dirty="0" err="1"/>
              <a:t>geldi</a:t>
            </a:r>
            <a:r>
              <a:rPr lang="en-US" dirty="0"/>
              <a:t>,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engeli</a:t>
            </a:r>
            <a:r>
              <a:rPr lang="en-US" dirty="0"/>
              <a:t> </a:t>
            </a:r>
            <a:r>
              <a:rPr lang="en-US" dirty="0" err="1"/>
              <a:t>aştı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geçmişi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genç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rol</a:t>
            </a:r>
            <a:r>
              <a:rPr lang="en-US" dirty="0"/>
              <a:t> model </a:t>
            </a:r>
            <a:r>
              <a:rPr lang="en-US" dirty="0" err="1"/>
              <a:t>haline</a:t>
            </a:r>
            <a:r>
              <a:rPr lang="en-US" dirty="0"/>
              <a:t> </a:t>
            </a:r>
            <a:r>
              <a:rPr lang="en-US" dirty="0" err="1"/>
              <a:t>geldi</a:t>
            </a:r>
            <a:r>
              <a:rPr lang="en-US" dirty="0" smtClean="0"/>
              <a:t>.</a:t>
            </a:r>
            <a:endParaRPr lang="en-IE" dirty="0"/>
          </a:p>
          <a:p>
            <a:r>
              <a:rPr lang="en-IE" b="1" dirty="0" err="1"/>
              <a:t>Kitabına</a:t>
            </a:r>
            <a:r>
              <a:rPr lang="en-IE" b="1" dirty="0"/>
              <a:t> </a:t>
            </a:r>
            <a:r>
              <a:rPr lang="en-IE" b="1" dirty="0" err="1" smtClean="0"/>
              <a:t>bağlantı</a:t>
            </a:r>
            <a:r>
              <a:rPr lang="en-IE" b="1" dirty="0" smtClean="0"/>
              <a:t> </a:t>
            </a:r>
            <a:r>
              <a:rPr lang="en-GB" dirty="0">
                <a:hlinkClick r:id="rId2"/>
              </a:rPr>
              <a:t>I Am Zlatan Ibrahimovic : Zlatan Ibrahimovic : 9780241966839 (bookdepository.com)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E494850-7436-4772-1521-C198664F8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595" y="1216736"/>
            <a:ext cx="34575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296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81F4F0E-0529-4151-BEDD-85A16E9A1C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Videoyu </a:t>
            </a:r>
            <a:r>
              <a:rPr lang="hr-BA" dirty="0" smtClean="0"/>
              <a:t>izle</a:t>
            </a:r>
            <a:r>
              <a:rPr lang="tr-TR" dirty="0" err="1" smtClean="0"/>
              <a:t>yin</a:t>
            </a:r>
            <a:r>
              <a:rPr lang="hr-BA" dirty="0" smtClean="0"/>
              <a:t>: </a:t>
            </a:r>
            <a:endParaRPr lang="hr-BA" dirty="0"/>
          </a:p>
          <a:p>
            <a:endParaRPr lang="hr-BA" dirty="0"/>
          </a:p>
          <a:p>
            <a:r>
              <a:rPr lang="hr-BA" b="0" dirty="0"/>
              <a:t>"İbrahimovic - Rosengård'dan birden fazla gol" belgeselinin </a:t>
            </a:r>
            <a:r>
              <a:rPr lang="hr-BA" b="0" dirty="0" smtClean="0"/>
              <a:t>fragmanı</a:t>
            </a:r>
            <a:endParaRPr lang="en-US" b="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16F10B-D3D6-4EF2-8F90-D912E39E4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093" y="4995801"/>
            <a:ext cx="10647767" cy="469184"/>
          </a:xfrm>
        </p:spPr>
        <p:txBody>
          <a:bodyPr/>
          <a:lstStyle/>
          <a:p>
            <a:r>
              <a:rPr lang="en-US" i="1" dirty="0"/>
              <a:t>"</a:t>
            </a:r>
            <a:r>
              <a:rPr lang="en-US" i="1" dirty="0" err="1"/>
              <a:t>Kimse</a:t>
            </a:r>
            <a:r>
              <a:rPr lang="en-US" i="1" dirty="0"/>
              <a:t> </a:t>
            </a:r>
            <a:r>
              <a:rPr lang="en-US" i="1" dirty="0" err="1"/>
              <a:t>yapabileceğime</a:t>
            </a:r>
            <a:r>
              <a:rPr lang="en-US" i="1" dirty="0"/>
              <a:t> </a:t>
            </a:r>
            <a:r>
              <a:rPr lang="en-US" i="1" dirty="0" err="1"/>
              <a:t>inanmadı</a:t>
            </a:r>
            <a:r>
              <a:rPr lang="en-US" i="1" dirty="0"/>
              <a:t>. </a:t>
            </a:r>
            <a:r>
              <a:rPr lang="en-US" i="1" dirty="0" err="1"/>
              <a:t>Herkes</a:t>
            </a:r>
            <a:r>
              <a:rPr lang="en-US" i="1" dirty="0"/>
              <a:t> </a:t>
            </a:r>
            <a:r>
              <a:rPr lang="en-US" i="1" dirty="0" err="1"/>
              <a:t>boş</a:t>
            </a:r>
            <a:r>
              <a:rPr lang="en-US" i="1" dirty="0"/>
              <a:t> </a:t>
            </a:r>
            <a:r>
              <a:rPr lang="en-US" i="1" dirty="0" err="1"/>
              <a:t>konuşuyordu</a:t>
            </a:r>
            <a:r>
              <a:rPr lang="en-US" i="1" dirty="0"/>
              <a:t>. </a:t>
            </a:r>
            <a:r>
              <a:rPr lang="en-US" i="1" dirty="0" err="1"/>
              <a:t>Ağzım</a:t>
            </a:r>
            <a:r>
              <a:rPr lang="en-US" i="1" dirty="0"/>
              <a:t> </a:t>
            </a:r>
            <a:r>
              <a:rPr lang="en-US" i="1" dirty="0" err="1"/>
              <a:t>büyük</a:t>
            </a:r>
            <a:r>
              <a:rPr lang="en-US" i="1" dirty="0"/>
              <a:t> </a:t>
            </a:r>
            <a:r>
              <a:rPr lang="en-US" i="1" dirty="0" err="1"/>
              <a:t>olduğu</a:t>
            </a:r>
            <a:r>
              <a:rPr lang="en-US" i="1" dirty="0"/>
              <a:t> </a:t>
            </a:r>
            <a:r>
              <a:rPr lang="en-US" i="1" dirty="0" err="1"/>
              <a:t>için</a:t>
            </a:r>
            <a:r>
              <a:rPr lang="en-US" i="1" dirty="0"/>
              <a:t> </a:t>
            </a:r>
            <a:r>
              <a:rPr lang="en-US" i="1" dirty="0" err="1"/>
              <a:t>gideceğimi</a:t>
            </a:r>
            <a:r>
              <a:rPr lang="en-US" i="1" dirty="0"/>
              <a:t> </a:t>
            </a:r>
            <a:r>
              <a:rPr lang="en-US" i="1" dirty="0" err="1"/>
              <a:t>düşündüler</a:t>
            </a:r>
            <a:r>
              <a:rPr lang="en-US" i="1" dirty="0"/>
              <a:t>. Bu </a:t>
            </a:r>
            <a:r>
              <a:rPr lang="en-US" i="1" dirty="0" err="1"/>
              <a:t>adamın</a:t>
            </a:r>
            <a:r>
              <a:rPr lang="en-US" i="1" dirty="0"/>
              <a:t> </a:t>
            </a:r>
            <a:r>
              <a:rPr lang="en-US" i="1" dirty="0" err="1"/>
              <a:t>vizyonunun</a:t>
            </a:r>
            <a:r>
              <a:rPr lang="en-US" i="1" dirty="0"/>
              <a:t> </a:t>
            </a:r>
            <a:r>
              <a:rPr lang="en-US" i="1" dirty="0" err="1"/>
              <a:t>çılgın</a:t>
            </a:r>
            <a:r>
              <a:rPr lang="en-US" i="1" dirty="0"/>
              <a:t> </a:t>
            </a:r>
            <a:r>
              <a:rPr lang="en-US" i="1" dirty="0" err="1"/>
              <a:t>olduğunu</a:t>
            </a:r>
            <a:r>
              <a:rPr lang="en-US" i="1" dirty="0"/>
              <a:t> </a:t>
            </a:r>
            <a:r>
              <a:rPr lang="en-US" i="1" dirty="0" err="1"/>
              <a:t>düşündüler</a:t>
            </a:r>
            <a:r>
              <a:rPr lang="en-US" i="1" dirty="0"/>
              <a:t>. </a:t>
            </a:r>
            <a:r>
              <a:rPr lang="en-US" i="1" dirty="0" err="1"/>
              <a:t>Gerçekleşmeyecek</a:t>
            </a:r>
            <a:r>
              <a:rPr lang="en-US" i="1" dirty="0"/>
              <a:t>. </a:t>
            </a:r>
            <a:r>
              <a:rPr lang="en-US" i="1" dirty="0" err="1"/>
              <a:t>Ama</a:t>
            </a:r>
            <a:r>
              <a:rPr lang="en-US" i="1" dirty="0"/>
              <a:t> </a:t>
            </a:r>
            <a:r>
              <a:rPr lang="en-US" i="1" dirty="0" err="1"/>
              <a:t>sonumun</a:t>
            </a:r>
            <a:r>
              <a:rPr lang="en-US" i="1" dirty="0"/>
              <a:t> </a:t>
            </a:r>
            <a:r>
              <a:rPr lang="en-US" i="1" dirty="0" err="1"/>
              <a:t>nereye</a:t>
            </a:r>
            <a:r>
              <a:rPr lang="en-US" i="1" dirty="0"/>
              <a:t> </a:t>
            </a:r>
            <a:r>
              <a:rPr lang="en-US" i="1" dirty="0" err="1"/>
              <a:t>varacağına</a:t>
            </a:r>
            <a:r>
              <a:rPr lang="en-US" i="1" dirty="0"/>
              <a:t> </a:t>
            </a:r>
            <a:r>
              <a:rPr lang="en-US" i="1" dirty="0" err="1"/>
              <a:t>dair</a:t>
            </a:r>
            <a:r>
              <a:rPr lang="en-US" i="1" dirty="0"/>
              <a:t> </a:t>
            </a:r>
            <a:r>
              <a:rPr lang="en-US" i="1" dirty="0" err="1"/>
              <a:t>bu</a:t>
            </a:r>
            <a:r>
              <a:rPr lang="en-US" i="1" dirty="0"/>
              <a:t> </a:t>
            </a:r>
            <a:r>
              <a:rPr lang="en-US" i="1" dirty="0" err="1"/>
              <a:t>rüyaları</a:t>
            </a:r>
            <a:r>
              <a:rPr lang="en-US" i="1" dirty="0"/>
              <a:t> </a:t>
            </a:r>
            <a:r>
              <a:rPr lang="en-US" i="1" dirty="0" err="1"/>
              <a:t>gördüm</a:t>
            </a:r>
            <a:r>
              <a:rPr lang="en-US" i="1" dirty="0"/>
              <a:t>. </a:t>
            </a:r>
            <a:r>
              <a:rPr lang="en-US" i="1" dirty="0" err="1"/>
              <a:t>Ve</a:t>
            </a:r>
            <a:r>
              <a:rPr lang="en-US" i="1" dirty="0"/>
              <a:t> </a:t>
            </a:r>
            <a:r>
              <a:rPr lang="en-US" i="1" dirty="0" err="1"/>
              <a:t>şimdi</a:t>
            </a:r>
            <a:r>
              <a:rPr lang="en-US" i="1" dirty="0"/>
              <a:t> </a:t>
            </a:r>
            <a:r>
              <a:rPr lang="en-US" i="1" dirty="0" err="1"/>
              <a:t>buradayım</a:t>
            </a:r>
            <a:r>
              <a:rPr lang="en-US" i="1" dirty="0"/>
              <a:t>.”, Guardian </a:t>
            </a:r>
            <a:r>
              <a:rPr lang="en-US" i="1" dirty="0" err="1"/>
              <a:t>için</a:t>
            </a:r>
            <a:r>
              <a:rPr lang="en-US" i="1" dirty="0"/>
              <a:t> Zlatan </a:t>
            </a:r>
            <a:r>
              <a:rPr lang="en-US" i="1" dirty="0" err="1"/>
              <a:t>Ibrahimovic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FF2222DD-7515-43A1-9ACD-C02583D69B0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pic>
        <p:nvPicPr>
          <p:cNvPr id="6" name="Online Media 5" title="Zlatan Ibrahimovic: from Rosengård with more than one goal | Documentary Trailer">
            <a:hlinkClick r:id="" action="ppaction://media"/>
            <a:extLst>
              <a:ext uri="{FF2B5EF4-FFF2-40B4-BE49-F238E27FC236}">
                <a16:creationId xmlns="" xmlns:a16="http://schemas.microsoft.com/office/drawing/2014/main" id="{E3AB0DAD-5A81-4808-8D6C-D0AEF56275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64835" y="-86061"/>
            <a:ext cx="8627165" cy="488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1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66A7E8C6-83B5-B247-B8E4-5275D43B2D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2123" y="397130"/>
            <a:ext cx="11057703" cy="1136136"/>
          </a:xfrm>
        </p:spPr>
        <p:txBody>
          <a:bodyPr>
            <a:normAutofit/>
          </a:bodyPr>
          <a:lstStyle/>
          <a:p>
            <a:r>
              <a:rPr lang="en-GB" sz="3200" dirty="0" err="1">
                <a:solidFill>
                  <a:srgbClr val="1188A3"/>
                </a:solidFill>
              </a:rPr>
              <a:t>Örnek</a:t>
            </a:r>
            <a:r>
              <a:rPr lang="en-GB" sz="3200" dirty="0">
                <a:solidFill>
                  <a:srgbClr val="1188A3"/>
                </a:solidFill>
              </a:rPr>
              <a:t> - </a:t>
            </a:r>
            <a:r>
              <a:rPr lang="en-GB" sz="3200" dirty="0" err="1">
                <a:solidFill>
                  <a:srgbClr val="1188A3"/>
                </a:solidFill>
              </a:rPr>
              <a:t>Teknisyenler</a:t>
            </a:r>
            <a:r>
              <a:rPr lang="en-GB" sz="3200" dirty="0">
                <a:solidFill>
                  <a:srgbClr val="1188A3"/>
                </a:solidFill>
              </a:rPr>
              <a:t>:</a:t>
            </a:r>
          </a:p>
          <a:p>
            <a:r>
              <a:rPr lang="en-GB" sz="3200" dirty="0" err="1">
                <a:solidFill>
                  <a:srgbClr val="1188A3"/>
                </a:solidFill>
              </a:rPr>
              <a:t>Yerinden</a:t>
            </a:r>
            <a:r>
              <a:rPr lang="en-GB" sz="3200" dirty="0">
                <a:solidFill>
                  <a:srgbClr val="1188A3"/>
                </a:solidFill>
              </a:rPr>
              <a:t> </a:t>
            </a:r>
            <a:r>
              <a:rPr lang="en-GB" sz="3200" dirty="0" err="1">
                <a:solidFill>
                  <a:srgbClr val="1188A3"/>
                </a:solidFill>
              </a:rPr>
              <a:t>edilmiş</a:t>
            </a:r>
            <a:r>
              <a:rPr lang="en-GB" sz="3200" dirty="0">
                <a:solidFill>
                  <a:srgbClr val="1188A3"/>
                </a:solidFill>
              </a:rPr>
              <a:t> </a:t>
            </a:r>
            <a:r>
              <a:rPr lang="en-GB" sz="3200" dirty="0" err="1">
                <a:solidFill>
                  <a:srgbClr val="1188A3"/>
                </a:solidFill>
              </a:rPr>
              <a:t>insanları</a:t>
            </a:r>
            <a:r>
              <a:rPr lang="en-GB" sz="3200" dirty="0">
                <a:solidFill>
                  <a:srgbClr val="1188A3"/>
                </a:solidFill>
              </a:rPr>
              <a:t> </a:t>
            </a:r>
            <a:r>
              <a:rPr lang="en-GB" sz="3200" dirty="0" err="1">
                <a:solidFill>
                  <a:srgbClr val="1188A3"/>
                </a:solidFill>
              </a:rPr>
              <a:t>teknolojiyle</a:t>
            </a:r>
            <a:r>
              <a:rPr lang="en-GB" sz="3200" dirty="0">
                <a:solidFill>
                  <a:srgbClr val="1188A3"/>
                </a:solidFill>
              </a:rPr>
              <a:t> </a:t>
            </a:r>
            <a:r>
              <a:rPr lang="en-GB" sz="3200" dirty="0" err="1">
                <a:solidFill>
                  <a:srgbClr val="1188A3"/>
                </a:solidFill>
              </a:rPr>
              <a:t>güçlendirmek</a:t>
            </a:r>
            <a:endParaRPr lang="en-US" sz="3200" dirty="0">
              <a:solidFill>
                <a:srgbClr val="1188A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BFB6566-201D-4885-852F-3B8179CB7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158" y="2176837"/>
            <a:ext cx="9142842" cy="44323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D0449DC-1F91-49BE-A90C-41F82C8A9DD8}"/>
              </a:ext>
            </a:extLst>
          </p:cNvPr>
          <p:cNvSpPr txBox="1"/>
          <p:nvPr/>
        </p:nvSpPr>
        <p:spPr>
          <a:xfrm>
            <a:off x="0" y="2176837"/>
            <a:ext cx="2958352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</a:rPr>
              <a:t>Te</a:t>
            </a:r>
            <a:r>
              <a:rPr lang="tr-TR" sz="2400" dirty="0" err="1" smtClean="0">
                <a:solidFill>
                  <a:schemeClr val="bg2">
                    <a:lumMod val="50000"/>
                  </a:schemeClr>
                </a:solidFill>
              </a:rPr>
              <a:t>knisyenler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yerinden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edilmiş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insanların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dahil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edilmesini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destekleyen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sürdürülebilir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teknoloji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çözümleri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ekosistemini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besleyen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etki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odaklı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küresel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</a:rPr>
              <a:t>organizasyondur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2400" dirty="0" smtClean="0">
                <a:solidFill>
                  <a:srgbClr val="404040"/>
                </a:solidFill>
              </a:rPr>
              <a:t>.</a:t>
            </a:r>
            <a:endParaRPr lang="hr-BA" sz="2400" dirty="0">
              <a:solidFill>
                <a:srgbClr val="404040"/>
              </a:solidFill>
            </a:endParaRPr>
          </a:p>
          <a:p>
            <a:pPr algn="r">
              <a:spcBef>
                <a:spcPts val="600"/>
              </a:spcBef>
            </a:pPr>
            <a:r>
              <a:rPr lang="en-US" sz="2000" dirty="0">
                <a:solidFill>
                  <a:srgbClr val="404040"/>
                </a:solidFill>
                <a:hlinkClick r:id="rId3"/>
              </a:rPr>
              <a:t>https://techfugees.com/</a:t>
            </a:r>
            <a:r>
              <a:rPr lang="hr-BA" sz="2000" dirty="0">
                <a:solidFill>
                  <a:srgbClr val="404040"/>
                </a:solidFill>
              </a:rPr>
              <a:t> </a:t>
            </a:r>
            <a:endParaRPr lang="en-US" sz="2000" dirty="0">
              <a:solidFill>
                <a:srgbClr val="404040"/>
              </a:solidFill>
            </a:endParaRPr>
          </a:p>
          <a:p>
            <a:pPr algn="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D951440-BB5D-4489-A5D3-67D2C2DD0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803" y="661513"/>
            <a:ext cx="2748147" cy="48425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996082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65B6276-D878-4105-B327-ED11C15E7C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BA" dirty="0"/>
              <a:t>Aşağıdakiler hakkında bilgi edinmek için bu videoyu izleyin</a:t>
            </a:r>
            <a:r>
              <a:rPr lang="hr-BA" dirty="0" smtClean="0"/>
              <a:t>:</a:t>
            </a:r>
            <a:endParaRPr lang="hr-BA" dirty="0"/>
          </a:p>
          <a:p>
            <a:r>
              <a:rPr lang="hr-BA" b="0" dirty="0"/>
              <a:t>gıda ve gönüllülük yoluyla arabuluculuk</a:t>
            </a:r>
            <a:endParaRPr lang="en-US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8EB9BC-387B-4B1B-A7CB-AE9CDD158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7155" y="5114135"/>
            <a:ext cx="9862460" cy="1146816"/>
          </a:xfrm>
        </p:spPr>
        <p:txBody>
          <a:bodyPr/>
          <a:lstStyle/>
          <a:p>
            <a:r>
              <a:rPr lang="hr-BA" dirty="0"/>
              <a:t>Gönüllü topluluk liderliği projelerinden seçimlere kadar Ellie Kisyombe hakkında daha fazla bilgi edinin, </a:t>
            </a:r>
            <a:r>
              <a:rPr lang="tr-TR" dirty="0" smtClean="0">
                <a:hlinkClick r:id="rId3"/>
              </a:rPr>
              <a:t>BURAYA</a:t>
            </a:r>
            <a:r>
              <a:rPr lang="hr-BA" dirty="0" smtClean="0"/>
              <a:t> tıklayın</a:t>
            </a:r>
            <a:r>
              <a:rPr lang="tr-TR" dirty="0"/>
              <a:t>.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1D7E321A-7E72-42B7-9D9B-D6D5B3DD4FD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pic>
        <p:nvPicPr>
          <p:cNvPr id="5" name="Online Media 4" title="Our Table @ Christ Church Cathedral, Dublin">
            <a:hlinkClick r:id="" action="ppaction://media"/>
            <a:extLst>
              <a:ext uri="{FF2B5EF4-FFF2-40B4-BE49-F238E27FC236}">
                <a16:creationId xmlns="" xmlns:a16="http://schemas.microsoft.com/office/drawing/2014/main" id="{FCBBF54B-32A9-4A7B-ACD7-1E52949BBB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64835" y="-15240"/>
            <a:ext cx="8627165" cy="487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6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BCFC9-1D07-F947-9DB7-5055F9ACB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23361" y="3079477"/>
            <a:ext cx="3024340" cy="1616347"/>
          </a:xfrm>
        </p:spPr>
        <p:txBody>
          <a:bodyPr>
            <a:normAutofit lnSpcReduction="10000"/>
          </a:bodyPr>
          <a:lstStyle/>
          <a:p>
            <a:r>
              <a:rPr lang="hr-BA" sz="2400" dirty="0"/>
              <a:t>Vizyonunuzu yaratın ve mesajınızı oluşturmak için kendinize zaman verin</a:t>
            </a:r>
            <a:endParaRPr lang="en-US" sz="2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56DA5F2-4137-3042-ACB2-7465E92BE8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 smtClean="0"/>
              <a:t>ME</a:t>
            </a:r>
            <a:r>
              <a:rPr lang="tr-TR" dirty="0" smtClean="0"/>
              <a:t>SAJ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6E690F5-70D0-0144-A3EE-7FDF345AA7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hr-BA" sz="2400" dirty="0"/>
              <a:t>- senin arkadaşın</a:t>
            </a:r>
            <a:endParaRPr lang="en-US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FAAEC063-0E22-224A-BEB5-C5894BE565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POLİTİKA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09F5FD8-9A45-AB46-874D-E670402059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852" y="3697108"/>
            <a:ext cx="3024340" cy="882975"/>
          </a:xfrm>
        </p:spPr>
        <p:txBody>
          <a:bodyPr>
            <a:normAutofit/>
          </a:bodyPr>
          <a:lstStyle/>
          <a:p>
            <a:pPr marL="0" indent="0"/>
            <a:r>
              <a:rPr lang="hr-BA" sz="2400" dirty="0"/>
              <a:t>İlgili politikaları öğrenin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3991B98-CB7A-6A4F-B4F0-EA000AEBD96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277043" y="3079477"/>
            <a:ext cx="2752856" cy="1748301"/>
          </a:xfrm>
        </p:spPr>
        <p:txBody>
          <a:bodyPr>
            <a:normAutofit/>
          </a:bodyPr>
          <a:lstStyle/>
          <a:p>
            <a:pPr marL="0" indent="0"/>
            <a:r>
              <a:rPr lang="hr-BA" sz="2400" dirty="0"/>
              <a:t>Sanat ve spor yoluyla konuşmaktan daha iyi bir yol yok</a:t>
            </a:r>
            <a:endParaRPr lang="en-US" sz="2400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642B1E1B-9AA2-A84E-AF03-47474770D2E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BA" dirty="0"/>
              <a:t>SANAT VE SPOR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E72AA411-BE11-5F4B-B557-CB3C51D969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68790" y="2953517"/>
            <a:ext cx="3024340" cy="740496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hr-BA" sz="2400" dirty="0"/>
              <a:t>Birçok yol ve format var</a:t>
            </a:r>
            <a:endParaRPr lang="en-US" sz="24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BD4D635F-2824-C44E-952E-E2D6EFC075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İLETİŞİM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F5D7C0AE-723D-5747-AA1E-8F1BEE0AA6F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5003" y="3812849"/>
            <a:ext cx="3024340" cy="882975"/>
          </a:xfrm>
        </p:spPr>
        <p:txBody>
          <a:bodyPr>
            <a:normAutofit fontScale="92500" lnSpcReduction="20000"/>
          </a:bodyPr>
          <a:lstStyle/>
          <a:p>
            <a:pPr marL="0" indent="0"/>
            <a:r>
              <a:rPr lang="hr-BA" sz="2400" dirty="0"/>
              <a:t>Sizi desteklemek için oluşturulan araçları kullanın</a:t>
            </a:r>
            <a:endParaRPr lang="en-US" sz="24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4634E15-2F00-AF49-AD93-9610E37AAC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Bu modülün ana sonuçları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124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0FCEF4F9-6C82-3446-A98B-0FD6857DD0F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91637" y="5469152"/>
            <a:ext cx="3704362" cy="1327755"/>
          </a:xfrm>
        </p:spPr>
        <p:txBody>
          <a:bodyPr>
            <a:normAutofit/>
          </a:bodyPr>
          <a:lstStyle/>
          <a:p>
            <a:r>
              <a:rPr lang="en-US" sz="24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www.includemeproject.eu</a:t>
            </a:r>
            <a:r>
              <a:rPr lang="hr-BA" sz="24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sz="2400" dirty="0"/>
          </a:p>
        </p:txBody>
      </p:sp>
      <p:sp>
        <p:nvSpPr>
          <p:cNvPr id="7" name="Text Placeholder 5">
            <a:extLst>
              <a:ext uri="{FF2B5EF4-FFF2-40B4-BE49-F238E27FC236}">
                <a16:creationId xmlns="" xmlns:a16="http://schemas.microsoft.com/office/drawing/2014/main" id="{FDBB6D7E-0120-4E53-8AA7-3416C0215444}"/>
              </a:ext>
            </a:extLst>
          </p:cNvPr>
          <p:cNvSpPr txBox="1">
            <a:spLocks/>
          </p:cNvSpPr>
          <p:nvPr/>
        </p:nvSpPr>
        <p:spPr>
          <a:xfrm>
            <a:off x="2646075" y="1751638"/>
            <a:ext cx="3195485" cy="2593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BA" sz="3200" dirty="0"/>
              <a:t>Modül 3'ü bitirdiğiniz için teşekkürler ve tebrikler!</a:t>
            </a:r>
          </a:p>
          <a:p>
            <a:pPr algn="ctr"/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CA69071-62F4-4681-8846-B8AAFAC1D308}"/>
              </a:ext>
            </a:extLst>
          </p:cNvPr>
          <p:cNvSpPr txBox="1"/>
          <p:nvPr/>
        </p:nvSpPr>
        <p:spPr>
          <a:xfrm>
            <a:off x="7505700" y="2200096"/>
            <a:ext cx="411479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BA" sz="2800" b="1" i="1" dirty="0">
                <a:solidFill>
                  <a:srgbClr val="1188A3"/>
                </a:solidFill>
              </a:rPr>
              <a:t>Sıradaki:</a:t>
            </a:r>
          </a:p>
          <a:p>
            <a:r>
              <a:rPr lang="hr-BA" sz="2800" i="1" dirty="0">
                <a:solidFill>
                  <a:srgbClr val="1188A3"/>
                </a:solidFill>
              </a:rPr>
              <a:t>Modül 4 - Değişimi </a:t>
            </a:r>
            <a:r>
              <a:rPr lang="tr-TR" sz="2800" i="1" smtClean="0">
                <a:solidFill>
                  <a:srgbClr val="1188A3"/>
                </a:solidFill>
              </a:rPr>
              <a:t>gerçekleştirin</a:t>
            </a:r>
            <a:r>
              <a:rPr lang="hr-BA" sz="2800" i="1" smtClean="0">
                <a:solidFill>
                  <a:srgbClr val="1188A3"/>
                </a:solidFill>
              </a:rPr>
              <a:t> </a:t>
            </a:r>
            <a:r>
              <a:rPr lang="hr-BA" sz="2800" i="1" dirty="0">
                <a:solidFill>
                  <a:srgbClr val="1188A3"/>
                </a:solidFill>
              </a:rPr>
              <a:t>– stratejiler ve yeni yaklaşımlar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1667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4055BFBAA2854DB89008A8E0909E44" ma:contentTypeVersion="15" ma:contentTypeDescription="Create a new document." ma:contentTypeScope="" ma:versionID="0681a7f2dba7248d5ccd6dac3e7efe3e">
  <xsd:schema xmlns:xsd="http://www.w3.org/2001/XMLSchema" xmlns:xs="http://www.w3.org/2001/XMLSchema" xmlns:p="http://schemas.microsoft.com/office/2006/metadata/properties" xmlns:ns2="38045295-bd74-4cd3-a7d9-71d48166439b" xmlns:ns3="df8808f8-a511-4eb5-9e86-f68bebd3f88c" xmlns:ns4="7fcfe124-09e9-4f3d-944d-b45948808bd7" targetNamespace="http://schemas.microsoft.com/office/2006/metadata/properties" ma:root="true" ma:fieldsID="c1ca9305f151dcab0599f568dac880df" ns2:_="" ns3:_="" ns4:_="">
    <xsd:import namespace="38045295-bd74-4cd3-a7d9-71d48166439b"/>
    <xsd:import namespace="df8808f8-a511-4eb5-9e86-f68bebd3f88c"/>
    <xsd:import namespace="7fcfe124-09e9-4f3d-944d-b45948808b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45295-bd74-4cd3-a7d9-71d481664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4c7f1cd-3441-4252-b5a9-d6dec0dca5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808f8-a511-4eb5-9e86-f68bebd3f88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7337a9-40b0-4365-a291-d6faa0bd03df}" ma:internalName="TaxCatchAll" ma:showField="CatchAllData" ma:web="7fcfe124-09e9-4f3d-944d-b45948808b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cfe124-09e9-4f3d-944d-b45948808bd7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8808f8-a511-4eb5-9e86-f68bebd3f88c" xsi:nil="true"/>
    <lcf76f155ced4ddcb4097134ff3c332f xmlns="38045295-bd74-4cd3-a7d9-71d48166439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C15BC1-9CC6-4998-9AC1-047F686FF6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045295-bd74-4cd3-a7d9-71d48166439b"/>
    <ds:schemaRef ds:uri="df8808f8-a511-4eb5-9e86-f68bebd3f88c"/>
    <ds:schemaRef ds:uri="7fcfe124-09e9-4f3d-944d-b45948808b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DA209D-83F4-4F42-BE8E-50DA7C86EC09}">
  <ds:schemaRefs>
    <ds:schemaRef ds:uri="http://schemas.microsoft.com/office/2006/documentManagement/types"/>
    <ds:schemaRef ds:uri="http://purl.org/dc/terms/"/>
    <ds:schemaRef ds:uri="df8808f8-a511-4eb5-9e86-f68bebd3f88c"/>
    <ds:schemaRef ds:uri="http://www.w3.org/XML/1998/namespace"/>
    <ds:schemaRef ds:uri="http://purl.org/dc/dcmitype/"/>
    <ds:schemaRef ds:uri="7fcfe124-09e9-4f3d-944d-b45948808bd7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38045295-bd74-4cd3-a7d9-71d48166439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385541A-3AF2-4153-BCF3-2E17BC45E0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3447</Words>
  <Application>Microsoft Office PowerPoint</Application>
  <PresentationFormat>Geniş ekran</PresentationFormat>
  <Paragraphs>418</Paragraphs>
  <Slides>68</Slides>
  <Notes>0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15</vt:i4>
      </vt:variant>
      <vt:variant>
        <vt:lpstr>Slayt Başlıkları</vt:lpstr>
      </vt:variant>
      <vt:variant>
        <vt:i4>68</vt:i4>
      </vt:variant>
    </vt:vector>
  </HeadingPairs>
  <TitlesOfParts>
    <vt:vector size="93" baseType="lpstr">
      <vt:lpstr>Arial Unicode MS</vt:lpstr>
      <vt:lpstr>Arial</vt:lpstr>
      <vt:lpstr>Calibri</vt:lpstr>
      <vt:lpstr>Calibri Light</vt:lpstr>
      <vt:lpstr>Lato Medium</vt:lpstr>
      <vt:lpstr>Lato Regular</vt:lpstr>
      <vt:lpstr>Montserrat</vt:lpstr>
      <vt:lpstr>Montserrat Light</vt:lpstr>
      <vt:lpstr>Times New Roman</vt:lpstr>
      <vt:lpstr>Wingdings</vt:lpstr>
      <vt:lpstr>Office Theme</vt:lpstr>
      <vt:lpstr>1_Office Theme</vt:lpstr>
      <vt:lpstr>2_Office Theme</vt:lpstr>
      <vt:lpstr>4_Office Theme</vt:lpstr>
      <vt:lpstr>3_Office Theme</vt:lpstr>
      <vt:lpstr>5_Office Theme</vt:lpstr>
      <vt:lpstr>6_Office Theme</vt:lpstr>
      <vt:lpstr>7_Office Theme</vt:lpstr>
      <vt:lpstr>8_Office Theme</vt:lpstr>
      <vt:lpstr>9_Office Theme</vt:lpstr>
      <vt:lpstr>11_Office Theme</vt:lpstr>
      <vt:lpstr>10_Office Theme</vt:lpstr>
      <vt:lpstr>12_Office Theme</vt:lpstr>
      <vt:lpstr>13_Office Theme</vt:lpstr>
      <vt:lpstr>14_Office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hasan habes</dc:creator>
  <cp:lastModifiedBy>Asus-Pc</cp:lastModifiedBy>
  <cp:revision>251</cp:revision>
  <dcterms:created xsi:type="dcterms:W3CDTF">2021-09-01T06:56:32Z</dcterms:created>
  <dcterms:modified xsi:type="dcterms:W3CDTF">2022-10-17T10:46:48Z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0x0101008F4055BFBAA2854DB89008A8E0909E44</vt:lpwstr>
  </property>
  <property fmtid="{D5CDD505-2E9C-101B-9397-08002B2CF9AE}" pid="3" name="MediaServiceImageTags">
    <vt:lpwstr/>
  </property>
</Properties>
</file>